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</p:sldIdLst>
  <p:sldSz cx="10160000" cy="8331200"/>
  <p:notesSz cx="6858000" cy="9144000"/>
  <p:embeddedFontLst>
    <p:embeddedFont>
      <p:font typeface="Calibri" panose="020F0502020204030204" pitchFamily="34" charset="0"/>
      <p:regular r:id="rId25"/>
      <p:bold r:id="rId26"/>
      <p:italic r:id="rId27"/>
      <p:boldItalic r:id="rId2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44" y="-84"/>
      </p:cViewPr>
      <p:guideLst>
        <p:guide orient="horz" pos="2624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88074"/>
            <a:ext cx="8636000" cy="1785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1014"/>
            <a:ext cx="7112000" cy="21290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1D42-AC6A-47DC-A899-39F037BA863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837-31D4-4599-9348-DBB8429A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6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1D42-AC6A-47DC-A899-39F037BA863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837-31D4-4599-9348-DBB8429A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3636"/>
            <a:ext cx="2286000" cy="71085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3636"/>
            <a:ext cx="6688667" cy="71085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1D42-AC6A-47DC-A899-39F037BA863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837-31D4-4599-9348-DBB8429A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3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1D42-AC6A-47DC-A899-39F037BA863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837-31D4-4599-9348-DBB8429A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2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53569"/>
            <a:ext cx="8636000" cy="165466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31119"/>
            <a:ext cx="8636000" cy="18224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1D42-AC6A-47DC-A899-39F037BA863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837-31D4-4599-9348-DBB8429A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5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43948"/>
            <a:ext cx="4487333" cy="54982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43948"/>
            <a:ext cx="4487333" cy="54982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1D42-AC6A-47DC-A899-39F037BA863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837-31D4-4599-9348-DBB8429A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2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64878"/>
            <a:ext cx="4489098" cy="7771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42070"/>
            <a:ext cx="4489098" cy="48000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64878"/>
            <a:ext cx="4490861" cy="7771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42070"/>
            <a:ext cx="4490861" cy="48000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1D42-AC6A-47DC-A899-39F037BA863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837-31D4-4599-9348-DBB8429A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1D42-AC6A-47DC-A899-39F037BA863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837-31D4-4599-9348-DBB8429A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9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1D42-AC6A-47DC-A899-39F037BA863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837-31D4-4599-9348-DBB8429A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2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1705"/>
            <a:ext cx="3342570" cy="14116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1707"/>
            <a:ext cx="5679722" cy="71104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43382"/>
            <a:ext cx="3342570" cy="56987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1D42-AC6A-47DC-A899-39F037BA863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837-31D4-4599-9348-DBB8429A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6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831840"/>
            <a:ext cx="6096000" cy="6884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44408"/>
            <a:ext cx="6096000" cy="4998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520322"/>
            <a:ext cx="6096000" cy="9777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1D42-AC6A-47DC-A899-39F037BA863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837-31D4-4599-9348-DBB8429A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9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3634"/>
            <a:ext cx="9144000" cy="1388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43948"/>
            <a:ext cx="9144000" cy="54982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721790"/>
            <a:ext cx="2370667" cy="44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11D42-AC6A-47DC-A899-39F037BA863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721790"/>
            <a:ext cx="3217333" cy="44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721790"/>
            <a:ext cx="2370667" cy="44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01837-31D4-4599-9348-DBB8429A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9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D9EC0"/>
            </a:gs>
            <a:gs pos="100000">
              <a:srgbClr val="C0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6700" y="0"/>
            <a:ext cx="4368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u="sng" dirty="0" smtClean="0">
                <a:solidFill>
                  <a:srgbClr val="000000"/>
                </a:solidFill>
                <a:latin typeface="Garamond - 48"/>
              </a:rPr>
              <a:t>Opener</a:t>
            </a:r>
            <a:endParaRPr lang="en-US" sz="3600" u="sng" dirty="0">
              <a:solidFill>
                <a:srgbClr val="000000"/>
              </a:solidFill>
              <a:latin typeface="Garamond - 48"/>
            </a:endParaRPr>
          </a:p>
        </p:txBody>
      </p:sp>
    </p:spTree>
    <p:extLst>
      <p:ext uri="{BB962C8B-B14F-4D97-AF65-F5344CB8AC3E}">
        <p14:creationId xmlns:p14="http://schemas.microsoft.com/office/powerpoint/2010/main" val="301832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9874250" cy="113309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4849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9959213" cy="1308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65016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9936099" cy="122377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3697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9908540" cy="1308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40092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9807321" cy="1460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1747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571500"/>
            <a:ext cx="8356219" cy="580085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260600" y="2794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Think…Ink…Share    Be prepared to explain 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1879600" y="1767840"/>
            <a:ext cx="2286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613400" y="4394200"/>
            <a:ext cx="342900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5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0800" y="317500"/>
            <a:ext cx="215628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included angle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11300" y="2146300"/>
            <a:ext cx="6247003" cy="4280932"/>
            <a:chOff x="1511300" y="2146300"/>
            <a:chExt cx="6247003" cy="4280932"/>
          </a:xfrm>
        </p:grpSpPr>
        <p:sp>
          <p:nvSpPr>
            <p:cNvPr id="3" name="Freeform 2"/>
            <p:cNvSpPr/>
            <p:nvPr/>
          </p:nvSpPr>
          <p:spPr>
            <a:xfrm>
              <a:off x="1857121" y="2595372"/>
              <a:ext cx="5468240" cy="3349626"/>
            </a:xfrm>
            <a:custGeom>
              <a:avLst/>
              <a:gdLst/>
              <a:ahLst/>
              <a:cxnLst/>
              <a:rect l="0" t="0" r="0" b="0"/>
              <a:pathLst>
                <a:path w="5468240" h="3349626">
                  <a:moveTo>
                    <a:pt x="5468239" y="3116707"/>
                  </a:moveTo>
                  <a:lnTo>
                    <a:pt x="0" y="3349625"/>
                  </a:lnTo>
                  <a:lnTo>
                    <a:pt x="3061335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11300" y="6057900"/>
              <a:ext cx="336855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A</a:t>
              </a:r>
              <a:endParaRPr lang="en-US">
                <a:solidFill>
                  <a:srgbClr val="000000"/>
                </a:solidFill>
                <a:latin typeface="Arial - 24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37100" y="2146300"/>
              <a:ext cx="336855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B</a:t>
              </a:r>
              <a:endParaRPr lang="en-US">
                <a:solidFill>
                  <a:srgbClr val="000000"/>
                </a:solidFill>
                <a:latin typeface="Arial - 24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404100" y="5753100"/>
              <a:ext cx="354203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C</a:t>
              </a:r>
              <a:endParaRPr lang="en-US">
                <a:solidFill>
                  <a:srgbClr val="000000"/>
                </a:solidFill>
                <a:latin typeface="Arial - 24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955800" y="1145413"/>
            <a:ext cx="7562926" cy="507831"/>
            <a:chOff x="1231900" y="1143000"/>
            <a:chExt cx="7562926" cy="507831"/>
          </a:xfrm>
        </p:grpSpPr>
        <p:sp>
          <p:nvSpPr>
            <p:cNvPr id="8" name="TextBox 7"/>
            <p:cNvSpPr txBox="1"/>
            <p:nvPr/>
          </p:nvSpPr>
          <p:spPr>
            <a:xfrm>
              <a:off x="1231900" y="1143000"/>
              <a:ext cx="756292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dirty="0" smtClean="0">
                  <a:solidFill>
                    <a:srgbClr val="0000FF"/>
                  </a:solidFill>
                  <a:latin typeface="MT Extra - 36"/>
                </a:rPr>
                <a:t>Angle </a:t>
              </a:r>
              <a:r>
                <a:rPr lang="en-US" sz="2700" dirty="0" smtClean="0">
                  <a:solidFill>
                    <a:srgbClr val="0000FF"/>
                  </a:solidFill>
                  <a:latin typeface="Comic Sans MS - 36"/>
                </a:rPr>
                <a:t>B is included between AB and BC</a:t>
              </a:r>
              <a:endParaRPr lang="en-US" sz="2700" dirty="0">
                <a:solidFill>
                  <a:srgbClr val="0000FF"/>
                </a:solidFill>
                <a:latin typeface="Comic Sans MS - 36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51500" y="1231773"/>
              <a:ext cx="516509" cy="0"/>
            </a:xfrm>
            <a:prstGeom prst="line">
              <a:avLst/>
            </a:pr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857301" y="1226439"/>
              <a:ext cx="535686" cy="0"/>
            </a:xfrm>
            <a:prstGeom prst="line">
              <a:avLst/>
            </a:pr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flipV="1">
            <a:off x="1789049" y="2573528"/>
            <a:ext cx="3118739" cy="3367532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46015" y="2563876"/>
            <a:ext cx="2401316" cy="3099689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284428" y="2603500"/>
            <a:ext cx="1272723" cy="980186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762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0800" y="317500"/>
            <a:ext cx="215628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included angle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700" y="1155700"/>
            <a:ext cx="9258300" cy="44627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300" smtClean="0">
                <a:solidFill>
                  <a:srgbClr val="0000FF"/>
                </a:solidFill>
                <a:latin typeface="Comic Sans MS - 31"/>
              </a:rPr>
              <a:t>What is the included angle between RS and TS?</a:t>
            </a:r>
            <a:endParaRPr lang="en-US" sz="2300">
              <a:solidFill>
                <a:srgbClr val="0000FF"/>
              </a:solidFill>
              <a:latin typeface="Comic Sans MS - 31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247093" y="1196213"/>
            <a:ext cx="516509" cy="0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299200" y="1182497"/>
            <a:ext cx="535686" cy="0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1215009" y="2689224"/>
            <a:ext cx="6534151" cy="2736216"/>
          </a:xfrm>
          <a:custGeom>
            <a:avLst/>
            <a:gdLst/>
            <a:ahLst/>
            <a:cxnLst/>
            <a:rect l="0" t="0" r="0" b="0"/>
            <a:pathLst>
              <a:path w="6534151" h="2736216">
                <a:moveTo>
                  <a:pt x="3998976" y="0"/>
                </a:moveTo>
                <a:lnTo>
                  <a:pt x="6534150" y="2736215"/>
                </a:lnTo>
                <a:lnTo>
                  <a:pt x="0" y="1023747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3390900"/>
            <a:ext cx="420421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R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4600" y="2006600"/>
            <a:ext cx="450748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7000" y="5435600"/>
            <a:ext cx="4443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8859" y="5262880"/>
            <a:ext cx="3440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Angle S</a:t>
            </a:r>
            <a:endParaRPr lang="en-US" dirty="0"/>
          </a:p>
        </p:txBody>
      </p:sp>
      <p:sp>
        <p:nvSpPr>
          <p:cNvPr id="11" name="Arc 10"/>
          <p:cNvSpPr/>
          <p:nvPr/>
        </p:nvSpPr>
        <p:spPr>
          <a:xfrm rot="9201885">
            <a:off x="5018663" y="2422524"/>
            <a:ext cx="456857" cy="533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2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330200"/>
            <a:ext cx="565269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Why it has to be an INCLUDED ANGLE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19378" y="4295521"/>
            <a:ext cx="8026527" cy="0"/>
          </a:xfrm>
          <a:prstGeom prst="line">
            <a:avLst/>
          </a:prstGeom>
          <a:ln w="76200" cap="flat" cmpd="sng" algn="ctr">
            <a:solidFill>
              <a:srgbClr val="000000"/>
            </a:solidFill>
            <a:prstDash val="solid"/>
            <a:round/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2516124" y="1903857"/>
            <a:ext cx="3023108" cy="2372487"/>
          </a:xfrm>
          <a:prstGeom prst="line">
            <a:avLst/>
          </a:prstGeom>
          <a:ln w="762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425700" y="4165600"/>
            <a:ext cx="218948" cy="218948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48300" y="1803400"/>
            <a:ext cx="218948" cy="218948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356100" y="1892300"/>
            <a:ext cx="2413000" cy="2400300"/>
            <a:chOff x="4356100" y="1892300"/>
            <a:chExt cx="2413000" cy="24003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562600" y="1892300"/>
              <a:ext cx="1206500" cy="24003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dash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4356100" y="1947164"/>
              <a:ext cx="1191641" cy="2294636"/>
            </a:xfrm>
            <a:prstGeom prst="line">
              <a:avLst/>
            </a:prstGeom>
            <a:ln w="38100" cap="sq" cmpd="sng" algn="ctr">
              <a:solidFill>
                <a:srgbClr val="000000"/>
              </a:solidFill>
              <a:prstDash val="dot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86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330200"/>
            <a:ext cx="565269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Why it has to be an INCLUDED ANGLE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19378" y="4295521"/>
            <a:ext cx="8026527" cy="0"/>
          </a:xfrm>
          <a:prstGeom prst="line">
            <a:avLst/>
          </a:prstGeom>
          <a:ln w="76200" cap="flat" cmpd="sng" algn="ctr">
            <a:solidFill>
              <a:srgbClr val="000000"/>
            </a:solidFill>
            <a:prstDash val="solid"/>
            <a:round/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2516124" y="1903857"/>
            <a:ext cx="3023108" cy="2372487"/>
          </a:xfrm>
          <a:prstGeom prst="line">
            <a:avLst/>
          </a:prstGeom>
          <a:ln w="762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425700" y="4165600"/>
            <a:ext cx="218948" cy="218948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48300" y="1803400"/>
            <a:ext cx="218948" cy="218948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356100" y="1892300"/>
            <a:ext cx="2413000" cy="2400300"/>
            <a:chOff x="4356100" y="1892300"/>
            <a:chExt cx="2413000" cy="24003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562600" y="1892300"/>
              <a:ext cx="1206500" cy="24003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dash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4356100" y="1947164"/>
              <a:ext cx="1191641" cy="2294636"/>
            </a:xfrm>
            <a:prstGeom prst="line">
              <a:avLst/>
            </a:prstGeom>
            <a:ln w="38100" cap="sq" cmpd="sng" algn="ctr">
              <a:solidFill>
                <a:srgbClr val="000000"/>
              </a:solidFill>
              <a:prstDash val="dot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Freeform 9"/>
          <p:cNvSpPr/>
          <p:nvPr/>
        </p:nvSpPr>
        <p:spPr>
          <a:xfrm>
            <a:off x="2460752" y="1896618"/>
            <a:ext cx="3094610" cy="2406905"/>
          </a:xfrm>
          <a:custGeom>
            <a:avLst/>
            <a:gdLst/>
            <a:ahLst/>
            <a:cxnLst/>
            <a:rect l="0" t="0" r="0" b="0"/>
            <a:pathLst>
              <a:path w="3094610" h="2406905">
                <a:moveTo>
                  <a:pt x="3094609" y="0"/>
                </a:moveTo>
                <a:lnTo>
                  <a:pt x="1874520" y="2406904"/>
                </a:lnTo>
                <a:lnTo>
                  <a:pt x="0" y="2406904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541651" y="1871218"/>
            <a:ext cx="4225926" cy="2395856"/>
          </a:xfrm>
          <a:custGeom>
            <a:avLst/>
            <a:gdLst/>
            <a:ahLst/>
            <a:cxnLst/>
            <a:rect l="0" t="0" r="0" b="0"/>
            <a:pathLst>
              <a:path w="4225926" h="2395856">
                <a:moveTo>
                  <a:pt x="3039110" y="0"/>
                </a:moveTo>
                <a:lnTo>
                  <a:pt x="4225925" y="2395855"/>
                </a:lnTo>
                <a:lnTo>
                  <a:pt x="0" y="2395855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8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9070848" cy="313042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Rectangle 6"/>
          <p:cNvSpPr/>
          <p:nvPr/>
        </p:nvSpPr>
        <p:spPr>
          <a:xfrm>
            <a:off x="4948393" y="3980934"/>
            <a:ext cx="263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9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C0C0"/>
            </a:gs>
            <a:gs pos="100000">
              <a:srgbClr val="E6E6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5308600" cy="278537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u="sng" smtClean="0">
                <a:solidFill>
                  <a:srgbClr val="000000"/>
                </a:solidFill>
                <a:latin typeface="Garamond - 47"/>
              </a:rPr>
              <a:t>Essential Question</a:t>
            </a:r>
          </a:p>
          <a:p>
            <a:endParaRPr lang="en-US" sz="3500" u="sng" smtClean="0">
              <a:solidFill>
                <a:srgbClr val="000000"/>
              </a:solidFill>
              <a:latin typeface="Garamond - 47"/>
            </a:endParaRPr>
          </a:p>
          <a:p>
            <a:endParaRPr lang="en-US" sz="3500" u="sng" smtClean="0">
              <a:solidFill>
                <a:srgbClr val="000000"/>
              </a:solidFill>
              <a:latin typeface="Garamond - 47"/>
            </a:endParaRPr>
          </a:p>
          <a:p>
            <a:endParaRPr lang="en-US" sz="3500" u="sng" smtClean="0">
              <a:solidFill>
                <a:srgbClr val="000000"/>
              </a:solidFill>
              <a:latin typeface="Garamond - 47"/>
            </a:endParaRPr>
          </a:p>
          <a:p>
            <a:r>
              <a:rPr lang="en-US" sz="3500" u="sng" smtClean="0">
                <a:solidFill>
                  <a:srgbClr val="000000"/>
                </a:solidFill>
                <a:latin typeface="Garamond - 47"/>
              </a:rPr>
              <a:t>Learning Objective</a:t>
            </a:r>
            <a:endParaRPr lang="en-US" sz="3500" u="sng">
              <a:solidFill>
                <a:srgbClr val="000000"/>
              </a:solidFill>
              <a:latin typeface="Garamond - 4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" y="1397000"/>
            <a:ext cx="96266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Arial - 34"/>
              </a:rPr>
              <a:t>What are the shortcuts to knowing if two triangles are congruent?</a:t>
            </a:r>
            <a:endParaRPr lang="en-US" sz="2600">
              <a:solidFill>
                <a:srgbClr val="000000"/>
              </a:solidFill>
              <a:latin typeface="Arial - 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3700" y="4279900"/>
            <a:ext cx="93599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Arial - 35"/>
              </a:rPr>
              <a:t>Given triangles, I will explain whether they are congruent or not by </a:t>
            </a:r>
            <a:r>
              <a:rPr lang="en-US" sz="2600" smtClean="0">
                <a:solidFill>
                  <a:srgbClr val="FF0000"/>
                </a:solidFill>
                <a:latin typeface="Arial - 35"/>
              </a:rPr>
              <a:t>SAS</a:t>
            </a:r>
            <a:r>
              <a:rPr lang="en-US" sz="2600" smtClean="0">
                <a:solidFill>
                  <a:srgbClr val="000000"/>
                </a:solidFill>
                <a:latin typeface="Arial - 35"/>
              </a:rPr>
              <a:t> (side-angle-side).</a:t>
            </a:r>
            <a:endParaRPr lang="en-US" sz="2600">
              <a:solidFill>
                <a:srgbClr val="000000"/>
              </a:solidFill>
              <a:latin typeface="Arial - 35"/>
            </a:endParaRPr>
          </a:p>
        </p:txBody>
      </p:sp>
    </p:spTree>
    <p:extLst>
      <p:ext uri="{BB962C8B-B14F-4D97-AF65-F5344CB8AC3E}">
        <p14:creationId xmlns:p14="http://schemas.microsoft.com/office/powerpoint/2010/main" val="272990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678809" y="127000"/>
            <a:ext cx="2721865" cy="499619"/>
            <a:chOff x="3678809" y="127000"/>
            <a:chExt cx="2721865" cy="499619"/>
          </a:xfrm>
        </p:grpSpPr>
        <p:sp>
          <p:nvSpPr>
            <p:cNvPr id="2" name="Freeform 1"/>
            <p:cNvSpPr/>
            <p:nvPr/>
          </p:nvSpPr>
          <p:spPr>
            <a:xfrm>
              <a:off x="3678809" y="149352"/>
              <a:ext cx="2721865" cy="477267"/>
            </a:xfrm>
            <a:custGeom>
              <a:avLst/>
              <a:gdLst/>
              <a:ahLst/>
              <a:cxnLst/>
              <a:rect l="0" t="0" r="0" b="0"/>
              <a:pathLst>
                <a:path w="2721865" h="477267">
                  <a:moveTo>
                    <a:pt x="0" y="0"/>
                  </a:moveTo>
                  <a:lnTo>
                    <a:pt x="2721864" y="0"/>
                  </a:lnTo>
                  <a:lnTo>
                    <a:pt x="2721864" y="477266"/>
                  </a:lnTo>
                  <a:lnTo>
                    <a:pt x="0" y="477266"/>
                  </a:lnTo>
                  <a:close/>
                </a:path>
              </a:pathLst>
            </a:custGeom>
            <a:solidFill>
              <a:srgbClr val="FF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178300" y="127000"/>
              <a:ext cx="2159000" cy="47705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500" b="1" smtClean="0">
                  <a:solidFill>
                    <a:srgbClr val="000000"/>
                  </a:solidFill>
                  <a:latin typeface="Arial - 33"/>
                </a:rPr>
                <a:t>Closure</a:t>
              </a:r>
              <a:endParaRPr lang="en-US" sz="2500" b="1">
                <a:solidFill>
                  <a:srgbClr val="000000"/>
                </a:solidFill>
                <a:latin typeface="Arial - 33"/>
              </a:endParaRPr>
            </a:p>
          </p:txBody>
        </p:sp>
      </p:grpSp>
      <p:pic>
        <p:nvPicPr>
          <p:cNvPr id="5" name="Picture 4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802" y="2035302"/>
            <a:ext cx="6552946" cy="506056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cxnSp>
        <p:nvCxnSpPr>
          <p:cNvPr id="6" name="Straight Connector 5"/>
          <p:cNvCxnSpPr/>
          <p:nvPr/>
        </p:nvCxnSpPr>
        <p:spPr>
          <a:xfrm flipH="1">
            <a:off x="3763010" y="4052951"/>
            <a:ext cx="801243" cy="2636139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84982" y="4078732"/>
            <a:ext cx="1912493" cy="2429383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724275" y="6546977"/>
            <a:ext cx="1460246" cy="129159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46120" y="4052951"/>
            <a:ext cx="1331087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48150" y="4547616"/>
            <a:ext cx="288417" cy="110871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26637" y="5867527"/>
            <a:ext cx="321691" cy="122047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626993" y="4514342"/>
            <a:ext cx="177419" cy="18859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671316" y="4569841"/>
            <a:ext cx="221869" cy="243967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36567" y="5667883"/>
            <a:ext cx="310515" cy="232918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80890" y="5812028"/>
            <a:ext cx="266192" cy="18859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35100" y="1016000"/>
            <a:ext cx="7468921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smtClean="0">
                <a:solidFill>
                  <a:srgbClr val="000000"/>
                </a:solidFill>
                <a:latin typeface="Comic Sans MS - 27"/>
              </a:rPr>
              <a:t>Are these two triangles congruent?  Explain.</a:t>
            </a:r>
            <a:endParaRPr lang="en-US" sz="2000">
              <a:solidFill>
                <a:srgbClr val="000000"/>
              </a:solidFill>
              <a:latin typeface="Comic Sans MS - 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90802" y="7289800"/>
            <a:ext cx="7908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included angles between the two congruent sides are congruent by Vertical angles.  So both triangles are congruent by SAS.</a:t>
            </a:r>
            <a:endParaRPr lang="en-US" dirty="0"/>
          </a:p>
        </p:txBody>
      </p:sp>
      <p:sp>
        <p:nvSpPr>
          <p:cNvPr id="26" name="SMARTInkShape-69"/>
          <p:cNvSpPr/>
          <p:nvPr/>
        </p:nvSpPr>
        <p:spPr>
          <a:xfrm>
            <a:off x="8423870" y="7574755"/>
            <a:ext cx="602061" cy="129979"/>
          </a:xfrm>
          <a:custGeom>
            <a:avLst/>
            <a:gdLst/>
            <a:ahLst/>
            <a:cxnLst/>
            <a:rect l="0" t="0" r="0" b="0"/>
            <a:pathLst>
              <a:path w="602061" h="129979">
                <a:moveTo>
                  <a:pt x="0" y="129978"/>
                </a:moveTo>
                <a:lnTo>
                  <a:pt x="4319" y="125659"/>
                </a:lnTo>
                <a:lnTo>
                  <a:pt x="8850" y="123538"/>
                </a:lnTo>
                <a:lnTo>
                  <a:pt x="28285" y="115570"/>
                </a:lnTo>
                <a:lnTo>
                  <a:pt x="59766" y="100976"/>
                </a:lnTo>
                <a:lnTo>
                  <a:pt x="100048" y="88792"/>
                </a:lnTo>
                <a:lnTo>
                  <a:pt x="140220" y="72982"/>
                </a:lnTo>
                <a:lnTo>
                  <a:pt x="163285" y="67289"/>
                </a:lnTo>
                <a:lnTo>
                  <a:pt x="184884" y="63190"/>
                </a:lnTo>
                <a:lnTo>
                  <a:pt x="220447" y="51107"/>
                </a:lnTo>
                <a:lnTo>
                  <a:pt x="260453" y="37742"/>
                </a:lnTo>
                <a:lnTo>
                  <a:pt x="301043" y="30647"/>
                </a:lnTo>
                <a:lnTo>
                  <a:pt x="340807" y="24155"/>
                </a:lnTo>
                <a:lnTo>
                  <a:pt x="375385" y="17317"/>
                </a:lnTo>
                <a:lnTo>
                  <a:pt x="415082" y="7388"/>
                </a:lnTo>
                <a:lnTo>
                  <a:pt x="443187" y="1301"/>
                </a:lnTo>
                <a:lnTo>
                  <a:pt x="478116" y="0"/>
                </a:lnTo>
                <a:lnTo>
                  <a:pt x="512481" y="733"/>
                </a:lnTo>
                <a:lnTo>
                  <a:pt x="553081" y="9849"/>
                </a:lnTo>
                <a:lnTo>
                  <a:pt x="579438" y="21750"/>
                </a:lnTo>
                <a:lnTo>
                  <a:pt x="593205" y="29986"/>
                </a:lnTo>
                <a:lnTo>
                  <a:pt x="602060" y="3234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0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700"/>
            </a:gs>
            <a:gs pos="100000">
              <a:srgbClr val="FFD7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0" y="50800"/>
            <a:ext cx="1778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u="sng" smtClean="0">
                <a:solidFill>
                  <a:srgbClr val="000000"/>
                </a:solidFill>
                <a:latin typeface="Garamond - 48"/>
              </a:rPr>
              <a:t>HW</a:t>
            </a:r>
            <a:endParaRPr lang="en-US" sz="3600" u="sng">
              <a:solidFill>
                <a:srgbClr val="000000"/>
              </a:solidFill>
              <a:latin typeface="Garamond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1320800"/>
            <a:ext cx="4775200" cy="7848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4500" dirty="0" smtClean="0">
                <a:solidFill>
                  <a:srgbClr val="000000"/>
                </a:solidFill>
                <a:latin typeface="Garamond - 60"/>
              </a:rPr>
              <a:t>PDF Online</a:t>
            </a:r>
            <a:endParaRPr lang="en-US" sz="4500" dirty="0">
              <a:solidFill>
                <a:srgbClr val="000000"/>
              </a:solidFill>
              <a:latin typeface="Garamond - 60"/>
            </a:endParaRPr>
          </a:p>
        </p:txBody>
      </p:sp>
    </p:spTree>
    <p:extLst>
      <p:ext uri="{BB962C8B-B14F-4D97-AF65-F5344CB8AC3E}">
        <p14:creationId xmlns:p14="http://schemas.microsoft.com/office/powerpoint/2010/main" val="240587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46202" y="474218"/>
            <a:ext cx="4339464" cy="2739914"/>
            <a:chOff x="346202" y="474218"/>
            <a:chExt cx="4339464" cy="2739914"/>
          </a:xfrm>
        </p:grpSpPr>
        <p:sp>
          <p:nvSpPr>
            <p:cNvPr id="2" name="Freeform 1"/>
            <p:cNvSpPr/>
            <p:nvPr/>
          </p:nvSpPr>
          <p:spPr>
            <a:xfrm>
              <a:off x="346202" y="474218"/>
              <a:ext cx="1901064" cy="2050289"/>
            </a:xfrm>
            <a:custGeom>
              <a:avLst/>
              <a:gdLst/>
              <a:ahLst/>
              <a:cxnLst/>
              <a:rect l="0" t="0" r="0" b="0"/>
              <a:pathLst>
                <a:path w="1901064" h="2050289">
                  <a:moveTo>
                    <a:pt x="1901063" y="1764411"/>
                  </a:moveTo>
                  <a:lnTo>
                    <a:pt x="0" y="2050288"/>
                  </a:lnTo>
                  <a:lnTo>
                    <a:pt x="1762379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 flipH="1">
              <a:off x="2784602" y="880618"/>
              <a:ext cx="1901064" cy="2050289"/>
            </a:xfrm>
            <a:custGeom>
              <a:avLst/>
              <a:gdLst/>
              <a:ahLst/>
              <a:cxnLst/>
              <a:rect l="0" t="0" r="0" b="0"/>
              <a:pathLst>
                <a:path w="1901064" h="2050289">
                  <a:moveTo>
                    <a:pt x="1901063" y="1764411"/>
                  </a:moveTo>
                  <a:lnTo>
                    <a:pt x="0" y="2050288"/>
                  </a:lnTo>
                  <a:lnTo>
                    <a:pt x="1762379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08100" y="2438400"/>
              <a:ext cx="301981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5</a:t>
              </a:r>
              <a:endParaRPr lang="en-US">
                <a:solidFill>
                  <a:srgbClr val="000000"/>
                </a:solidFill>
                <a:latin typeface="Arial - 24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8200" y="1155700"/>
              <a:ext cx="301981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7</a:t>
              </a:r>
              <a:endParaRPr lang="en-US">
                <a:solidFill>
                  <a:srgbClr val="000000"/>
                </a:solidFill>
                <a:latin typeface="Arial - 24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05200" y="2844800"/>
              <a:ext cx="301981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5</a:t>
              </a:r>
              <a:endParaRPr lang="en-US">
                <a:solidFill>
                  <a:srgbClr val="000000"/>
                </a:solidFill>
                <a:latin typeface="Arial - 24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48100" y="1524000"/>
              <a:ext cx="301981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7</a:t>
              </a:r>
              <a:endParaRPr lang="en-US">
                <a:solidFill>
                  <a:srgbClr val="000000"/>
                </a:solidFill>
                <a:latin typeface="Arial - 24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2300" y="2082800"/>
              <a:ext cx="581965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40o</a:t>
              </a:r>
              <a:endParaRPr lang="en-US" baseline="70000">
                <a:solidFill>
                  <a:srgbClr val="000000"/>
                </a:solidFill>
                <a:latin typeface="Arial - 24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21100" y="2413000"/>
              <a:ext cx="581965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40o</a:t>
              </a:r>
              <a:endParaRPr lang="en-US" baseline="70000">
                <a:solidFill>
                  <a:srgbClr val="000000"/>
                </a:solidFill>
                <a:latin typeface="Arial - 24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18845" y="4668647"/>
            <a:ext cx="3498216" cy="2439543"/>
            <a:chOff x="918845" y="4668647"/>
            <a:chExt cx="3498216" cy="2439543"/>
          </a:xfrm>
        </p:grpSpPr>
        <p:sp>
          <p:nvSpPr>
            <p:cNvPr id="11" name="Freeform 10"/>
            <p:cNvSpPr/>
            <p:nvPr/>
          </p:nvSpPr>
          <p:spPr>
            <a:xfrm>
              <a:off x="918845" y="5882259"/>
              <a:ext cx="3472816" cy="1224535"/>
            </a:xfrm>
            <a:custGeom>
              <a:avLst/>
              <a:gdLst/>
              <a:ahLst/>
              <a:cxnLst/>
              <a:rect l="0" t="0" r="0" b="0"/>
              <a:pathLst>
                <a:path w="3472816" h="1224535">
                  <a:moveTo>
                    <a:pt x="0" y="927989"/>
                  </a:moveTo>
                  <a:lnTo>
                    <a:pt x="1970786" y="0"/>
                  </a:lnTo>
                  <a:lnTo>
                    <a:pt x="3472815" y="1224534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 flipH="1">
              <a:off x="944245" y="4668647"/>
              <a:ext cx="3472816" cy="1041147"/>
            </a:xfrm>
            <a:custGeom>
              <a:avLst/>
              <a:gdLst/>
              <a:ahLst/>
              <a:cxnLst/>
              <a:rect l="0" t="0" r="0" b="0"/>
              <a:pathLst>
                <a:path w="3472816" h="1041147">
                  <a:moveTo>
                    <a:pt x="0" y="744601"/>
                  </a:moveTo>
                  <a:lnTo>
                    <a:pt x="2073148" y="0"/>
                  </a:lnTo>
                  <a:lnTo>
                    <a:pt x="3472815" y="1041146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2630932" y="6849872"/>
              <a:ext cx="47752" cy="258318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525649" y="5443601"/>
              <a:ext cx="28702" cy="258191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3042285" y="4869561"/>
              <a:ext cx="133858" cy="19126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166618" y="4936490"/>
              <a:ext cx="124333" cy="200914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3377057" y="6295009"/>
              <a:ext cx="153162" cy="153035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444113" y="6352413"/>
              <a:ext cx="210439" cy="19126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473200" y="5257800"/>
              <a:ext cx="581965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30o</a:t>
              </a:r>
              <a:endParaRPr lang="en-US" baseline="70000">
                <a:solidFill>
                  <a:srgbClr val="000000"/>
                </a:solidFill>
                <a:latin typeface="Arial - 24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98600" y="6502400"/>
              <a:ext cx="581965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30o</a:t>
              </a:r>
              <a:endParaRPr lang="en-US" baseline="70000">
                <a:solidFill>
                  <a:srgbClr val="000000"/>
                </a:solidFill>
                <a:latin typeface="Arial - 24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934583" y="732155"/>
            <a:ext cx="3583052" cy="2295780"/>
            <a:chOff x="5934583" y="732155"/>
            <a:chExt cx="3583052" cy="2295780"/>
          </a:xfrm>
        </p:grpSpPr>
        <p:sp>
          <p:nvSpPr>
            <p:cNvPr id="22" name="Freeform 21"/>
            <p:cNvSpPr/>
            <p:nvPr/>
          </p:nvSpPr>
          <p:spPr>
            <a:xfrm flipV="1">
              <a:off x="7699883" y="732155"/>
              <a:ext cx="1817752" cy="2257680"/>
            </a:xfrm>
            <a:custGeom>
              <a:avLst/>
              <a:gdLst/>
              <a:ahLst/>
              <a:cxnLst/>
              <a:rect l="0" t="0" r="0" b="0"/>
              <a:pathLst>
                <a:path w="1817752" h="2257680">
                  <a:moveTo>
                    <a:pt x="908939" y="0"/>
                  </a:moveTo>
                  <a:lnTo>
                    <a:pt x="1817751" y="2257679"/>
                  </a:lnTo>
                  <a:lnTo>
                    <a:pt x="0" y="2257679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934583" y="770255"/>
              <a:ext cx="1817752" cy="2257680"/>
            </a:xfrm>
            <a:custGeom>
              <a:avLst/>
              <a:gdLst/>
              <a:ahLst/>
              <a:cxnLst/>
              <a:rect l="0" t="0" r="0" b="0"/>
              <a:pathLst>
                <a:path w="1817752" h="2257680">
                  <a:moveTo>
                    <a:pt x="908939" y="0"/>
                  </a:moveTo>
                  <a:lnTo>
                    <a:pt x="1817751" y="2257679"/>
                  </a:lnTo>
                  <a:lnTo>
                    <a:pt x="0" y="2257679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420348" y="2428240"/>
              <a:ext cx="380504" cy="556260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flipV="1">
              <a:off x="6642348" y="789940"/>
              <a:ext cx="380504" cy="556260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7194296" y="1903857"/>
              <a:ext cx="229616" cy="86106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983218" y="1750695"/>
              <a:ext cx="210566" cy="105283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7902194" y="1645539"/>
              <a:ext cx="306197" cy="114808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7988300" y="1750695"/>
              <a:ext cx="248793" cy="95758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256782" y="1884680"/>
              <a:ext cx="248666" cy="76581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199378" y="1961261"/>
              <a:ext cx="267843" cy="95631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358890" y="4330700"/>
            <a:ext cx="2850643" cy="3264932"/>
            <a:chOff x="6358890" y="4330700"/>
            <a:chExt cx="2850643" cy="3264932"/>
          </a:xfrm>
        </p:grpSpPr>
        <p:sp>
          <p:nvSpPr>
            <p:cNvPr id="33" name="Freeform 32"/>
            <p:cNvSpPr/>
            <p:nvPr/>
          </p:nvSpPr>
          <p:spPr>
            <a:xfrm>
              <a:off x="6358890" y="5308600"/>
              <a:ext cx="2075943" cy="1798575"/>
            </a:xfrm>
            <a:custGeom>
              <a:avLst/>
              <a:gdLst/>
              <a:ahLst/>
              <a:cxnLst/>
              <a:rect l="0" t="0" r="0" b="0"/>
              <a:pathLst>
                <a:path w="2075943" h="1798575">
                  <a:moveTo>
                    <a:pt x="0" y="0"/>
                  </a:moveTo>
                  <a:lnTo>
                    <a:pt x="2075942" y="1798574"/>
                  </a:lnTo>
                  <a:lnTo>
                    <a:pt x="518922" y="1798574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0531800">
              <a:off x="7133590" y="4762500"/>
              <a:ext cx="2075943" cy="1798575"/>
            </a:xfrm>
            <a:custGeom>
              <a:avLst/>
              <a:gdLst/>
              <a:ahLst/>
              <a:cxnLst/>
              <a:rect l="0" t="0" r="0" b="0"/>
              <a:pathLst>
                <a:path w="2075943" h="1798575">
                  <a:moveTo>
                    <a:pt x="0" y="0"/>
                  </a:moveTo>
                  <a:lnTo>
                    <a:pt x="2075942" y="1798574"/>
                  </a:lnTo>
                  <a:lnTo>
                    <a:pt x="518922" y="1798574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17053801">
              <a:off x="7950448" y="6695440"/>
              <a:ext cx="380504" cy="556260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6953400">
              <a:off x="7175748" y="4612640"/>
              <a:ext cx="380504" cy="556260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327900" y="7226300"/>
              <a:ext cx="564388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4.1</a:t>
              </a:r>
              <a:endParaRPr lang="en-US">
                <a:solidFill>
                  <a:srgbClr val="000000"/>
                </a:solidFill>
                <a:latin typeface="Arial - 24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645400" y="4330700"/>
              <a:ext cx="564388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000000"/>
                  </a:solidFill>
                  <a:latin typeface="Arial - 24"/>
                </a:rPr>
                <a:t>4.1</a:t>
              </a:r>
              <a:endParaRPr lang="en-US">
                <a:solidFill>
                  <a:srgbClr val="000000"/>
                </a:solidFill>
                <a:latin typeface="Arial - 2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90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393700"/>
            <a:ext cx="9982073" cy="185089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365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584200"/>
            <a:ext cx="9961753" cy="3886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5622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0"/>
            <a:ext cx="9070848" cy="313042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2667000" y="736600"/>
            <a:ext cx="844321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dirty="0" smtClean="0">
                <a:solidFill>
                  <a:srgbClr val="0000FF"/>
                </a:solidFill>
                <a:latin typeface="Comic Sans MS - 36"/>
              </a:rPr>
              <a:t>66</a:t>
            </a:r>
            <a:r>
              <a:rPr lang="en-US" sz="2700" dirty="0">
                <a:solidFill>
                  <a:srgbClr val="0000FF"/>
                </a:solidFill>
              </a:rPr>
              <a:t> °</a:t>
            </a:r>
            <a:endParaRPr lang="en-US" sz="2700" baseline="70000" dirty="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6016" y="1598801"/>
            <a:ext cx="526288" cy="5078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700" dirty="0" smtClean="0">
                <a:solidFill>
                  <a:srgbClr val="0000FF"/>
                </a:solidFill>
                <a:latin typeface="Comic Sans MS - 36"/>
              </a:rPr>
              <a:t>7</a:t>
            </a:r>
            <a:endParaRPr lang="en-US" sz="2700" dirty="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87" y="2794000"/>
            <a:ext cx="9982073" cy="185089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TextBox 8"/>
          <p:cNvSpPr txBox="1"/>
          <p:nvPr/>
        </p:nvSpPr>
        <p:spPr>
          <a:xfrm>
            <a:off x="2903220" y="3465533"/>
            <a:ext cx="1035786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dirty="0" smtClean="0">
                <a:solidFill>
                  <a:srgbClr val="0000FF"/>
                </a:solidFill>
                <a:latin typeface="Comic Sans MS - 36"/>
              </a:rPr>
              <a:t>ESR</a:t>
            </a:r>
            <a:endParaRPr lang="en-US" sz="2700" dirty="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67" y="4632446"/>
            <a:ext cx="9961753" cy="146481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2" name="TextBox 11"/>
          <p:cNvSpPr txBox="1"/>
          <p:nvPr/>
        </p:nvSpPr>
        <p:spPr>
          <a:xfrm>
            <a:off x="574167" y="6346946"/>
            <a:ext cx="90424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If the apprentice uses a pair of 3 ft, a pair of 7ft, and a pair of 9ft lengths, and then uses one for each triangle, by SSS the triangles are guaranteed to be congruent.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21863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C0C0"/>
            </a:gs>
            <a:gs pos="100000">
              <a:srgbClr val="E6E6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5308600" cy="278537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u="sng" smtClean="0">
                <a:solidFill>
                  <a:srgbClr val="000000"/>
                </a:solidFill>
                <a:latin typeface="Garamond - 47"/>
              </a:rPr>
              <a:t>Essential Question</a:t>
            </a:r>
          </a:p>
          <a:p>
            <a:endParaRPr lang="en-US" sz="3500" u="sng" smtClean="0">
              <a:solidFill>
                <a:srgbClr val="000000"/>
              </a:solidFill>
              <a:latin typeface="Garamond - 47"/>
            </a:endParaRPr>
          </a:p>
          <a:p>
            <a:endParaRPr lang="en-US" sz="3500" u="sng" smtClean="0">
              <a:solidFill>
                <a:srgbClr val="000000"/>
              </a:solidFill>
              <a:latin typeface="Garamond - 47"/>
            </a:endParaRPr>
          </a:p>
          <a:p>
            <a:endParaRPr lang="en-US" sz="3500" u="sng" smtClean="0">
              <a:solidFill>
                <a:srgbClr val="000000"/>
              </a:solidFill>
              <a:latin typeface="Garamond - 47"/>
            </a:endParaRPr>
          </a:p>
          <a:p>
            <a:r>
              <a:rPr lang="en-US" sz="3500" u="sng" smtClean="0">
                <a:solidFill>
                  <a:srgbClr val="000000"/>
                </a:solidFill>
                <a:latin typeface="Garamond - 47"/>
              </a:rPr>
              <a:t>Learning Objective</a:t>
            </a:r>
            <a:endParaRPr lang="en-US" sz="3500" u="sng">
              <a:solidFill>
                <a:srgbClr val="000000"/>
              </a:solidFill>
              <a:latin typeface="Garamond - 4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" y="1397000"/>
            <a:ext cx="96266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Arial - 34"/>
              </a:rPr>
              <a:t>What are the shortcuts to knowing if two triangles are congruent?</a:t>
            </a:r>
            <a:endParaRPr lang="en-US" sz="2600">
              <a:solidFill>
                <a:srgbClr val="000000"/>
              </a:solidFill>
              <a:latin typeface="Arial - 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3700" y="4279900"/>
            <a:ext cx="93599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Arial - 35"/>
              </a:rPr>
              <a:t>Given triangles, I will explain whether they are congruent or not by </a:t>
            </a:r>
            <a:r>
              <a:rPr lang="en-US" sz="2600" smtClean="0">
                <a:solidFill>
                  <a:srgbClr val="FF0000"/>
                </a:solidFill>
                <a:latin typeface="Arial - 35"/>
              </a:rPr>
              <a:t>SAS</a:t>
            </a:r>
            <a:r>
              <a:rPr lang="en-US" sz="2600" smtClean="0">
                <a:solidFill>
                  <a:srgbClr val="000000"/>
                </a:solidFill>
                <a:latin typeface="Arial - 35"/>
              </a:rPr>
              <a:t> (side-angle-side).</a:t>
            </a:r>
            <a:endParaRPr lang="en-US" sz="2600">
              <a:solidFill>
                <a:srgbClr val="000000"/>
              </a:solidFill>
              <a:latin typeface="Arial - 35"/>
            </a:endParaRPr>
          </a:p>
        </p:txBody>
      </p:sp>
    </p:spTree>
    <p:extLst>
      <p:ext uri="{BB962C8B-B14F-4D97-AF65-F5344CB8AC3E}">
        <p14:creationId xmlns:p14="http://schemas.microsoft.com/office/powerpoint/2010/main" val="14302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0" y="5854700"/>
            <a:ext cx="28194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you should know: 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" y="1905000"/>
            <a:ext cx="41148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4040"/>
                </a:solidFill>
                <a:latin typeface="Comic Sans MS - 23"/>
              </a:rPr>
              <a:t>what you've learned:</a:t>
            </a:r>
            <a:endParaRPr lang="en-US" sz="1700">
              <a:solidFill>
                <a:srgbClr val="004040"/>
              </a:solidFill>
              <a:latin typeface="Comic Sans MS - 2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4700" y="5854700"/>
            <a:ext cx="63627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 - 27"/>
              </a:rPr>
              <a:t>SAS shortcut</a:t>
            </a:r>
            <a:endParaRPr lang="en-US" sz="2000" dirty="0">
              <a:solidFill>
                <a:srgbClr val="FF0000"/>
              </a:solidFill>
              <a:latin typeface="Comic Sans MS - 2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321298" y="5706741"/>
            <a:ext cx="3191384" cy="1764158"/>
            <a:chOff x="4143121" y="238506"/>
            <a:chExt cx="3191384" cy="1764158"/>
          </a:xfrm>
        </p:grpSpPr>
        <p:sp>
          <p:nvSpPr>
            <p:cNvPr id="5" name="Freeform 4"/>
            <p:cNvSpPr/>
            <p:nvPr/>
          </p:nvSpPr>
          <p:spPr>
            <a:xfrm flipH="1">
              <a:off x="5756021" y="835406"/>
              <a:ext cx="1578484" cy="1167258"/>
            </a:xfrm>
            <a:custGeom>
              <a:avLst/>
              <a:gdLst/>
              <a:ahLst/>
              <a:cxnLst/>
              <a:rect l="0" t="0" r="0" b="0"/>
              <a:pathLst>
                <a:path w="1578484" h="1167258">
                  <a:moveTo>
                    <a:pt x="0" y="392303"/>
                  </a:moveTo>
                  <a:lnTo>
                    <a:pt x="1128903" y="0"/>
                  </a:lnTo>
                  <a:lnTo>
                    <a:pt x="1578483" y="1167257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 rot="10800000" flipH="1">
              <a:off x="4143121" y="238506"/>
              <a:ext cx="1578484" cy="1167258"/>
            </a:xfrm>
            <a:custGeom>
              <a:avLst/>
              <a:gdLst/>
              <a:ahLst/>
              <a:cxnLst/>
              <a:rect l="0" t="0" r="0" b="0"/>
              <a:pathLst>
                <a:path w="1578484" h="1167258">
                  <a:moveTo>
                    <a:pt x="0" y="392303"/>
                  </a:moveTo>
                  <a:lnTo>
                    <a:pt x="1128903" y="0"/>
                  </a:lnTo>
                  <a:lnTo>
                    <a:pt x="1578483" y="1167257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796536" y="574167"/>
              <a:ext cx="133985" cy="172212"/>
            </a:xfrm>
            <a:prstGeom prst="line">
              <a:avLst/>
            </a:prstGeom>
            <a:ln w="38100" cap="flat" cmpd="sng" algn="ctr">
              <a:solidFill>
                <a:srgbClr val="FFFF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576060" y="1502156"/>
              <a:ext cx="133858" cy="172212"/>
            </a:xfrm>
            <a:prstGeom prst="line">
              <a:avLst/>
            </a:prstGeom>
            <a:ln w="38100" cap="flat" cmpd="sng" algn="ctr">
              <a:solidFill>
                <a:srgbClr val="FFFF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4624324" y="1109980"/>
              <a:ext cx="38354" cy="153035"/>
            </a:xfrm>
            <a:prstGeom prst="line">
              <a:avLst/>
            </a:prstGeom>
            <a:ln w="38100" cap="flat" cmpd="sng" algn="ctr">
              <a:solidFill>
                <a:srgbClr val="FFFF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4729607" y="1129030"/>
              <a:ext cx="57404" cy="200914"/>
            </a:xfrm>
            <a:prstGeom prst="line">
              <a:avLst/>
            </a:prstGeom>
            <a:ln w="38100" cap="flat" cmpd="sng" algn="ctr">
              <a:solidFill>
                <a:srgbClr val="FFFF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633464" y="870712"/>
              <a:ext cx="86106" cy="191389"/>
            </a:xfrm>
            <a:prstGeom prst="line">
              <a:avLst/>
            </a:prstGeom>
            <a:ln w="38100" cap="flat" cmpd="sng" algn="ctr">
              <a:solidFill>
                <a:srgbClr val="FFFF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6681216" y="899414"/>
              <a:ext cx="105283" cy="239268"/>
            </a:xfrm>
            <a:prstGeom prst="line">
              <a:avLst/>
            </a:prstGeom>
            <a:ln w="38100" cap="flat" cmpd="sng" algn="ctr">
              <a:solidFill>
                <a:srgbClr val="FFFF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 rot="21207001">
              <a:off x="4419600" y="749300"/>
              <a:ext cx="241833" cy="4001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000" smtClean="0">
                  <a:solidFill>
                    <a:srgbClr val="FFFF00"/>
                  </a:solidFill>
                  <a:latin typeface="Arial - 27"/>
                </a:rPr>
                <a:t>)</a:t>
              </a:r>
              <a:endParaRPr lang="en-US" sz="2000">
                <a:solidFill>
                  <a:srgbClr val="FFFF00"/>
                </a:solidFill>
                <a:latin typeface="Arial - 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1224020">
              <a:off x="6832600" y="1104900"/>
              <a:ext cx="241833" cy="4001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000" smtClean="0">
                  <a:solidFill>
                    <a:srgbClr val="FFFF00"/>
                  </a:solidFill>
                  <a:latin typeface="Arial - 27"/>
                </a:rPr>
                <a:t>)</a:t>
              </a:r>
              <a:endParaRPr lang="en-US" sz="2000">
                <a:solidFill>
                  <a:srgbClr val="FFFF00"/>
                </a:solidFill>
                <a:latin typeface="Arial - 27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7200" y="88900"/>
            <a:ext cx="4635500" cy="124649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7500" smtClean="0">
                <a:solidFill>
                  <a:srgbClr val="000000"/>
                </a:solidFill>
                <a:latin typeface="Garamond - 101"/>
              </a:rPr>
              <a:t>4.4 SAS</a:t>
            </a:r>
            <a:endParaRPr lang="en-US" sz="7500">
              <a:solidFill>
                <a:srgbClr val="000000"/>
              </a:solidFill>
              <a:latin typeface="Garamond - 101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78200" y="1968500"/>
            <a:ext cx="6477000" cy="34778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What is </a:t>
            </a:r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perimeter</a:t>
            </a:r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 and </a:t>
            </a:r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area</a:t>
            </a:r>
          </a:p>
          <a:p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h</a:t>
            </a:r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ow to calculate perimeter and area of </a:t>
            </a:r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rectangles</a:t>
            </a:r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, </a:t>
            </a:r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squares</a:t>
            </a:r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, and </a:t>
            </a:r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triangles</a:t>
            </a:r>
          </a:p>
          <a:p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undefined terms:</a:t>
            </a:r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 point, line, plane</a:t>
            </a:r>
          </a:p>
          <a:p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d</a:t>
            </a:r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efined terms: </a:t>
            </a:r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segment, ray, angle, parallel, perpendicular</a:t>
            </a:r>
          </a:p>
          <a:p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a</a:t>
            </a:r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ngle pair relationships</a:t>
            </a:r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: complementary, supplementary, linear pair, vertical angles</a:t>
            </a:r>
          </a:p>
          <a:p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T</a:t>
            </a:r>
            <a:r>
              <a:rPr lang="en-US" sz="2000" u="sng" dirty="0" smtClean="0">
                <a:solidFill>
                  <a:srgbClr val="004040"/>
                </a:solidFill>
                <a:latin typeface="Comic Sans MS - 18"/>
              </a:rPr>
              <a:t>ransformations:</a:t>
            </a:r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 reflections, translations, rotations. </a:t>
            </a:r>
          </a:p>
          <a:p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Congruence </a:t>
            </a:r>
          </a:p>
          <a:p>
            <a:r>
              <a:rPr lang="en-US" sz="2000" dirty="0" smtClean="0">
                <a:solidFill>
                  <a:srgbClr val="004040"/>
                </a:solidFill>
                <a:latin typeface="Comic Sans MS - 18"/>
              </a:rPr>
              <a:t>Triangle congruence shortcuts: SSS</a:t>
            </a:r>
            <a:endParaRPr lang="en-US" sz="2000" dirty="0">
              <a:solidFill>
                <a:srgbClr val="004040"/>
              </a:solidFill>
              <a:latin typeface="Comic Sans MS - 18"/>
            </a:endParaRPr>
          </a:p>
        </p:txBody>
      </p:sp>
    </p:spTree>
    <p:extLst>
      <p:ext uri="{BB962C8B-B14F-4D97-AF65-F5344CB8AC3E}">
        <p14:creationId xmlns:p14="http://schemas.microsoft.com/office/powerpoint/2010/main" val="280408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52400"/>
            <a:ext cx="9960737" cy="2336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1189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50800"/>
            <a:ext cx="9996805" cy="2057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43" name="SMARTInkShape-Group88"/>
          <p:cNvGrpSpPr/>
          <p:nvPr/>
        </p:nvGrpSpPr>
        <p:grpSpPr>
          <a:xfrm>
            <a:off x="4201319" y="1431925"/>
            <a:ext cx="32544" cy="138312"/>
            <a:chOff x="4201319" y="1431925"/>
            <a:chExt cx="32544" cy="138312"/>
          </a:xfrm>
        </p:grpSpPr>
        <p:sp>
          <p:nvSpPr>
            <p:cNvPr id="41" name="SMARTInkShape-66"/>
            <p:cNvSpPr/>
            <p:nvPr/>
          </p:nvSpPr>
          <p:spPr>
            <a:xfrm>
              <a:off x="4233862" y="1545828"/>
              <a:ext cx="1" cy="24409"/>
            </a:xfrm>
            <a:custGeom>
              <a:avLst/>
              <a:gdLst/>
              <a:ahLst/>
              <a:cxnLst/>
              <a:rect l="0" t="0" r="0" b="0"/>
              <a:pathLst>
                <a:path w="1" h="24409">
                  <a:moveTo>
                    <a:pt x="0" y="0"/>
                  </a:moveTo>
                  <a:lnTo>
                    <a:pt x="0" y="244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67"/>
            <p:cNvSpPr/>
            <p:nvPr/>
          </p:nvSpPr>
          <p:spPr>
            <a:xfrm>
              <a:off x="4201319" y="1431925"/>
              <a:ext cx="8136" cy="16273"/>
            </a:xfrm>
            <a:custGeom>
              <a:avLst/>
              <a:gdLst/>
              <a:ahLst/>
              <a:cxnLst/>
              <a:rect l="0" t="0" r="0" b="0"/>
              <a:pathLst>
                <a:path w="8136" h="16273">
                  <a:moveTo>
                    <a:pt x="8135" y="16272"/>
                  </a:moveTo>
                  <a:lnTo>
                    <a:pt x="1130" y="16272"/>
                  </a:lnTo>
                  <a:lnTo>
                    <a:pt x="754" y="1536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SMARTInkShape-68"/>
          <p:cNvSpPr/>
          <p:nvPr/>
        </p:nvSpPr>
        <p:spPr>
          <a:xfrm>
            <a:off x="4502348" y="593923"/>
            <a:ext cx="24409" cy="8137"/>
          </a:xfrm>
          <a:custGeom>
            <a:avLst/>
            <a:gdLst/>
            <a:ahLst/>
            <a:cxnLst/>
            <a:rect l="0" t="0" r="0" b="0"/>
            <a:pathLst>
              <a:path w="24409" h="8137">
                <a:moveTo>
                  <a:pt x="0" y="0"/>
                </a:moveTo>
                <a:lnTo>
                  <a:pt x="16272" y="0"/>
                </a:lnTo>
                <a:lnTo>
                  <a:pt x="24408" y="813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280</Words>
  <Application>Microsoft Office PowerPoint</Application>
  <PresentationFormat>Custom</PresentationFormat>
  <Paragraphs>63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41" baseType="lpstr">
      <vt:lpstr>Arial</vt:lpstr>
      <vt:lpstr>Comic Sans MS - 36</vt:lpstr>
      <vt:lpstr>Calibri</vt:lpstr>
      <vt:lpstr>Arial - 33</vt:lpstr>
      <vt:lpstr>Comic Sans MS - 23</vt:lpstr>
      <vt:lpstr>Garamond - 48</vt:lpstr>
      <vt:lpstr>Arial - 27</vt:lpstr>
      <vt:lpstr>MT Extra - 36</vt:lpstr>
      <vt:lpstr>Garamond - 101</vt:lpstr>
      <vt:lpstr>Garamond - 60</vt:lpstr>
      <vt:lpstr>Arial - 34</vt:lpstr>
      <vt:lpstr>Comic Sans MS - 18</vt:lpstr>
      <vt:lpstr>Arial - 35</vt:lpstr>
      <vt:lpstr>Garamond - 47</vt:lpstr>
      <vt:lpstr>Comic Sans MS - 27</vt:lpstr>
      <vt:lpstr>Comic Sans MS - 31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FITZGERALD JR</dc:creator>
  <cp:lastModifiedBy>WAYNE FITZGERALD JR</cp:lastModifiedBy>
  <cp:revision>28</cp:revision>
  <dcterms:created xsi:type="dcterms:W3CDTF">2015-01-27T16:34:41Z</dcterms:created>
  <dcterms:modified xsi:type="dcterms:W3CDTF">2017-10-03T14:48:04Z</dcterms:modified>
</cp:coreProperties>
</file>