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0" r:id="rId3"/>
    <p:sldId id="261" r:id="rId4"/>
    <p:sldId id="262" r:id="rId5"/>
    <p:sldId id="263" r:id="rId6"/>
    <p:sldId id="264" r:id="rId7"/>
    <p:sldId id="265" r:id="rId8"/>
    <p:sldId id="267" r:id="rId9"/>
    <p:sldId id="266" r:id="rId10"/>
    <p:sldId id="268" r:id="rId11"/>
    <p:sldId id="269" r:id="rId12"/>
    <p:sldId id="270" r:id="rId13"/>
    <p:sldId id="271" r:id="rId14"/>
    <p:sldId id="272" r:id="rId15"/>
    <p:sldId id="273" r:id="rId16"/>
  </p:sldIdLst>
  <p:sldSz cx="10160000" cy="8394700"/>
  <p:notesSz cx="6858000" cy="9144000"/>
  <p:embeddedFontLst>
    <p:embeddedFont>
      <p:font typeface="Calibri" panose="020F0502020204030204" pitchFamily="34"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642" y="-82"/>
      </p:cViewPr>
      <p:guideLst>
        <p:guide orient="horz" pos="2644"/>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07800"/>
            <a:ext cx="8636000" cy="17994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756997"/>
            <a:ext cx="7112000" cy="21453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408AA-C22A-4DEA-8061-D5660310E93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211115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08AA-C22A-4DEA-8061-D5660310E93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156398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36179"/>
            <a:ext cx="2286000" cy="7162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36179"/>
            <a:ext cx="6688667" cy="7162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08AA-C22A-4DEA-8061-D5660310E93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34100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08AA-C22A-4DEA-8061-D5660310E93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16952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394374"/>
            <a:ext cx="8636000" cy="166728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558033"/>
            <a:ext cx="8636000" cy="18363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408AA-C22A-4DEA-8061-D5660310E93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343218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958765"/>
            <a:ext cx="4487333" cy="55401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958765"/>
            <a:ext cx="4487333" cy="55401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408AA-C22A-4DEA-8061-D5660310E93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365202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879092"/>
            <a:ext cx="4489098" cy="7831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662208"/>
            <a:ext cx="4489098" cy="48366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879092"/>
            <a:ext cx="4490861" cy="7831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662208"/>
            <a:ext cx="4490861" cy="48366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408AA-C22A-4DEA-8061-D5660310E938}"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419372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408AA-C22A-4DEA-8061-D5660310E938}"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168050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408AA-C22A-4DEA-8061-D5660310E938}"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228878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34234"/>
            <a:ext cx="3342570" cy="142243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34235"/>
            <a:ext cx="5679722" cy="7164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756670"/>
            <a:ext cx="3342570" cy="57422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408AA-C22A-4DEA-8061-D5660310E93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286871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876290"/>
            <a:ext cx="6096000" cy="69372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750082"/>
            <a:ext cx="6096000" cy="50368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6570019"/>
            <a:ext cx="6096000" cy="9852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408AA-C22A-4DEA-8061-D5660310E93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C95C9-88E1-4F67-95D0-CBB0B9569AE7}" type="slidenum">
              <a:rPr lang="en-US" smtClean="0"/>
              <a:t>‹#›</a:t>
            </a:fld>
            <a:endParaRPr lang="en-US"/>
          </a:p>
        </p:txBody>
      </p:sp>
    </p:spTree>
    <p:extLst>
      <p:ext uri="{BB962C8B-B14F-4D97-AF65-F5344CB8AC3E}">
        <p14:creationId xmlns:p14="http://schemas.microsoft.com/office/powerpoint/2010/main" val="184460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6177"/>
            <a:ext cx="9144000" cy="13991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1958765"/>
            <a:ext cx="9144000" cy="55401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7780645"/>
            <a:ext cx="2370667" cy="446940"/>
          </a:xfrm>
          <a:prstGeom prst="rect">
            <a:avLst/>
          </a:prstGeom>
        </p:spPr>
        <p:txBody>
          <a:bodyPr vert="horz" lIns="91440" tIns="45720" rIns="91440" bIns="45720" rtlCol="0" anchor="ctr"/>
          <a:lstStyle>
            <a:lvl1pPr algn="l">
              <a:defRPr sz="1200">
                <a:solidFill>
                  <a:schemeClr val="tx1">
                    <a:tint val="75000"/>
                  </a:schemeClr>
                </a:solidFill>
              </a:defRPr>
            </a:lvl1pPr>
          </a:lstStyle>
          <a:p>
            <a:fld id="{9F6408AA-C22A-4DEA-8061-D5660310E938}" type="datetimeFigureOut">
              <a:rPr lang="en-US" smtClean="0"/>
              <a:t>10/8/2018</a:t>
            </a:fld>
            <a:endParaRPr lang="en-US"/>
          </a:p>
        </p:txBody>
      </p:sp>
      <p:sp>
        <p:nvSpPr>
          <p:cNvPr id="5" name="Footer Placeholder 4"/>
          <p:cNvSpPr>
            <a:spLocks noGrp="1"/>
          </p:cNvSpPr>
          <p:nvPr>
            <p:ph type="ftr" sz="quarter" idx="3"/>
          </p:nvPr>
        </p:nvSpPr>
        <p:spPr>
          <a:xfrm>
            <a:off x="3471335" y="7780645"/>
            <a:ext cx="3217333" cy="4469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7780645"/>
            <a:ext cx="2370667" cy="446940"/>
          </a:xfrm>
          <a:prstGeom prst="rect">
            <a:avLst/>
          </a:prstGeom>
        </p:spPr>
        <p:txBody>
          <a:bodyPr vert="horz" lIns="91440" tIns="45720" rIns="91440" bIns="45720" rtlCol="0" anchor="ctr"/>
          <a:lstStyle>
            <a:lvl1pPr algn="r">
              <a:defRPr sz="1200">
                <a:solidFill>
                  <a:schemeClr val="tx1">
                    <a:tint val="75000"/>
                  </a:schemeClr>
                </a:solidFill>
              </a:defRPr>
            </a:lvl1pPr>
          </a:lstStyle>
          <a:p>
            <a:fld id="{915C95C9-88E1-4F67-95D0-CBB0B9569AE7}" type="slidenum">
              <a:rPr lang="en-US" smtClean="0"/>
              <a:t>‹#›</a:t>
            </a:fld>
            <a:endParaRPr lang="en-US"/>
          </a:p>
        </p:txBody>
      </p:sp>
    </p:spTree>
    <p:extLst>
      <p:ext uri="{BB962C8B-B14F-4D97-AF65-F5344CB8AC3E}">
        <p14:creationId xmlns:p14="http://schemas.microsoft.com/office/powerpoint/2010/main" val="2532657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D9EC0"/>
            </a:gs>
            <a:gs pos="100000">
              <a:srgbClr val="C0FFFF"/>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127250" y="114300"/>
            <a:ext cx="6705600" cy="646331"/>
          </a:xfrm>
          <a:prstGeom prst="rect">
            <a:avLst/>
          </a:prstGeom>
          <a:noFill/>
        </p:spPr>
        <p:txBody>
          <a:bodyPr vert="horz" wrap="square" rtlCol="0">
            <a:spAutoFit/>
          </a:bodyPr>
          <a:lstStyle/>
          <a:p>
            <a:r>
              <a:rPr lang="en-US" sz="3600" u="sng" dirty="0" smtClean="0">
                <a:solidFill>
                  <a:srgbClr val="000000"/>
                </a:solidFill>
                <a:latin typeface="Garamond - 48"/>
              </a:rPr>
              <a:t>Think.. </a:t>
            </a:r>
            <a:r>
              <a:rPr lang="en-US" sz="3600" u="sng" dirty="0" err="1" smtClean="0">
                <a:solidFill>
                  <a:srgbClr val="000000"/>
                </a:solidFill>
                <a:latin typeface="Garamond - 48"/>
              </a:rPr>
              <a:t>Ink..Compare</a:t>
            </a:r>
            <a:r>
              <a:rPr lang="en-US" sz="3600" u="sng" dirty="0" smtClean="0">
                <a:solidFill>
                  <a:srgbClr val="000000"/>
                </a:solidFill>
                <a:latin typeface="Garamond - 48"/>
              </a:rPr>
              <a:t>…Share</a:t>
            </a:r>
            <a:endParaRPr lang="en-US" sz="3600" u="sng" dirty="0">
              <a:solidFill>
                <a:srgbClr val="000000"/>
              </a:solidFill>
              <a:latin typeface="Garamond - 48"/>
            </a:endParaRPr>
          </a:p>
        </p:txBody>
      </p:sp>
      <p:sp>
        <p:nvSpPr>
          <p:cNvPr id="3" name="TextBox 2"/>
          <p:cNvSpPr txBox="1"/>
          <p:nvPr/>
        </p:nvSpPr>
        <p:spPr>
          <a:xfrm>
            <a:off x="381000" y="1054100"/>
            <a:ext cx="508298" cy="507831"/>
          </a:xfrm>
          <a:prstGeom prst="rect">
            <a:avLst/>
          </a:prstGeom>
          <a:noFill/>
        </p:spPr>
        <p:txBody>
          <a:bodyPr vert="horz" rtlCol="0">
            <a:spAutoFit/>
          </a:bodyPr>
          <a:lstStyle/>
          <a:p>
            <a:r>
              <a:rPr lang="en-US" sz="2700" smtClean="0">
                <a:solidFill>
                  <a:srgbClr val="000000"/>
                </a:solidFill>
                <a:latin typeface="Arial - 36"/>
              </a:rPr>
              <a:t>1.</a:t>
            </a:r>
            <a:endParaRPr lang="en-US" sz="2700">
              <a:solidFill>
                <a:srgbClr val="000000"/>
              </a:solidFill>
              <a:latin typeface="Arial - 36"/>
            </a:endParaRPr>
          </a:p>
        </p:txBody>
      </p:sp>
      <p:sp>
        <p:nvSpPr>
          <p:cNvPr id="4" name="TextBox 3"/>
          <p:cNvSpPr txBox="1"/>
          <p:nvPr/>
        </p:nvSpPr>
        <p:spPr>
          <a:xfrm>
            <a:off x="330200" y="3060700"/>
            <a:ext cx="508298" cy="507831"/>
          </a:xfrm>
          <a:prstGeom prst="rect">
            <a:avLst/>
          </a:prstGeom>
          <a:noFill/>
        </p:spPr>
        <p:txBody>
          <a:bodyPr vert="horz" rtlCol="0">
            <a:spAutoFit/>
          </a:bodyPr>
          <a:lstStyle/>
          <a:p>
            <a:r>
              <a:rPr lang="en-US" sz="2700" smtClean="0">
                <a:solidFill>
                  <a:srgbClr val="000000"/>
                </a:solidFill>
                <a:latin typeface="Arial - 36"/>
              </a:rPr>
              <a:t>2.</a:t>
            </a:r>
            <a:endParaRPr lang="en-US" sz="2700">
              <a:solidFill>
                <a:srgbClr val="000000"/>
              </a:solidFill>
              <a:latin typeface="Arial - 36"/>
            </a:endParaRPr>
          </a:p>
        </p:txBody>
      </p:sp>
      <p:sp>
        <p:nvSpPr>
          <p:cNvPr id="5" name="TextBox 4"/>
          <p:cNvSpPr txBox="1"/>
          <p:nvPr/>
        </p:nvSpPr>
        <p:spPr>
          <a:xfrm>
            <a:off x="533400" y="5562600"/>
            <a:ext cx="508298" cy="507831"/>
          </a:xfrm>
          <a:prstGeom prst="rect">
            <a:avLst/>
          </a:prstGeom>
          <a:noFill/>
        </p:spPr>
        <p:txBody>
          <a:bodyPr vert="horz" rtlCol="0">
            <a:spAutoFit/>
          </a:bodyPr>
          <a:lstStyle/>
          <a:p>
            <a:r>
              <a:rPr lang="en-US" sz="2700" smtClean="0">
                <a:solidFill>
                  <a:srgbClr val="000000"/>
                </a:solidFill>
                <a:latin typeface="Arial - 36"/>
              </a:rPr>
              <a:t>3.</a:t>
            </a:r>
            <a:endParaRPr lang="en-US" sz="2700">
              <a:solidFill>
                <a:srgbClr val="000000"/>
              </a:solidFill>
              <a:latin typeface="Arial - 36"/>
            </a:endParaRPr>
          </a:p>
        </p:txBody>
      </p:sp>
      <p:sp>
        <p:nvSpPr>
          <p:cNvPr id="6" name="Freeform 5"/>
          <p:cNvSpPr/>
          <p:nvPr/>
        </p:nvSpPr>
        <p:spPr>
          <a:xfrm>
            <a:off x="215900" y="5435600"/>
            <a:ext cx="393701" cy="393701"/>
          </a:xfrm>
          <a:custGeom>
            <a:avLst/>
            <a:gdLst/>
            <a:ahLst/>
            <a:cxnLst/>
            <a:rect l="0" t="0" r="0" b="0"/>
            <a:pathLst>
              <a:path w="393701" h="393701">
                <a:moveTo>
                  <a:pt x="196850" y="0"/>
                </a:moveTo>
                <a:lnTo>
                  <a:pt x="244983" y="149860"/>
                </a:lnTo>
                <a:lnTo>
                  <a:pt x="393700" y="149860"/>
                </a:lnTo>
                <a:lnTo>
                  <a:pt x="274574" y="243840"/>
                </a:lnTo>
                <a:lnTo>
                  <a:pt x="317627" y="393700"/>
                </a:lnTo>
                <a:lnTo>
                  <a:pt x="196850" y="304927"/>
                </a:lnTo>
                <a:lnTo>
                  <a:pt x="76200" y="393700"/>
                </a:lnTo>
                <a:lnTo>
                  <a:pt x="119126" y="243840"/>
                </a:lnTo>
                <a:lnTo>
                  <a:pt x="0" y="149860"/>
                </a:lnTo>
                <a:lnTo>
                  <a:pt x="148844" y="149860"/>
                </a:lnTo>
                <a:close/>
              </a:path>
            </a:pathLst>
          </a:custGeom>
          <a:solidFill>
            <a:srgbClr val="FFD7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31900" y="5461000"/>
            <a:ext cx="8496300" cy="646331"/>
          </a:xfrm>
          <a:prstGeom prst="rect">
            <a:avLst/>
          </a:prstGeom>
          <a:noFill/>
        </p:spPr>
        <p:txBody>
          <a:bodyPr vert="horz" rtlCol="0">
            <a:spAutoFit/>
          </a:bodyPr>
          <a:lstStyle/>
          <a:p>
            <a:r>
              <a:rPr lang="en-US" smtClean="0">
                <a:solidFill>
                  <a:srgbClr val="000000"/>
                </a:solidFill>
                <a:latin typeface="Arial - 24"/>
              </a:rPr>
              <a:t>A preimage segment length is 12 cm. Its image segment length is 3 cm.  What is the scale factor of the dilation?</a:t>
            </a:r>
            <a:endParaRPr lang="en-US">
              <a:solidFill>
                <a:srgbClr val="000000"/>
              </a:solidFill>
              <a:latin typeface="Arial - 24"/>
            </a:endParaRPr>
          </a:p>
        </p:txBody>
      </p:sp>
      <p:sp>
        <p:nvSpPr>
          <p:cNvPr id="8" name="TextBox 7"/>
          <p:cNvSpPr txBox="1"/>
          <p:nvPr/>
        </p:nvSpPr>
        <p:spPr>
          <a:xfrm>
            <a:off x="1003300" y="3035300"/>
            <a:ext cx="8496300" cy="646331"/>
          </a:xfrm>
          <a:prstGeom prst="rect">
            <a:avLst/>
          </a:prstGeom>
          <a:noFill/>
        </p:spPr>
        <p:txBody>
          <a:bodyPr vert="horz" rtlCol="0">
            <a:spAutoFit/>
          </a:bodyPr>
          <a:lstStyle/>
          <a:p>
            <a:r>
              <a:rPr lang="en-US" smtClean="0">
                <a:solidFill>
                  <a:srgbClr val="000000"/>
                </a:solidFill>
                <a:latin typeface="Arial - 24"/>
              </a:rPr>
              <a:t>A preimage segment length is 6 cm. Its image segment length is 42 cm.  What is the scale factor of the dilation?</a:t>
            </a:r>
            <a:endParaRPr lang="en-US">
              <a:solidFill>
                <a:srgbClr val="000000"/>
              </a:solidFill>
              <a:latin typeface="Arial - 24"/>
            </a:endParaRPr>
          </a:p>
        </p:txBody>
      </p:sp>
      <p:sp>
        <p:nvSpPr>
          <p:cNvPr id="9" name="TextBox 8"/>
          <p:cNvSpPr txBox="1"/>
          <p:nvPr/>
        </p:nvSpPr>
        <p:spPr>
          <a:xfrm>
            <a:off x="1117600" y="1079500"/>
            <a:ext cx="8496300" cy="646331"/>
          </a:xfrm>
          <a:prstGeom prst="rect">
            <a:avLst/>
          </a:prstGeom>
          <a:noFill/>
        </p:spPr>
        <p:txBody>
          <a:bodyPr vert="horz" rtlCol="0">
            <a:spAutoFit/>
          </a:bodyPr>
          <a:lstStyle/>
          <a:p>
            <a:r>
              <a:rPr lang="en-US" dirty="0" smtClean="0">
                <a:solidFill>
                  <a:srgbClr val="000000"/>
                </a:solidFill>
                <a:latin typeface="Arial - 24"/>
              </a:rPr>
              <a:t>How is a </a:t>
            </a:r>
            <a:r>
              <a:rPr lang="en-US" b="1" i="1" dirty="0" smtClean="0">
                <a:solidFill>
                  <a:srgbClr val="000000"/>
                </a:solidFill>
                <a:latin typeface="Arial - 24"/>
              </a:rPr>
              <a:t>dilation</a:t>
            </a:r>
            <a:r>
              <a:rPr lang="en-US" dirty="0" smtClean="0">
                <a:solidFill>
                  <a:srgbClr val="000000"/>
                </a:solidFill>
                <a:latin typeface="Arial - 24"/>
              </a:rPr>
              <a:t> transformation different from the three other kinds of transformations (</a:t>
            </a:r>
            <a:r>
              <a:rPr lang="en-US" i="1" dirty="0" smtClean="0">
                <a:solidFill>
                  <a:srgbClr val="000000"/>
                </a:solidFill>
                <a:latin typeface="Arial - 24"/>
              </a:rPr>
              <a:t>reflections</a:t>
            </a:r>
            <a:r>
              <a:rPr lang="en-US" dirty="0" smtClean="0">
                <a:solidFill>
                  <a:srgbClr val="000000"/>
                </a:solidFill>
                <a:latin typeface="Arial - 24"/>
              </a:rPr>
              <a:t>,</a:t>
            </a:r>
            <a:r>
              <a:rPr lang="en-US" i="1" dirty="0" smtClean="0">
                <a:solidFill>
                  <a:srgbClr val="000000"/>
                </a:solidFill>
                <a:latin typeface="Arial - 24"/>
              </a:rPr>
              <a:t> translations</a:t>
            </a:r>
            <a:r>
              <a:rPr lang="en-US" dirty="0" smtClean="0">
                <a:solidFill>
                  <a:srgbClr val="000000"/>
                </a:solidFill>
                <a:latin typeface="Arial - 24"/>
              </a:rPr>
              <a:t>, &amp; </a:t>
            </a:r>
            <a:r>
              <a:rPr lang="en-US" i="1" dirty="0" smtClean="0">
                <a:solidFill>
                  <a:srgbClr val="000000"/>
                </a:solidFill>
                <a:latin typeface="Arial - 24"/>
              </a:rPr>
              <a:t>rotations</a:t>
            </a:r>
            <a:r>
              <a:rPr lang="en-US" dirty="0" smtClean="0">
                <a:solidFill>
                  <a:srgbClr val="000000"/>
                </a:solidFill>
                <a:latin typeface="Arial - 24"/>
              </a:rPr>
              <a:t>)?</a:t>
            </a:r>
            <a:endParaRPr lang="en-US" dirty="0">
              <a:solidFill>
                <a:srgbClr val="000000"/>
              </a:solidFill>
              <a:latin typeface="Arial - 24"/>
            </a:endParaRPr>
          </a:p>
        </p:txBody>
      </p:sp>
      <p:sp>
        <p:nvSpPr>
          <p:cNvPr id="10" name="TextBox 9"/>
          <p:cNvSpPr txBox="1"/>
          <p:nvPr/>
        </p:nvSpPr>
        <p:spPr>
          <a:xfrm>
            <a:off x="1117600" y="2063750"/>
            <a:ext cx="8305800" cy="830997"/>
          </a:xfrm>
          <a:prstGeom prst="rect">
            <a:avLst/>
          </a:prstGeom>
          <a:noFill/>
        </p:spPr>
        <p:txBody>
          <a:bodyPr wrap="square" rtlCol="0">
            <a:spAutoFit/>
          </a:bodyPr>
          <a:lstStyle/>
          <a:p>
            <a:r>
              <a:rPr lang="en-US" sz="2400" b="1" dirty="0" smtClean="0">
                <a:solidFill>
                  <a:srgbClr val="FF0000"/>
                </a:solidFill>
              </a:rPr>
              <a:t>Dilations increase or decrease proportionately by a scale factor.  Transformations do not change in size.</a:t>
            </a:r>
            <a:endParaRPr lang="en-US" sz="2400" b="1" dirty="0">
              <a:solidFill>
                <a:srgbClr val="FF0000"/>
              </a:solidFill>
            </a:endParaRPr>
          </a:p>
        </p:txBody>
      </p:sp>
      <p:sp>
        <p:nvSpPr>
          <p:cNvPr id="11" name="TextBox 10"/>
          <p:cNvSpPr txBox="1"/>
          <p:nvPr/>
        </p:nvSpPr>
        <p:spPr>
          <a:xfrm>
            <a:off x="1117600" y="3892550"/>
            <a:ext cx="8305800" cy="461665"/>
          </a:xfrm>
          <a:prstGeom prst="rect">
            <a:avLst/>
          </a:prstGeom>
          <a:noFill/>
        </p:spPr>
        <p:txBody>
          <a:bodyPr wrap="square" rtlCol="0">
            <a:spAutoFit/>
          </a:bodyPr>
          <a:lstStyle/>
          <a:p>
            <a:r>
              <a:rPr lang="en-US" sz="2400" b="1" dirty="0" smtClean="0">
                <a:solidFill>
                  <a:srgbClr val="FF0000"/>
                </a:solidFill>
              </a:rPr>
              <a:t>Image divided by Pre-image……..7 is the scale factor</a:t>
            </a:r>
            <a:endParaRPr lang="en-US" sz="2400" b="1" dirty="0">
              <a:solidFill>
                <a:srgbClr val="FF0000"/>
              </a:solidFill>
            </a:endParaRPr>
          </a:p>
        </p:txBody>
      </p:sp>
      <p:sp>
        <p:nvSpPr>
          <p:cNvPr id="12" name="Rectangle 11"/>
          <p:cNvSpPr/>
          <p:nvPr/>
        </p:nvSpPr>
        <p:spPr>
          <a:xfrm>
            <a:off x="1231900" y="6407150"/>
            <a:ext cx="7950510" cy="461665"/>
          </a:xfrm>
          <a:prstGeom prst="rect">
            <a:avLst/>
          </a:prstGeom>
        </p:spPr>
        <p:txBody>
          <a:bodyPr wrap="none">
            <a:spAutoFit/>
          </a:bodyPr>
          <a:lstStyle/>
          <a:p>
            <a:pPr lvl="0"/>
            <a:r>
              <a:rPr lang="en-US" sz="2400" b="1" dirty="0">
                <a:solidFill>
                  <a:srgbClr val="FF0000"/>
                </a:solidFill>
              </a:rPr>
              <a:t>Image divided by Pre-image</a:t>
            </a:r>
            <a:r>
              <a:rPr lang="en-US" sz="2400" b="1" dirty="0" smtClean="0">
                <a:solidFill>
                  <a:srgbClr val="FF0000"/>
                </a:solidFill>
              </a:rPr>
              <a:t>……..3/12 = 1/4 </a:t>
            </a:r>
            <a:r>
              <a:rPr lang="en-US" sz="2400" b="1" dirty="0">
                <a:solidFill>
                  <a:srgbClr val="FF0000"/>
                </a:solidFill>
              </a:rPr>
              <a:t>is the scale factor</a:t>
            </a:r>
          </a:p>
        </p:txBody>
      </p:sp>
    </p:spTree>
    <p:controls>
      <mc:AlternateContent xmlns:mc="http://schemas.openxmlformats.org/markup-compatibility/2006">
        <mc:Choice xmlns:v="urn:schemas-microsoft-com:vml" Requires="v">
          <p:control spid="1039" name="ShockwaveFlash1" r:id="rId2" imgW="1851120" imgH="531720"/>
        </mc:Choice>
        <mc:Fallback>
          <p:control name="ShockwaveFlash1" r:id="rId2" imgW="1851120" imgH="531720">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14300"/>
                  <a:ext cx="1851025" cy="5318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67641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0C0C0"/>
            </a:gs>
            <a:gs pos="100000">
              <a:srgbClr val="E6E6FA"/>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533400" y="609600"/>
            <a:ext cx="5308600" cy="2785378"/>
          </a:xfrm>
          <a:prstGeom prst="rect">
            <a:avLst/>
          </a:prstGeom>
          <a:noFill/>
        </p:spPr>
        <p:txBody>
          <a:bodyPr vert="horz" rtlCol="0">
            <a:spAutoFit/>
          </a:bodyPr>
          <a:lstStyle/>
          <a:p>
            <a:r>
              <a:rPr lang="en-US" sz="3500" u="sng" smtClean="0">
                <a:solidFill>
                  <a:srgbClr val="000000"/>
                </a:solidFill>
                <a:latin typeface="Garamond - 47"/>
              </a:rPr>
              <a:t>Essential Question</a:t>
            </a:r>
          </a:p>
          <a:p>
            <a:endParaRPr lang="en-US" sz="3500" u="sng" smtClean="0">
              <a:solidFill>
                <a:srgbClr val="000000"/>
              </a:solidFill>
              <a:latin typeface="Garamond - 47"/>
            </a:endParaRPr>
          </a:p>
          <a:p>
            <a:endParaRPr lang="en-US" sz="3500" u="sng" smtClean="0">
              <a:solidFill>
                <a:srgbClr val="000000"/>
              </a:solidFill>
              <a:latin typeface="Garamond - 47"/>
            </a:endParaRPr>
          </a:p>
          <a:p>
            <a:endParaRPr lang="en-US" sz="3500" u="sng" smtClean="0">
              <a:solidFill>
                <a:srgbClr val="000000"/>
              </a:solidFill>
              <a:latin typeface="Garamond - 47"/>
            </a:endParaRPr>
          </a:p>
          <a:p>
            <a:r>
              <a:rPr lang="en-US" sz="3500" u="sng" smtClean="0">
                <a:solidFill>
                  <a:srgbClr val="000000"/>
                </a:solidFill>
                <a:latin typeface="Garamond - 47"/>
              </a:rPr>
              <a:t>Learning Objective</a:t>
            </a:r>
            <a:endParaRPr lang="en-US" sz="3500" u="sng">
              <a:solidFill>
                <a:srgbClr val="000000"/>
              </a:solidFill>
              <a:latin typeface="Garamond - 47"/>
            </a:endParaRPr>
          </a:p>
        </p:txBody>
      </p:sp>
      <p:sp>
        <p:nvSpPr>
          <p:cNvPr id="3" name="TextBox 2"/>
          <p:cNvSpPr txBox="1"/>
          <p:nvPr/>
        </p:nvSpPr>
        <p:spPr>
          <a:xfrm>
            <a:off x="800100" y="1397000"/>
            <a:ext cx="9626600" cy="492443"/>
          </a:xfrm>
          <a:prstGeom prst="rect">
            <a:avLst/>
          </a:prstGeom>
          <a:noFill/>
        </p:spPr>
        <p:txBody>
          <a:bodyPr vert="horz" rtlCol="0">
            <a:spAutoFit/>
          </a:bodyPr>
          <a:lstStyle/>
          <a:p>
            <a:r>
              <a:rPr lang="en-US" sz="2600" smtClean="0">
                <a:solidFill>
                  <a:srgbClr val="000000"/>
                </a:solidFill>
                <a:latin typeface="Arial - 34"/>
              </a:rPr>
              <a:t>What does it mean to say that two figures are similar?</a:t>
            </a:r>
            <a:endParaRPr lang="en-US" sz="2600">
              <a:solidFill>
                <a:srgbClr val="000000"/>
              </a:solidFill>
              <a:latin typeface="Arial - 34"/>
            </a:endParaRPr>
          </a:p>
        </p:txBody>
      </p:sp>
      <p:sp>
        <p:nvSpPr>
          <p:cNvPr id="4" name="TextBox 3"/>
          <p:cNvSpPr txBox="1"/>
          <p:nvPr/>
        </p:nvSpPr>
        <p:spPr>
          <a:xfrm>
            <a:off x="546100" y="4267200"/>
            <a:ext cx="9359900" cy="892552"/>
          </a:xfrm>
          <a:prstGeom prst="rect">
            <a:avLst/>
          </a:prstGeom>
          <a:noFill/>
        </p:spPr>
        <p:txBody>
          <a:bodyPr vert="horz" rtlCol="0">
            <a:spAutoFit/>
          </a:bodyPr>
          <a:lstStyle/>
          <a:p>
            <a:r>
              <a:rPr lang="en-US" sz="2600" smtClean="0">
                <a:solidFill>
                  <a:srgbClr val="000000"/>
                </a:solidFill>
                <a:latin typeface="Arial - 35"/>
              </a:rPr>
              <a:t>Given a figure, I will perform a </a:t>
            </a:r>
            <a:r>
              <a:rPr lang="en-US" sz="2600" smtClean="0">
                <a:solidFill>
                  <a:srgbClr val="FF0000"/>
                </a:solidFill>
                <a:latin typeface="Arial - 35"/>
              </a:rPr>
              <a:t>dilation transformation</a:t>
            </a:r>
            <a:r>
              <a:rPr lang="en-US" sz="2600" smtClean="0">
                <a:solidFill>
                  <a:srgbClr val="000000"/>
                </a:solidFill>
                <a:latin typeface="Arial - 35"/>
              </a:rPr>
              <a:t> and describe how </a:t>
            </a:r>
            <a:r>
              <a:rPr lang="en-US" sz="2600" smtClean="0">
                <a:solidFill>
                  <a:srgbClr val="FF0000"/>
                </a:solidFill>
                <a:latin typeface="Arial - 35"/>
              </a:rPr>
              <a:t>scale factor</a:t>
            </a:r>
            <a:r>
              <a:rPr lang="en-US" sz="2600" smtClean="0">
                <a:solidFill>
                  <a:srgbClr val="000000"/>
                </a:solidFill>
                <a:latin typeface="Arial - 35"/>
              </a:rPr>
              <a:t> determines new lengths. </a:t>
            </a:r>
            <a:endParaRPr lang="en-US" sz="2600">
              <a:solidFill>
                <a:srgbClr val="000000"/>
              </a:solidFill>
              <a:latin typeface="Arial - 35"/>
            </a:endParaRPr>
          </a:p>
        </p:txBody>
      </p:sp>
    </p:spTree>
    <p:extLst>
      <p:ext uri="{BB962C8B-B14F-4D97-AF65-F5344CB8AC3E}">
        <p14:creationId xmlns:p14="http://schemas.microsoft.com/office/powerpoint/2010/main" val="4247078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E6FA"/>
        </a:solidFill>
        <a:effectLst/>
      </p:bgPr>
    </p:bg>
    <p:spTree>
      <p:nvGrpSpPr>
        <p:cNvPr id="1" name=""/>
        <p:cNvGrpSpPr/>
        <p:nvPr/>
      </p:nvGrpSpPr>
      <p:grpSpPr>
        <a:xfrm>
          <a:off x="0" y="0"/>
          <a:ext cx="0" cy="0"/>
          <a:chOff x="0" y="0"/>
          <a:chExt cx="0" cy="0"/>
        </a:xfrm>
      </p:grpSpPr>
      <p:grpSp>
        <p:nvGrpSpPr>
          <p:cNvPr id="4" name="Group 3"/>
          <p:cNvGrpSpPr/>
          <p:nvPr/>
        </p:nvGrpSpPr>
        <p:grpSpPr>
          <a:xfrm>
            <a:off x="3678809" y="127000"/>
            <a:ext cx="2721865" cy="499619"/>
            <a:chOff x="3678809" y="127000"/>
            <a:chExt cx="2721865" cy="499619"/>
          </a:xfrm>
        </p:grpSpPr>
        <p:sp>
          <p:nvSpPr>
            <p:cNvPr id="2" name="Freeform 1"/>
            <p:cNvSpPr/>
            <p:nvPr/>
          </p:nvSpPr>
          <p:spPr>
            <a:xfrm>
              <a:off x="3678809" y="149352"/>
              <a:ext cx="2721865" cy="477267"/>
            </a:xfrm>
            <a:custGeom>
              <a:avLst/>
              <a:gdLst/>
              <a:ahLst/>
              <a:cxnLst/>
              <a:rect l="0" t="0" r="0" b="0"/>
              <a:pathLst>
                <a:path w="2721865" h="477267">
                  <a:moveTo>
                    <a:pt x="0" y="0"/>
                  </a:moveTo>
                  <a:lnTo>
                    <a:pt x="2721864" y="0"/>
                  </a:lnTo>
                  <a:lnTo>
                    <a:pt x="2721864" y="477266"/>
                  </a:lnTo>
                  <a:lnTo>
                    <a:pt x="0" y="477266"/>
                  </a:lnTo>
                  <a:close/>
                </a:path>
              </a:pathLst>
            </a:cu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78300" y="127000"/>
              <a:ext cx="2159000" cy="477054"/>
            </a:xfrm>
            <a:prstGeom prst="rect">
              <a:avLst/>
            </a:prstGeom>
            <a:noFill/>
          </p:spPr>
          <p:txBody>
            <a:bodyPr vert="horz" rtlCol="0">
              <a:spAutoFit/>
            </a:bodyPr>
            <a:lstStyle/>
            <a:p>
              <a:r>
                <a:rPr lang="en-US" sz="2500" b="1" smtClean="0">
                  <a:solidFill>
                    <a:srgbClr val="000000"/>
                  </a:solidFill>
                  <a:latin typeface="Arial - 33"/>
                </a:rPr>
                <a:t>Closure</a:t>
              </a:r>
              <a:endParaRPr lang="en-US" sz="2500" b="1">
                <a:solidFill>
                  <a:srgbClr val="000000"/>
                </a:solidFill>
                <a:latin typeface="Arial - 33"/>
              </a:endParaRPr>
            </a:p>
          </p:txBody>
        </p:sp>
      </p:grpSp>
      <p:sp>
        <p:nvSpPr>
          <p:cNvPr id="5" name="TextBox 4"/>
          <p:cNvSpPr txBox="1"/>
          <p:nvPr/>
        </p:nvSpPr>
        <p:spPr>
          <a:xfrm>
            <a:off x="1003300" y="1003300"/>
            <a:ext cx="8699500" cy="707886"/>
          </a:xfrm>
          <a:prstGeom prst="rect">
            <a:avLst/>
          </a:prstGeom>
          <a:noFill/>
        </p:spPr>
        <p:txBody>
          <a:bodyPr vert="horz" rtlCol="0">
            <a:spAutoFit/>
          </a:bodyPr>
          <a:lstStyle/>
          <a:p>
            <a:r>
              <a:rPr lang="en-US" sz="2000" smtClean="0">
                <a:solidFill>
                  <a:srgbClr val="000000"/>
                </a:solidFill>
                <a:latin typeface="Comic Sans MS - 27"/>
              </a:rPr>
              <a:t>Explain the relationship between scale factor and the length of the dilated segment.</a:t>
            </a:r>
            <a:endParaRPr lang="en-US" sz="2000">
              <a:solidFill>
                <a:srgbClr val="000000"/>
              </a:solidFill>
              <a:latin typeface="Comic Sans MS - 27"/>
            </a:endParaRPr>
          </a:p>
        </p:txBody>
      </p:sp>
      <p:sp>
        <p:nvSpPr>
          <p:cNvPr id="6" name="TextBox 5"/>
          <p:cNvSpPr txBox="1"/>
          <p:nvPr/>
        </p:nvSpPr>
        <p:spPr>
          <a:xfrm>
            <a:off x="1003300" y="2984500"/>
            <a:ext cx="5887212" cy="369332"/>
          </a:xfrm>
          <a:prstGeom prst="rect">
            <a:avLst/>
          </a:prstGeom>
          <a:noFill/>
        </p:spPr>
        <p:txBody>
          <a:bodyPr vert="horz" rtlCol="0">
            <a:spAutoFit/>
          </a:bodyPr>
          <a:lstStyle/>
          <a:p>
            <a:r>
              <a:rPr lang="en-US" i="1" dirty="0" smtClean="0">
                <a:solidFill>
                  <a:srgbClr val="000000"/>
                </a:solidFill>
                <a:latin typeface="Comic Sans MS - 25"/>
              </a:rPr>
              <a:t>focus words: </a:t>
            </a:r>
            <a:r>
              <a:rPr lang="en-US" i="1" dirty="0" smtClean="0">
                <a:solidFill>
                  <a:srgbClr val="808080"/>
                </a:solidFill>
                <a:latin typeface="Comic Sans MS - 25"/>
              </a:rPr>
              <a:t> </a:t>
            </a:r>
            <a:r>
              <a:rPr lang="en-US" i="1" dirty="0" smtClean="0">
                <a:solidFill>
                  <a:srgbClr val="FF0000"/>
                </a:solidFill>
                <a:latin typeface="Comic Sans MS - 25"/>
              </a:rPr>
              <a:t>scale factor,   dilated</a:t>
            </a:r>
            <a:endParaRPr lang="en-US" i="1" dirty="0">
              <a:solidFill>
                <a:srgbClr val="FF0000"/>
              </a:solidFill>
              <a:latin typeface="Comic Sans MS - 25"/>
            </a:endParaRPr>
          </a:p>
        </p:txBody>
      </p:sp>
    </p:spTree>
    <p:extLst>
      <p:ext uri="{BB962C8B-B14F-4D97-AF65-F5344CB8AC3E}">
        <p14:creationId xmlns:p14="http://schemas.microsoft.com/office/powerpoint/2010/main" val="1721444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6E6FA"/>
        </a:solidFill>
        <a:effectLst/>
      </p:bgPr>
    </p:bg>
    <p:spTree>
      <p:nvGrpSpPr>
        <p:cNvPr id="1" name=""/>
        <p:cNvGrpSpPr/>
        <p:nvPr/>
      </p:nvGrpSpPr>
      <p:grpSpPr>
        <a:xfrm>
          <a:off x="0" y="0"/>
          <a:ext cx="0" cy="0"/>
          <a:chOff x="0" y="0"/>
          <a:chExt cx="0" cy="0"/>
        </a:xfrm>
      </p:grpSpPr>
      <p:grpSp>
        <p:nvGrpSpPr>
          <p:cNvPr id="4" name="Group 3"/>
          <p:cNvGrpSpPr/>
          <p:nvPr/>
        </p:nvGrpSpPr>
        <p:grpSpPr>
          <a:xfrm>
            <a:off x="3678809" y="127000"/>
            <a:ext cx="2721865" cy="499619"/>
            <a:chOff x="3678809" y="127000"/>
            <a:chExt cx="2721865" cy="499619"/>
          </a:xfrm>
        </p:grpSpPr>
        <p:sp>
          <p:nvSpPr>
            <p:cNvPr id="2" name="Freeform 1"/>
            <p:cNvSpPr/>
            <p:nvPr/>
          </p:nvSpPr>
          <p:spPr>
            <a:xfrm>
              <a:off x="3678809" y="149352"/>
              <a:ext cx="2721865" cy="477267"/>
            </a:xfrm>
            <a:custGeom>
              <a:avLst/>
              <a:gdLst/>
              <a:ahLst/>
              <a:cxnLst/>
              <a:rect l="0" t="0" r="0" b="0"/>
              <a:pathLst>
                <a:path w="2721865" h="477267">
                  <a:moveTo>
                    <a:pt x="0" y="0"/>
                  </a:moveTo>
                  <a:lnTo>
                    <a:pt x="2721864" y="0"/>
                  </a:lnTo>
                  <a:lnTo>
                    <a:pt x="2721864" y="477266"/>
                  </a:lnTo>
                  <a:lnTo>
                    <a:pt x="0" y="477266"/>
                  </a:lnTo>
                  <a:close/>
                </a:path>
              </a:pathLst>
            </a:custGeom>
            <a:solidFill>
              <a:srgbClr val="FF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78300" y="127000"/>
              <a:ext cx="2159000" cy="477054"/>
            </a:xfrm>
            <a:prstGeom prst="rect">
              <a:avLst/>
            </a:prstGeom>
            <a:noFill/>
          </p:spPr>
          <p:txBody>
            <a:bodyPr vert="horz" rtlCol="0">
              <a:spAutoFit/>
            </a:bodyPr>
            <a:lstStyle/>
            <a:p>
              <a:r>
                <a:rPr lang="en-US" sz="2500" b="1" smtClean="0">
                  <a:solidFill>
                    <a:srgbClr val="000000"/>
                  </a:solidFill>
                  <a:latin typeface="Arial - 33"/>
                </a:rPr>
                <a:t>Closure</a:t>
              </a:r>
              <a:endParaRPr lang="en-US" sz="2500" b="1">
                <a:solidFill>
                  <a:srgbClr val="000000"/>
                </a:solidFill>
                <a:latin typeface="Arial - 33"/>
              </a:endParaRPr>
            </a:p>
          </p:txBody>
        </p:sp>
      </p:grpSp>
      <p:sp>
        <p:nvSpPr>
          <p:cNvPr id="5" name="TextBox 4"/>
          <p:cNvSpPr txBox="1"/>
          <p:nvPr/>
        </p:nvSpPr>
        <p:spPr>
          <a:xfrm>
            <a:off x="1003300" y="1003300"/>
            <a:ext cx="8699500" cy="707886"/>
          </a:xfrm>
          <a:prstGeom prst="rect">
            <a:avLst/>
          </a:prstGeom>
          <a:noFill/>
        </p:spPr>
        <p:txBody>
          <a:bodyPr vert="horz" rtlCol="0">
            <a:spAutoFit/>
          </a:bodyPr>
          <a:lstStyle/>
          <a:p>
            <a:r>
              <a:rPr lang="en-US" sz="2000" smtClean="0">
                <a:solidFill>
                  <a:srgbClr val="000000"/>
                </a:solidFill>
                <a:latin typeface="Comic Sans MS - 27"/>
              </a:rPr>
              <a:t>Explain the relationship between scale factor and the length of the dilated segment.</a:t>
            </a:r>
            <a:endParaRPr lang="en-US" sz="2000">
              <a:solidFill>
                <a:srgbClr val="000000"/>
              </a:solidFill>
              <a:latin typeface="Comic Sans MS - 27"/>
            </a:endParaRPr>
          </a:p>
        </p:txBody>
      </p:sp>
      <p:sp>
        <p:nvSpPr>
          <p:cNvPr id="6" name="TextBox 5"/>
          <p:cNvSpPr txBox="1"/>
          <p:nvPr/>
        </p:nvSpPr>
        <p:spPr>
          <a:xfrm>
            <a:off x="762000" y="2552700"/>
            <a:ext cx="8963787" cy="1200329"/>
          </a:xfrm>
          <a:prstGeom prst="rect">
            <a:avLst/>
          </a:prstGeom>
          <a:noFill/>
        </p:spPr>
        <p:txBody>
          <a:bodyPr vert="horz" rtlCol="0">
            <a:spAutoFit/>
          </a:bodyPr>
          <a:lstStyle/>
          <a:p>
            <a:r>
              <a:rPr lang="en-US" smtClean="0">
                <a:solidFill>
                  <a:srgbClr val="0000FF"/>
                </a:solidFill>
                <a:latin typeface="Comic Sans MS - 24"/>
              </a:rPr>
              <a:t>The scale factor of a dilation tells you how much bigger or smaller the dilated segments will be.  You can use multiplication to determine the exact lengths.  </a:t>
            </a:r>
            <a:r>
              <a:rPr lang="en-US" i="1" smtClean="0">
                <a:solidFill>
                  <a:srgbClr val="388E8E"/>
                </a:solidFill>
                <a:latin typeface="Comic Sans MS - 24"/>
              </a:rPr>
              <a:t>For example, a side length of 4 dilated by a scale factor of 3, will have an image side length of 12. </a:t>
            </a:r>
            <a:endParaRPr lang="en-US" i="1">
              <a:solidFill>
                <a:srgbClr val="388E8E"/>
              </a:solidFill>
              <a:latin typeface="Comic Sans MS - 24"/>
            </a:endParaRPr>
          </a:p>
        </p:txBody>
      </p:sp>
    </p:spTree>
    <p:extLst>
      <p:ext uri="{BB962C8B-B14F-4D97-AF65-F5344CB8AC3E}">
        <p14:creationId xmlns:p14="http://schemas.microsoft.com/office/powerpoint/2010/main" val="1022396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D700"/>
            </a:gs>
            <a:gs pos="100000">
              <a:srgbClr val="FFD700"/>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4445000" y="50800"/>
            <a:ext cx="1778000" cy="646331"/>
          </a:xfrm>
          <a:prstGeom prst="rect">
            <a:avLst/>
          </a:prstGeom>
          <a:noFill/>
        </p:spPr>
        <p:txBody>
          <a:bodyPr vert="horz" rtlCol="0">
            <a:spAutoFit/>
          </a:bodyPr>
          <a:lstStyle/>
          <a:p>
            <a:r>
              <a:rPr lang="en-US" sz="3600" u="sng" smtClean="0">
                <a:solidFill>
                  <a:srgbClr val="000000"/>
                </a:solidFill>
                <a:latin typeface="Garamond - 48"/>
              </a:rPr>
              <a:t>HW</a:t>
            </a:r>
            <a:endParaRPr lang="en-US" sz="3600" u="sng">
              <a:solidFill>
                <a:srgbClr val="000000"/>
              </a:solidFill>
              <a:latin typeface="Garamond - 48"/>
            </a:endParaRPr>
          </a:p>
        </p:txBody>
      </p:sp>
      <p:sp>
        <p:nvSpPr>
          <p:cNvPr id="3" name="TextBox 2"/>
          <p:cNvSpPr txBox="1"/>
          <p:nvPr/>
        </p:nvSpPr>
        <p:spPr>
          <a:xfrm>
            <a:off x="1358900" y="1435100"/>
            <a:ext cx="7467600" cy="2169825"/>
          </a:xfrm>
          <a:prstGeom prst="rect">
            <a:avLst/>
          </a:prstGeom>
          <a:noFill/>
        </p:spPr>
        <p:txBody>
          <a:bodyPr vert="horz" rtlCol="0">
            <a:spAutoFit/>
          </a:bodyPr>
          <a:lstStyle/>
          <a:p>
            <a:pPr algn="ctr"/>
            <a:r>
              <a:rPr lang="en-US" sz="4500" smtClean="0">
                <a:solidFill>
                  <a:srgbClr val="000000"/>
                </a:solidFill>
                <a:latin typeface="Garamond - 60"/>
              </a:rPr>
              <a:t>HW #14</a:t>
            </a:r>
          </a:p>
          <a:p>
            <a:pPr algn="ctr"/>
            <a:endParaRPr lang="en-US" sz="4500" smtClean="0">
              <a:solidFill>
                <a:srgbClr val="000000"/>
              </a:solidFill>
              <a:latin typeface="Garamond - 60"/>
            </a:endParaRPr>
          </a:p>
          <a:p>
            <a:pPr algn="ctr"/>
            <a:r>
              <a:rPr lang="en-US" sz="4500" smtClean="0">
                <a:solidFill>
                  <a:srgbClr val="000000"/>
                </a:solidFill>
                <a:latin typeface="Garamond - 60"/>
              </a:rPr>
              <a:t>HW #14 Worksheet</a:t>
            </a:r>
            <a:endParaRPr lang="en-US" sz="4500">
              <a:solidFill>
                <a:srgbClr val="000000"/>
              </a:solidFill>
              <a:latin typeface="Garamond - 60"/>
            </a:endParaRPr>
          </a:p>
        </p:txBody>
      </p:sp>
    </p:spTree>
    <p:extLst>
      <p:ext uri="{BB962C8B-B14F-4D97-AF65-F5344CB8AC3E}">
        <p14:creationId xmlns:p14="http://schemas.microsoft.com/office/powerpoint/2010/main" val="3290098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0062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5" name="Group 14"/>
          <p:cNvGrpSpPr/>
          <p:nvPr/>
        </p:nvGrpSpPr>
        <p:grpSpPr>
          <a:xfrm>
            <a:off x="1409700" y="1536700"/>
            <a:ext cx="5736920" cy="2912765"/>
            <a:chOff x="1409700" y="1536700"/>
            <a:chExt cx="5736920" cy="2912765"/>
          </a:xfrm>
        </p:grpSpPr>
        <p:sp>
          <p:nvSpPr>
            <p:cNvPr id="2" name="Freeform 1"/>
            <p:cNvSpPr/>
            <p:nvPr/>
          </p:nvSpPr>
          <p:spPr>
            <a:xfrm>
              <a:off x="4749927" y="1786763"/>
              <a:ext cx="2036827" cy="2103756"/>
            </a:xfrm>
            <a:custGeom>
              <a:avLst/>
              <a:gdLst/>
              <a:ahLst/>
              <a:cxnLst/>
              <a:rect l="0" t="0" r="0" b="0"/>
              <a:pathLst>
                <a:path w="2036827" h="2103756">
                  <a:moveTo>
                    <a:pt x="0" y="2103755"/>
                  </a:moveTo>
                  <a:lnTo>
                    <a:pt x="678942" y="0"/>
                  </a:lnTo>
                  <a:lnTo>
                    <a:pt x="2036826" y="851154"/>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90700" y="1765300"/>
              <a:ext cx="287630" cy="276999"/>
            </a:xfrm>
            <a:prstGeom prst="rect">
              <a:avLst/>
            </a:prstGeom>
            <a:noFill/>
          </p:spPr>
          <p:txBody>
            <a:bodyPr vert="horz" rtlCol="0">
              <a:spAutoFit/>
            </a:bodyPr>
            <a:lstStyle/>
            <a:p>
              <a:r>
                <a:rPr lang="en-US" sz="1200" smtClean="0">
                  <a:solidFill>
                    <a:srgbClr val="000000"/>
                  </a:solidFill>
                  <a:latin typeface="Arial - 16"/>
                </a:rPr>
                <a:t>A</a:t>
              </a:r>
              <a:endParaRPr lang="en-US" sz="1200">
                <a:solidFill>
                  <a:srgbClr val="000000"/>
                </a:solidFill>
                <a:latin typeface="Arial - 16"/>
              </a:endParaRPr>
            </a:p>
          </p:txBody>
        </p:sp>
        <p:sp>
          <p:nvSpPr>
            <p:cNvPr id="4" name="TextBox 3"/>
            <p:cNvSpPr txBox="1"/>
            <p:nvPr/>
          </p:nvSpPr>
          <p:spPr>
            <a:xfrm>
              <a:off x="1409700" y="3225800"/>
              <a:ext cx="273736" cy="276999"/>
            </a:xfrm>
            <a:prstGeom prst="rect">
              <a:avLst/>
            </a:prstGeom>
            <a:noFill/>
          </p:spPr>
          <p:txBody>
            <a:bodyPr vert="horz" rtlCol="0">
              <a:spAutoFit/>
            </a:bodyPr>
            <a:lstStyle/>
            <a:p>
              <a:r>
                <a:rPr lang="en-US" sz="1200" smtClean="0">
                  <a:solidFill>
                    <a:srgbClr val="000000"/>
                  </a:solidFill>
                  <a:latin typeface="Arial - 16"/>
                </a:rPr>
                <a:t>C</a:t>
              </a:r>
              <a:endParaRPr lang="en-US" sz="1200">
                <a:solidFill>
                  <a:srgbClr val="000000"/>
                </a:solidFill>
                <a:latin typeface="Arial - 16"/>
              </a:endParaRPr>
            </a:p>
          </p:txBody>
        </p:sp>
        <p:sp>
          <p:nvSpPr>
            <p:cNvPr id="5" name="TextBox 4"/>
            <p:cNvSpPr txBox="1"/>
            <p:nvPr/>
          </p:nvSpPr>
          <p:spPr>
            <a:xfrm>
              <a:off x="2755900" y="2413000"/>
              <a:ext cx="262534" cy="276999"/>
            </a:xfrm>
            <a:prstGeom prst="rect">
              <a:avLst/>
            </a:prstGeom>
            <a:noFill/>
          </p:spPr>
          <p:txBody>
            <a:bodyPr vert="horz" rtlCol="0">
              <a:spAutoFit/>
            </a:bodyPr>
            <a:lstStyle/>
            <a:p>
              <a:r>
                <a:rPr lang="en-US" sz="1200" smtClean="0">
                  <a:solidFill>
                    <a:srgbClr val="000000"/>
                  </a:solidFill>
                  <a:latin typeface="Arial - 16"/>
                </a:rPr>
                <a:t>B</a:t>
              </a:r>
              <a:endParaRPr lang="en-US" sz="1200">
                <a:solidFill>
                  <a:srgbClr val="000000"/>
                </a:solidFill>
                <a:latin typeface="Arial - 16"/>
              </a:endParaRPr>
            </a:p>
          </p:txBody>
        </p:sp>
        <p:sp>
          <p:nvSpPr>
            <p:cNvPr id="6" name="Freeform 5"/>
            <p:cNvSpPr/>
            <p:nvPr/>
          </p:nvSpPr>
          <p:spPr>
            <a:xfrm>
              <a:off x="1651127" y="2066163"/>
              <a:ext cx="1029336" cy="1066547"/>
            </a:xfrm>
            <a:custGeom>
              <a:avLst/>
              <a:gdLst/>
              <a:ahLst/>
              <a:cxnLst/>
              <a:rect l="0" t="0" r="0" b="0"/>
              <a:pathLst>
                <a:path w="1029336" h="1066547">
                  <a:moveTo>
                    <a:pt x="0" y="1066546"/>
                  </a:moveTo>
                  <a:lnTo>
                    <a:pt x="343154" y="0"/>
                  </a:lnTo>
                  <a:lnTo>
                    <a:pt x="1029335" y="431546"/>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36800" y="2006600"/>
              <a:ext cx="240005"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8" name="TextBox 7"/>
            <p:cNvSpPr txBox="1"/>
            <p:nvPr/>
          </p:nvSpPr>
          <p:spPr>
            <a:xfrm>
              <a:off x="1435100" y="2438400"/>
              <a:ext cx="240005"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9" name="TextBox 8"/>
            <p:cNvSpPr txBox="1"/>
            <p:nvPr/>
          </p:nvSpPr>
          <p:spPr>
            <a:xfrm>
              <a:off x="2159000" y="2921000"/>
              <a:ext cx="409473" cy="276999"/>
            </a:xfrm>
            <a:prstGeom prst="rect">
              <a:avLst/>
            </a:prstGeom>
            <a:noFill/>
          </p:spPr>
          <p:txBody>
            <a:bodyPr vert="horz" rtlCol="0">
              <a:spAutoFit/>
            </a:bodyPr>
            <a:lstStyle/>
            <a:p>
              <a:r>
                <a:rPr lang="en-US" sz="1200" smtClean="0">
                  <a:solidFill>
                    <a:srgbClr val="000000"/>
                  </a:solidFill>
                  <a:latin typeface="Arial - 16"/>
                </a:rPr>
                <a:t>3.5</a:t>
              </a:r>
              <a:endParaRPr lang="en-US" sz="1200">
                <a:solidFill>
                  <a:srgbClr val="000000"/>
                </a:solidFill>
                <a:latin typeface="Arial - 16"/>
              </a:endParaRPr>
            </a:p>
          </p:txBody>
        </p:sp>
        <p:sp>
          <p:nvSpPr>
            <p:cNvPr id="10" name="TextBox 9"/>
            <p:cNvSpPr txBox="1"/>
            <p:nvPr/>
          </p:nvSpPr>
          <p:spPr>
            <a:xfrm>
              <a:off x="6019800" y="1866900"/>
              <a:ext cx="240005"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11" name="TextBox 10"/>
            <p:cNvSpPr txBox="1"/>
            <p:nvPr/>
          </p:nvSpPr>
          <p:spPr>
            <a:xfrm>
              <a:off x="5803900" y="3479800"/>
              <a:ext cx="240005"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12" name="TextBox 11"/>
            <p:cNvSpPr txBox="1"/>
            <p:nvPr/>
          </p:nvSpPr>
          <p:spPr>
            <a:xfrm>
              <a:off x="5092700" y="1536700"/>
              <a:ext cx="355600" cy="276999"/>
            </a:xfrm>
            <a:prstGeom prst="rect">
              <a:avLst/>
            </a:prstGeom>
            <a:noFill/>
          </p:spPr>
          <p:txBody>
            <a:bodyPr vert="horz" rtlCol="0">
              <a:spAutoFit/>
            </a:bodyPr>
            <a:lstStyle/>
            <a:p>
              <a:r>
                <a:rPr lang="en-US" sz="1200" smtClean="0">
                  <a:solidFill>
                    <a:srgbClr val="000000"/>
                  </a:solidFill>
                  <a:latin typeface="Arial - 16"/>
                </a:rPr>
                <a:t>A'</a:t>
              </a:r>
              <a:endParaRPr lang="en-US" sz="1200">
                <a:solidFill>
                  <a:srgbClr val="000000"/>
                </a:solidFill>
                <a:latin typeface="Arial - 16"/>
              </a:endParaRPr>
            </a:p>
          </p:txBody>
        </p:sp>
        <p:sp>
          <p:nvSpPr>
            <p:cNvPr id="13" name="TextBox 12"/>
            <p:cNvSpPr txBox="1"/>
            <p:nvPr/>
          </p:nvSpPr>
          <p:spPr>
            <a:xfrm>
              <a:off x="6845300" y="2578100"/>
              <a:ext cx="301320" cy="461665"/>
            </a:xfrm>
            <a:prstGeom prst="rect">
              <a:avLst/>
            </a:prstGeom>
            <a:noFill/>
          </p:spPr>
          <p:txBody>
            <a:bodyPr vert="horz" rtlCol="0">
              <a:spAutoFit/>
            </a:bodyPr>
            <a:lstStyle/>
            <a:p>
              <a:r>
                <a:rPr lang="en-US" sz="1200" smtClean="0">
                  <a:solidFill>
                    <a:srgbClr val="000000"/>
                  </a:solidFill>
                  <a:latin typeface="Arial - 16"/>
                </a:rPr>
                <a:t>B'</a:t>
              </a:r>
              <a:endParaRPr lang="en-US" sz="1200">
                <a:solidFill>
                  <a:srgbClr val="000000"/>
                </a:solidFill>
                <a:latin typeface="Arial - 16"/>
              </a:endParaRPr>
            </a:p>
          </p:txBody>
        </p:sp>
        <p:sp>
          <p:nvSpPr>
            <p:cNvPr id="14" name="TextBox 13"/>
            <p:cNvSpPr txBox="1"/>
            <p:nvPr/>
          </p:nvSpPr>
          <p:spPr>
            <a:xfrm>
              <a:off x="4394200" y="3987800"/>
              <a:ext cx="312547" cy="461665"/>
            </a:xfrm>
            <a:prstGeom prst="rect">
              <a:avLst/>
            </a:prstGeom>
            <a:noFill/>
          </p:spPr>
          <p:txBody>
            <a:bodyPr vert="horz" rtlCol="0">
              <a:spAutoFit/>
            </a:bodyPr>
            <a:lstStyle/>
            <a:p>
              <a:r>
                <a:rPr lang="en-US" sz="1200" smtClean="0">
                  <a:solidFill>
                    <a:srgbClr val="000000"/>
                  </a:solidFill>
                  <a:latin typeface="Arial - 16"/>
                </a:rPr>
                <a:t>C'</a:t>
              </a:r>
              <a:endParaRPr lang="en-US" sz="1200">
                <a:solidFill>
                  <a:srgbClr val="000000"/>
                </a:solidFill>
                <a:latin typeface="Arial - 16"/>
              </a:endParaRPr>
            </a:p>
          </p:txBody>
        </p:sp>
      </p:grpSp>
    </p:spTree>
    <p:extLst>
      <p:ext uri="{BB962C8B-B14F-4D97-AF65-F5344CB8AC3E}">
        <p14:creationId xmlns:p14="http://schemas.microsoft.com/office/powerpoint/2010/main" val="418134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0C0C0"/>
            </a:gs>
            <a:gs pos="100000">
              <a:srgbClr val="E6E6FA"/>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533400" y="609600"/>
            <a:ext cx="5308600" cy="2785378"/>
          </a:xfrm>
          <a:prstGeom prst="rect">
            <a:avLst/>
          </a:prstGeom>
          <a:noFill/>
        </p:spPr>
        <p:txBody>
          <a:bodyPr vert="horz" rtlCol="0">
            <a:spAutoFit/>
          </a:bodyPr>
          <a:lstStyle/>
          <a:p>
            <a:r>
              <a:rPr lang="en-US" sz="3500" u="sng" smtClean="0">
                <a:solidFill>
                  <a:srgbClr val="000000"/>
                </a:solidFill>
                <a:latin typeface="Garamond - 47"/>
              </a:rPr>
              <a:t>Essential Question</a:t>
            </a:r>
          </a:p>
          <a:p>
            <a:endParaRPr lang="en-US" sz="3500" u="sng" smtClean="0">
              <a:solidFill>
                <a:srgbClr val="000000"/>
              </a:solidFill>
              <a:latin typeface="Garamond - 47"/>
            </a:endParaRPr>
          </a:p>
          <a:p>
            <a:endParaRPr lang="en-US" sz="3500" u="sng" smtClean="0">
              <a:solidFill>
                <a:srgbClr val="000000"/>
              </a:solidFill>
              <a:latin typeface="Garamond - 47"/>
            </a:endParaRPr>
          </a:p>
          <a:p>
            <a:endParaRPr lang="en-US" sz="3500" u="sng" smtClean="0">
              <a:solidFill>
                <a:srgbClr val="000000"/>
              </a:solidFill>
              <a:latin typeface="Garamond - 47"/>
            </a:endParaRPr>
          </a:p>
          <a:p>
            <a:r>
              <a:rPr lang="en-US" sz="3500" u="sng" smtClean="0">
                <a:solidFill>
                  <a:srgbClr val="000000"/>
                </a:solidFill>
                <a:latin typeface="Garamond - 47"/>
              </a:rPr>
              <a:t>Learning Objective</a:t>
            </a:r>
            <a:endParaRPr lang="en-US" sz="3500" u="sng">
              <a:solidFill>
                <a:srgbClr val="000000"/>
              </a:solidFill>
              <a:latin typeface="Garamond - 47"/>
            </a:endParaRPr>
          </a:p>
        </p:txBody>
      </p:sp>
      <p:sp>
        <p:nvSpPr>
          <p:cNvPr id="3" name="TextBox 2"/>
          <p:cNvSpPr txBox="1"/>
          <p:nvPr/>
        </p:nvSpPr>
        <p:spPr>
          <a:xfrm>
            <a:off x="800100" y="1397000"/>
            <a:ext cx="9626600" cy="492443"/>
          </a:xfrm>
          <a:prstGeom prst="rect">
            <a:avLst/>
          </a:prstGeom>
          <a:noFill/>
        </p:spPr>
        <p:txBody>
          <a:bodyPr vert="horz" rtlCol="0">
            <a:spAutoFit/>
          </a:bodyPr>
          <a:lstStyle/>
          <a:p>
            <a:r>
              <a:rPr lang="en-US" sz="2600" smtClean="0">
                <a:solidFill>
                  <a:srgbClr val="000000"/>
                </a:solidFill>
                <a:latin typeface="Arial - 34"/>
              </a:rPr>
              <a:t>What does it mean to say that two figures are similar?</a:t>
            </a:r>
            <a:endParaRPr lang="en-US" sz="2600">
              <a:solidFill>
                <a:srgbClr val="000000"/>
              </a:solidFill>
              <a:latin typeface="Arial - 34"/>
            </a:endParaRPr>
          </a:p>
        </p:txBody>
      </p:sp>
      <p:sp>
        <p:nvSpPr>
          <p:cNvPr id="4" name="TextBox 3"/>
          <p:cNvSpPr txBox="1"/>
          <p:nvPr/>
        </p:nvSpPr>
        <p:spPr>
          <a:xfrm>
            <a:off x="546100" y="4267200"/>
            <a:ext cx="9359900" cy="892552"/>
          </a:xfrm>
          <a:prstGeom prst="rect">
            <a:avLst/>
          </a:prstGeom>
          <a:noFill/>
        </p:spPr>
        <p:txBody>
          <a:bodyPr vert="horz" rtlCol="0">
            <a:spAutoFit/>
          </a:bodyPr>
          <a:lstStyle/>
          <a:p>
            <a:r>
              <a:rPr lang="en-US" sz="2600" smtClean="0">
                <a:solidFill>
                  <a:srgbClr val="000000"/>
                </a:solidFill>
                <a:latin typeface="Arial - 35"/>
              </a:rPr>
              <a:t>Given a figure, I will perform a </a:t>
            </a:r>
            <a:r>
              <a:rPr lang="en-US" sz="2600" smtClean="0">
                <a:solidFill>
                  <a:srgbClr val="FF0000"/>
                </a:solidFill>
                <a:latin typeface="Arial - 35"/>
              </a:rPr>
              <a:t>dilation transformation</a:t>
            </a:r>
            <a:r>
              <a:rPr lang="en-US" sz="2600" smtClean="0">
                <a:solidFill>
                  <a:srgbClr val="000000"/>
                </a:solidFill>
                <a:latin typeface="Arial - 35"/>
              </a:rPr>
              <a:t> and describe how </a:t>
            </a:r>
            <a:r>
              <a:rPr lang="en-US" sz="2600" smtClean="0">
                <a:solidFill>
                  <a:srgbClr val="FF0000"/>
                </a:solidFill>
                <a:latin typeface="Arial - 35"/>
              </a:rPr>
              <a:t>scale factor</a:t>
            </a:r>
            <a:r>
              <a:rPr lang="en-US" sz="2600" smtClean="0">
                <a:solidFill>
                  <a:srgbClr val="000000"/>
                </a:solidFill>
                <a:latin typeface="Arial - 35"/>
              </a:rPr>
              <a:t> determines new lengths. </a:t>
            </a:r>
            <a:endParaRPr lang="en-US" sz="2600">
              <a:solidFill>
                <a:srgbClr val="000000"/>
              </a:solidFill>
              <a:latin typeface="Arial - 35"/>
            </a:endParaRPr>
          </a:p>
        </p:txBody>
      </p:sp>
    </p:spTree>
    <p:extLst>
      <p:ext uri="{BB962C8B-B14F-4D97-AF65-F5344CB8AC3E}">
        <p14:creationId xmlns:p14="http://schemas.microsoft.com/office/powerpoint/2010/main" val="15436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4381500" y="317500"/>
            <a:ext cx="5183378" cy="6611366"/>
          </a:xfrm>
          <a:prstGeom prst="rect">
            <a:avLst/>
          </a:prstGeom>
          <a:solidFill>
            <a:scrgbClr r="0" g="0" b="0">
              <a:alpha val="0"/>
            </a:scrgbClr>
          </a:solidFill>
        </p:spPr>
      </p:pic>
      <p:sp>
        <p:nvSpPr>
          <p:cNvPr id="3" name="TextBox 2"/>
          <p:cNvSpPr txBox="1"/>
          <p:nvPr/>
        </p:nvSpPr>
        <p:spPr>
          <a:xfrm>
            <a:off x="215900" y="2527300"/>
            <a:ext cx="5582310" cy="830997"/>
          </a:xfrm>
          <a:prstGeom prst="rect">
            <a:avLst/>
          </a:prstGeom>
          <a:noFill/>
        </p:spPr>
        <p:txBody>
          <a:bodyPr vert="horz" rtlCol="0">
            <a:spAutoFit/>
          </a:bodyPr>
          <a:lstStyle/>
          <a:p>
            <a:r>
              <a:rPr lang="en-US" sz="4800" i="1" smtClean="0">
                <a:solidFill>
                  <a:srgbClr val="000000"/>
                </a:solidFill>
                <a:latin typeface="Times New Roman - 64"/>
              </a:rPr>
              <a:t>Transformations</a:t>
            </a:r>
            <a:endParaRPr lang="en-US" sz="4800" i="1">
              <a:solidFill>
                <a:srgbClr val="000000"/>
              </a:solidFill>
              <a:latin typeface="Times New Roman - 64"/>
            </a:endParaRPr>
          </a:p>
        </p:txBody>
      </p:sp>
      <p:sp>
        <p:nvSpPr>
          <p:cNvPr id="4" name="Oval 3"/>
          <p:cNvSpPr/>
          <p:nvPr/>
        </p:nvSpPr>
        <p:spPr>
          <a:xfrm>
            <a:off x="1130300" y="3733800"/>
            <a:ext cx="158750" cy="158750"/>
          </a:xfrm>
          <a:prstGeom prst="ellipse">
            <a:avLst/>
          </a:prstGeom>
          <a:solidFill>
            <a:srgbClr val="00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30300" y="4495800"/>
            <a:ext cx="158750" cy="158750"/>
          </a:xfrm>
          <a:prstGeom prst="ellipse">
            <a:avLst/>
          </a:prstGeom>
          <a:solidFill>
            <a:srgbClr val="00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30300" y="5181600"/>
            <a:ext cx="158750" cy="158750"/>
          </a:xfrm>
          <a:prstGeom prst="ellipse">
            <a:avLst/>
          </a:prstGeom>
          <a:solidFill>
            <a:srgbClr val="00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30300" y="6604000"/>
            <a:ext cx="158750" cy="158750"/>
          </a:xfrm>
          <a:prstGeom prst="ellipse">
            <a:avLst/>
          </a:prstGeom>
          <a:solidFill>
            <a:srgbClr val="00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0746" y="5950204"/>
            <a:ext cx="4275074" cy="0"/>
          </a:xfrm>
          <a:prstGeom prst="line">
            <a:avLst/>
          </a:prstGeom>
          <a:ln w="38100" cap="flat" cmpd="sng" algn="ctr">
            <a:solidFill>
              <a:srgbClr val="000000"/>
            </a:solidFill>
            <a:prstDash val="dash"/>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73200" y="3429000"/>
            <a:ext cx="2605278" cy="507831"/>
          </a:xfrm>
          <a:prstGeom prst="rect">
            <a:avLst/>
          </a:prstGeom>
          <a:noFill/>
        </p:spPr>
        <p:txBody>
          <a:bodyPr vert="horz" rtlCol="0">
            <a:spAutoFit/>
          </a:bodyPr>
          <a:lstStyle/>
          <a:p>
            <a:r>
              <a:rPr lang="en-US" sz="2700" dirty="0" smtClean="0">
                <a:solidFill>
                  <a:srgbClr val="FF0000"/>
                </a:solidFill>
                <a:latin typeface="Comic Sans MS - 36"/>
              </a:rPr>
              <a:t>Reflections</a:t>
            </a:r>
            <a:endParaRPr lang="en-US" sz="2700" dirty="0">
              <a:solidFill>
                <a:srgbClr val="FF0000"/>
              </a:solidFill>
              <a:latin typeface="Comic Sans MS - 36"/>
            </a:endParaRPr>
          </a:p>
        </p:txBody>
      </p:sp>
      <p:sp>
        <p:nvSpPr>
          <p:cNvPr id="10" name="TextBox 9"/>
          <p:cNvSpPr txBox="1"/>
          <p:nvPr/>
        </p:nvSpPr>
        <p:spPr>
          <a:xfrm>
            <a:off x="1447800" y="4191000"/>
            <a:ext cx="2814345" cy="507831"/>
          </a:xfrm>
          <a:prstGeom prst="rect">
            <a:avLst/>
          </a:prstGeom>
          <a:noFill/>
        </p:spPr>
        <p:txBody>
          <a:bodyPr vert="horz" rtlCol="0">
            <a:spAutoFit/>
          </a:bodyPr>
          <a:lstStyle/>
          <a:p>
            <a:r>
              <a:rPr lang="en-US" sz="2700" dirty="0" smtClean="0">
                <a:solidFill>
                  <a:srgbClr val="FF0000"/>
                </a:solidFill>
                <a:latin typeface="Comic Sans MS - 36"/>
              </a:rPr>
              <a:t>Translations</a:t>
            </a:r>
            <a:endParaRPr lang="en-US" sz="2700" dirty="0">
              <a:solidFill>
                <a:srgbClr val="FF0000"/>
              </a:solidFill>
              <a:latin typeface="Comic Sans MS - 36"/>
            </a:endParaRPr>
          </a:p>
        </p:txBody>
      </p:sp>
      <p:sp>
        <p:nvSpPr>
          <p:cNvPr id="11" name="TextBox 10"/>
          <p:cNvSpPr txBox="1"/>
          <p:nvPr/>
        </p:nvSpPr>
        <p:spPr>
          <a:xfrm>
            <a:off x="1638300" y="4991100"/>
            <a:ext cx="2193061" cy="507831"/>
          </a:xfrm>
          <a:prstGeom prst="rect">
            <a:avLst/>
          </a:prstGeom>
          <a:noFill/>
        </p:spPr>
        <p:txBody>
          <a:bodyPr vert="horz" rtlCol="0">
            <a:spAutoFit/>
          </a:bodyPr>
          <a:lstStyle/>
          <a:p>
            <a:r>
              <a:rPr lang="en-US" sz="2700" smtClean="0">
                <a:solidFill>
                  <a:srgbClr val="FF0000"/>
                </a:solidFill>
                <a:latin typeface="Comic Sans MS - 36"/>
              </a:rPr>
              <a:t>Rotations</a:t>
            </a:r>
            <a:endParaRPr lang="en-US" sz="2700">
              <a:solidFill>
                <a:srgbClr val="FF0000"/>
              </a:solidFill>
              <a:latin typeface="Comic Sans MS - 36"/>
            </a:endParaRPr>
          </a:p>
        </p:txBody>
      </p:sp>
      <p:sp>
        <p:nvSpPr>
          <p:cNvPr id="12" name="TextBox 11"/>
          <p:cNvSpPr txBox="1"/>
          <p:nvPr/>
        </p:nvSpPr>
        <p:spPr>
          <a:xfrm>
            <a:off x="1625600" y="6223000"/>
            <a:ext cx="2029816" cy="507831"/>
          </a:xfrm>
          <a:prstGeom prst="rect">
            <a:avLst/>
          </a:prstGeom>
          <a:noFill/>
        </p:spPr>
        <p:txBody>
          <a:bodyPr vert="horz" rtlCol="0">
            <a:spAutoFit/>
          </a:bodyPr>
          <a:lstStyle/>
          <a:p>
            <a:r>
              <a:rPr lang="en-US" sz="2700" smtClean="0">
                <a:solidFill>
                  <a:srgbClr val="0000FF"/>
                </a:solidFill>
                <a:latin typeface="Comic Sans MS - 36"/>
              </a:rPr>
              <a:t>Dilations</a:t>
            </a:r>
            <a:endParaRPr lang="en-US" sz="2700">
              <a:solidFill>
                <a:srgbClr val="0000FF"/>
              </a:solidFill>
              <a:latin typeface="Comic Sans MS - 36"/>
            </a:endParaRPr>
          </a:p>
        </p:txBody>
      </p:sp>
    </p:spTree>
    <p:extLst>
      <p:ext uri="{BB962C8B-B14F-4D97-AF65-F5344CB8AC3E}">
        <p14:creationId xmlns:p14="http://schemas.microsoft.com/office/powerpoint/2010/main" val="1438808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sp>
        <p:nvSpPr>
          <p:cNvPr id="2" name="TextBox 1"/>
          <p:cNvSpPr txBox="1"/>
          <p:nvPr/>
        </p:nvSpPr>
        <p:spPr>
          <a:xfrm>
            <a:off x="939800" y="6248400"/>
            <a:ext cx="2819400" cy="353943"/>
          </a:xfrm>
          <a:prstGeom prst="rect">
            <a:avLst/>
          </a:prstGeom>
          <a:noFill/>
        </p:spPr>
        <p:txBody>
          <a:bodyPr vert="horz" rtlCol="0">
            <a:spAutoFit/>
          </a:bodyPr>
          <a:lstStyle/>
          <a:p>
            <a:r>
              <a:rPr lang="en-US" sz="1700" smtClean="0">
                <a:solidFill>
                  <a:srgbClr val="0000FF"/>
                </a:solidFill>
                <a:latin typeface="Comic Sans MS - 23"/>
              </a:rPr>
              <a:t>you should know: </a:t>
            </a:r>
            <a:endParaRPr lang="en-US" sz="1700">
              <a:solidFill>
                <a:srgbClr val="0000FF"/>
              </a:solidFill>
              <a:latin typeface="Comic Sans MS - 23"/>
            </a:endParaRPr>
          </a:p>
        </p:txBody>
      </p:sp>
      <p:sp>
        <p:nvSpPr>
          <p:cNvPr id="3" name="TextBox 2"/>
          <p:cNvSpPr txBox="1"/>
          <p:nvPr/>
        </p:nvSpPr>
        <p:spPr>
          <a:xfrm>
            <a:off x="698500" y="1917700"/>
            <a:ext cx="4114800" cy="353943"/>
          </a:xfrm>
          <a:prstGeom prst="rect">
            <a:avLst/>
          </a:prstGeom>
          <a:noFill/>
        </p:spPr>
        <p:txBody>
          <a:bodyPr vert="horz" rtlCol="0">
            <a:spAutoFit/>
          </a:bodyPr>
          <a:lstStyle/>
          <a:p>
            <a:r>
              <a:rPr lang="en-US" sz="1700" smtClean="0">
                <a:solidFill>
                  <a:srgbClr val="004040"/>
                </a:solidFill>
                <a:latin typeface="Comic Sans MS - 23"/>
              </a:rPr>
              <a:t>what you've learned:</a:t>
            </a:r>
            <a:endParaRPr lang="en-US" sz="1700">
              <a:solidFill>
                <a:srgbClr val="004040"/>
              </a:solidFill>
              <a:latin typeface="Comic Sans MS - 23"/>
            </a:endParaRPr>
          </a:p>
        </p:txBody>
      </p:sp>
      <p:sp>
        <p:nvSpPr>
          <p:cNvPr id="4" name="TextBox 3"/>
          <p:cNvSpPr txBox="1"/>
          <p:nvPr/>
        </p:nvSpPr>
        <p:spPr>
          <a:xfrm>
            <a:off x="3860800" y="1968500"/>
            <a:ext cx="5251069" cy="2123658"/>
          </a:xfrm>
          <a:prstGeom prst="rect">
            <a:avLst/>
          </a:prstGeom>
          <a:noFill/>
        </p:spPr>
        <p:txBody>
          <a:bodyPr vert="horz" rtlCol="0">
            <a:spAutoFit/>
          </a:bodyPr>
          <a:lstStyle/>
          <a:p>
            <a:r>
              <a:rPr lang="en-US" sz="1100" smtClean="0">
                <a:solidFill>
                  <a:srgbClr val="004040"/>
                </a:solidFill>
                <a:latin typeface="Comic Sans MS - 14"/>
              </a:rPr>
              <a:t>What is perimeter and area</a:t>
            </a:r>
          </a:p>
          <a:p>
            <a:r>
              <a:rPr lang="en-US" sz="1100" smtClean="0">
                <a:solidFill>
                  <a:srgbClr val="004040"/>
                </a:solidFill>
                <a:latin typeface="Comic Sans MS - 14"/>
              </a:rPr>
              <a:t>how to calculate perimeter and area of rectangles, squares, and triangles</a:t>
            </a:r>
          </a:p>
          <a:p>
            <a:r>
              <a:rPr lang="en-US" sz="1100" smtClean="0">
                <a:solidFill>
                  <a:srgbClr val="004040"/>
                </a:solidFill>
                <a:latin typeface="Comic Sans MS - 14"/>
              </a:rPr>
              <a:t>undefined terms: point, line, plane</a:t>
            </a:r>
          </a:p>
          <a:p>
            <a:r>
              <a:rPr lang="en-US" sz="1100" smtClean="0">
                <a:solidFill>
                  <a:srgbClr val="004040"/>
                </a:solidFill>
                <a:latin typeface="Comic Sans MS - 14"/>
              </a:rPr>
              <a:t>defined terms: segment, ray, angle, parallel, perpendicular</a:t>
            </a:r>
          </a:p>
          <a:p>
            <a:r>
              <a:rPr lang="en-US" sz="1100" smtClean="0">
                <a:solidFill>
                  <a:srgbClr val="004040"/>
                </a:solidFill>
                <a:latin typeface="Comic Sans MS - 14"/>
              </a:rPr>
              <a:t>angle pair relationships: complementary, supplementary, linear pair, vertical angles</a:t>
            </a:r>
          </a:p>
          <a:p>
            <a:r>
              <a:rPr lang="en-US" sz="1100" smtClean="0">
                <a:solidFill>
                  <a:srgbClr val="004040"/>
                </a:solidFill>
                <a:latin typeface="Comic Sans MS - 14"/>
              </a:rPr>
              <a:t>Transformations: reflections, translations, rotations. </a:t>
            </a:r>
          </a:p>
          <a:p>
            <a:r>
              <a:rPr lang="en-US" sz="1100" smtClean="0">
                <a:solidFill>
                  <a:srgbClr val="004040"/>
                </a:solidFill>
                <a:latin typeface="Comic Sans MS - 14"/>
              </a:rPr>
              <a:t>Congruence </a:t>
            </a:r>
          </a:p>
          <a:p>
            <a:r>
              <a:rPr lang="en-US" sz="1100" smtClean="0">
                <a:solidFill>
                  <a:srgbClr val="004040"/>
                </a:solidFill>
                <a:latin typeface="Comic Sans MS - 14"/>
              </a:rPr>
              <a:t>Triangle congruence shortcuts: SSS, SAS, ASA </a:t>
            </a:r>
          </a:p>
          <a:p>
            <a:r>
              <a:rPr lang="en-US" sz="1100" smtClean="0">
                <a:solidFill>
                  <a:srgbClr val="004040"/>
                </a:solidFill>
                <a:latin typeface="Comic Sans MS - 14"/>
              </a:rPr>
              <a:t>Triangle Facts: Triangle Sum, 3rd Angles ≅</a:t>
            </a:r>
          </a:p>
          <a:p>
            <a:r>
              <a:rPr lang="en-US" sz="1100" smtClean="0">
                <a:solidFill>
                  <a:srgbClr val="004040"/>
                </a:solidFill>
                <a:latin typeface="Comic Sans MS - 14"/>
              </a:rPr>
              <a:t>Constructions:  ≅ segments, ≅ triangles, perpendicular bisectors, ≅ angles, angle bisectors, parallel segments, equilateral triangles, regular hexagon, square</a:t>
            </a:r>
            <a:endParaRPr lang="en-US" sz="1100" baseline="70000">
              <a:solidFill>
                <a:srgbClr val="004040"/>
              </a:solidFill>
              <a:latin typeface="Comic Sans MS - 14"/>
            </a:endParaRPr>
          </a:p>
        </p:txBody>
      </p:sp>
      <p:sp>
        <p:nvSpPr>
          <p:cNvPr id="5" name="TextBox 4"/>
          <p:cNvSpPr txBox="1"/>
          <p:nvPr/>
        </p:nvSpPr>
        <p:spPr>
          <a:xfrm>
            <a:off x="304800" y="279400"/>
            <a:ext cx="6870319" cy="1077218"/>
          </a:xfrm>
          <a:prstGeom prst="rect">
            <a:avLst/>
          </a:prstGeom>
          <a:noFill/>
        </p:spPr>
        <p:txBody>
          <a:bodyPr vert="horz" rtlCol="0">
            <a:spAutoFit/>
          </a:bodyPr>
          <a:lstStyle/>
          <a:p>
            <a:r>
              <a:rPr lang="en-US" sz="6400" smtClean="0">
                <a:solidFill>
                  <a:srgbClr val="000000"/>
                </a:solidFill>
                <a:latin typeface="Garamond - 85"/>
              </a:rPr>
              <a:t>9.7 Dilations</a:t>
            </a:r>
            <a:endParaRPr lang="en-US" sz="6400">
              <a:solidFill>
                <a:srgbClr val="000000"/>
              </a:solidFill>
              <a:latin typeface="Garamond - 85"/>
            </a:endParaRPr>
          </a:p>
        </p:txBody>
      </p:sp>
      <p:sp>
        <p:nvSpPr>
          <p:cNvPr id="6" name="TextBox 5"/>
          <p:cNvSpPr txBox="1"/>
          <p:nvPr/>
        </p:nvSpPr>
        <p:spPr>
          <a:xfrm>
            <a:off x="3810000" y="6223000"/>
            <a:ext cx="5740400" cy="353943"/>
          </a:xfrm>
          <a:prstGeom prst="rect">
            <a:avLst/>
          </a:prstGeom>
          <a:noFill/>
        </p:spPr>
        <p:txBody>
          <a:bodyPr vert="horz" rtlCol="0">
            <a:spAutoFit/>
          </a:bodyPr>
          <a:lstStyle/>
          <a:p>
            <a:r>
              <a:rPr lang="en-US" sz="1700" smtClean="0">
                <a:solidFill>
                  <a:srgbClr val="FF0000"/>
                </a:solidFill>
                <a:latin typeface="Comic Sans MS - 23"/>
              </a:rPr>
              <a:t>Transformation: Dilations</a:t>
            </a:r>
            <a:endParaRPr lang="en-US" sz="1700">
              <a:solidFill>
                <a:srgbClr val="FF0000"/>
              </a:solidFill>
              <a:latin typeface="Comic Sans MS - 23"/>
            </a:endParaRPr>
          </a:p>
        </p:txBody>
      </p:sp>
    </p:spTree>
    <p:extLst>
      <p:ext uri="{BB962C8B-B14F-4D97-AF65-F5344CB8AC3E}">
        <p14:creationId xmlns:p14="http://schemas.microsoft.com/office/powerpoint/2010/main" val="1667250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8FB98"/>
        </a:solidFill>
        <a:effectLst/>
      </p:bgPr>
    </p:bg>
    <p:spTree>
      <p:nvGrpSpPr>
        <p:cNvPr id="1" name=""/>
        <p:cNvGrpSpPr/>
        <p:nvPr/>
      </p:nvGrpSpPr>
      <p:grpSpPr>
        <a:xfrm>
          <a:off x="0" y="0"/>
          <a:ext cx="0" cy="0"/>
          <a:chOff x="0" y="0"/>
          <a:chExt cx="0" cy="0"/>
        </a:xfrm>
      </p:grpSpPr>
      <p:sp>
        <p:nvSpPr>
          <p:cNvPr id="2" name="TextBox 1"/>
          <p:cNvSpPr txBox="1"/>
          <p:nvPr/>
        </p:nvSpPr>
        <p:spPr>
          <a:xfrm>
            <a:off x="177800" y="76200"/>
            <a:ext cx="5382768" cy="969496"/>
          </a:xfrm>
          <a:prstGeom prst="rect">
            <a:avLst/>
          </a:prstGeom>
          <a:noFill/>
        </p:spPr>
        <p:txBody>
          <a:bodyPr vert="horz" rtlCol="0">
            <a:spAutoFit/>
          </a:bodyPr>
          <a:lstStyle/>
          <a:p>
            <a:r>
              <a:rPr lang="en-US" sz="5700" smtClean="0">
                <a:solidFill>
                  <a:srgbClr val="000000"/>
                </a:solidFill>
                <a:latin typeface="Garamond - 76"/>
              </a:rPr>
              <a:t>Key Terms:</a:t>
            </a:r>
            <a:endParaRPr lang="en-US" sz="5700">
              <a:solidFill>
                <a:srgbClr val="000000"/>
              </a:solidFill>
              <a:latin typeface="Garamond - 76"/>
            </a:endParaRPr>
          </a:p>
        </p:txBody>
      </p:sp>
      <p:sp>
        <p:nvSpPr>
          <p:cNvPr id="3" name="TextBox 2"/>
          <p:cNvSpPr txBox="1"/>
          <p:nvPr/>
        </p:nvSpPr>
        <p:spPr>
          <a:xfrm>
            <a:off x="469900" y="1308100"/>
            <a:ext cx="9575800" cy="353943"/>
          </a:xfrm>
          <a:prstGeom prst="rect">
            <a:avLst/>
          </a:prstGeom>
          <a:noFill/>
        </p:spPr>
        <p:txBody>
          <a:bodyPr vert="horz" rtlCol="0">
            <a:spAutoFit/>
          </a:bodyPr>
          <a:lstStyle/>
          <a:p>
            <a:r>
              <a:rPr lang="en-US" sz="1700" b="1" smtClean="0">
                <a:solidFill>
                  <a:srgbClr val="000000"/>
                </a:solidFill>
                <a:latin typeface="Arial - 23"/>
              </a:rPr>
              <a:t>Dilations</a:t>
            </a:r>
            <a:r>
              <a:rPr lang="en-US" sz="1700" smtClean="0">
                <a:solidFill>
                  <a:srgbClr val="000000"/>
                </a:solidFill>
                <a:latin typeface="Arial - 23"/>
              </a:rPr>
              <a:t> - a kind of transformation that increases or decreases the size of a figure. </a:t>
            </a:r>
            <a:endParaRPr lang="en-US" sz="1700">
              <a:solidFill>
                <a:srgbClr val="000000"/>
              </a:solidFill>
              <a:latin typeface="Arial - 23"/>
            </a:endParaRPr>
          </a:p>
        </p:txBody>
      </p:sp>
      <p:grpSp>
        <p:nvGrpSpPr>
          <p:cNvPr id="12" name="Group 11"/>
          <p:cNvGrpSpPr/>
          <p:nvPr/>
        </p:nvGrpSpPr>
        <p:grpSpPr>
          <a:xfrm>
            <a:off x="4345940" y="2104898"/>
            <a:ext cx="3811397" cy="3047619"/>
            <a:chOff x="4345940" y="2104898"/>
            <a:chExt cx="3811397" cy="3047619"/>
          </a:xfrm>
        </p:grpSpPr>
        <p:sp>
          <p:nvSpPr>
            <p:cNvPr id="4" name="Freeform 3"/>
            <p:cNvSpPr/>
            <p:nvPr/>
          </p:nvSpPr>
          <p:spPr>
            <a:xfrm>
              <a:off x="5245862" y="3056763"/>
              <a:ext cx="1055371" cy="1540638"/>
            </a:xfrm>
            <a:custGeom>
              <a:avLst/>
              <a:gdLst/>
              <a:ahLst/>
              <a:cxnLst/>
              <a:rect l="0" t="0" r="0" b="0"/>
              <a:pathLst>
                <a:path w="1055371" h="1540638">
                  <a:moveTo>
                    <a:pt x="675640" y="595630"/>
                  </a:moveTo>
                  <a:lnTo>
                    <a:pt x="1055370" y="890016"/>
                  </a:lnTo>
                  <a:lnTo>
                    <a:pt x="574802" y="1540637"/>
                  </a:lnTo>
                  <a:lnTo>
                    <a:pt x="0" y="660781"/>
                  </a:lnTo>
                  <a:lnTo>
                    <a:pt x="490728"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V="1">
              <a:off x="4367022" y="2104898"/>
              <a:ext cx="2488184" cy="2123313"/>
            </a:xfrm>
            <a:prstGeom prst="line">
              <a:avLst/>
            </a:prstGeom>
            <a:ln w="127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391914" y="2544445"/>
              <a:ext cx="2877947" cy="1675384"/>
            </a:xfrm>
            <a:prstGeom prst="line">
              <a:avLst/>
            </a:prstGeom>
            <a:ln w="127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400169" y="2975737"/>
              <a:ext cx="3350768" cy="1244092"/>
            </a:xfrm>
            <a:prstGeom prst="line">
              <a:avLst/>
            </a:prstGeom>
            <a:ln w="127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345940" y="3672459"/>
              <a:ext cx="3811397" cy="569595"/>
            </a:xfrm>
            <a:prstGeom prst="line">
              <a:avLst/>
            </a:prstGeom>
            <a:ln w="127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54195" y="4243197"/>
              <a:ext cx="3722497" cy="909320"/>
            </a:xfrm>
            <a:prstGeom prst="line">
              <a:avLst/>
            </a:prstGeom>
            <a:ln w="127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350385" y="4194937"/>
              <a:ext cx="62230" cy="62230"/>
            </a:xfrm>
            <a:prstGeom prst="ellipse">
              <a:avLst/>
            </a:prstGeom>
            <a:solidFill>
              <a:srgbClr val="0000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950839" y="2136140"/>
              <a:ext cx="1906398" cy="2732152"/>
            </a:xfrm>
            <a:custGeom>
              <a:avLst/>
              <a:gdLst/>
              <a:ahLst/>
              <a:cxnLst/>
              <a:rect l="0" t="0" r="0" b="0"/>
              <a:pathLst>
                <a:path w="1906398" h="2732152">
                  <a:moveTo>
                    <a:pt x="1220470" y="1056259"/>
                  </a:moveTo>
                  <a:lnTo>
                    <a:pt x="1906397" y="1578483"/>
                  </a:lnTo>
                  <a:lnTo>
                    <a:pt x="1038225" y="2732151"/>
                  </a:lnTo>
                  <a:lnTo>
                    <a:pt x="0" y="1171829"/>
                  </a:lnTo>
                  <a:lnTo>
                    <a:pt x="886460" y="0"/>
                  </a:lnTo>
                  <a:close/>
                </a:path>
              </a:pathLst>
            </a:cu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2667000" y="1574800"/>
            <a:ext cx="5641975" cy="415498"/>
          </a:xfrm>
          <a:prstGeom prst="rect">
            <a:avLst/>
          </a:prstGeom>
          <a:noFill/>
        </p:spPr>
        <p:txBody>
          <a:bodyPr vert="horz" rtlCol="0">
            <a:spAutoFit/>
          </a:bodyPr>
          <a:lstStyle/>
          <a:p>
            <a:r>
              <a:rPr lang="en-US" sz="2100" smtClean="0">
                <a:solidFill>
                  <a:srgbClr val="0000FF"/>
                </a:solidFill>
                <a:latin typeface="Comic Sans MS - 28"/>
              </a:rPr>
              <a:t>(</a:t>
            </a:r>
            <a:r>
              <a:rPr lang="en-US" sz="2100" u="sng" smtClean="0">
                <a:solidFill>
                  <a:srgbClr val="0000FF"/>
                </a:solidFill>
                <a:latin typeface="Comic Sans MS - 28"/>
              </a:rPr>
              <a:t>doesn't</a:t>
            </a:r>
            <a:r>
              <a:rPr lang="en-US" sz="2100" smtClean="0">
                <a:solidFill>
                  <a:srgbClr val="0000FF"/>
                </a:solidFill>
                <a:latin typeface="Comic Sans MS - 28"/>
              </a:rPr>
              <a:t> make a congruent copy)</a:t>
            </a:r>
            <a:endParaRPr lang="en-US" sz="2100">
              <a:solidFill>
                <a:srgbClr val="0000FF"/>
              </a:solidFill>
              <a:latin typeface="Comic Sans MS - 28"/>
            </a:endParaRPr>
          </a:p>
        </p:txBody>
      </p:sp>
      <p:sp>
        <p:nvSpPr>
          <p:cNvPr id="14" name="TextBox 13"/>
          <p:cNvSpPr txBox="1"/>
          <p:nvPr/>
        </p:nvSpPr>
        <p:spPr>
          <a:xfrm>
            <a:off x="508000" y="5410200"/>
            <a:ext cx="9575800" cy="615553"/>
          </a:xfrm>
          <a:prstGeom prst="rect">
            <a:avLst/>
          </a:prstGeom>
          <a:noFill/>
        </p:spPr>
        <p:txBody>
          <a:bodyPr vert="horz" rtlCol="0">
            <a:spAutoFit/>
          </a:bodyPr>
          <a:lstStyle/>
          <a:p>
            <a:r>
              <a:rPr lang="en-US" sz="1700" b="1" smtClean="0">
                <a:solidFill>
                  <a:srgbClr val="000000"/>
                </a:solidFill>
                <a:latin typeface="Arial - 23"/>
              </a:rPr>
              <a:t>Scale factor</a:t>
            </a:r>
            <a:r>
              <a:rPr lang="en-US" sz="1700" smtClean="0">
                <a:solidFill>
                  <a:srgbClr val="000000"/>
                </a:solidFill>
                <a:latin typeface="Arial - 23"/>
              </a:rPr>
              <a:t> - the ratio of the side length of an image to the corresponding side length of its preimage.  </a:t>
            </a:r>
            <a:endParaRPr lang="en-US" sz="1700">
              <a:solidFill>
                <a:srgbClr val="000000"/>
              </a:solidFill>
              <a:latin typeface="Arial - 23"/>
            </a:endParaRPr>
          </a:p>
        </p:txBody>
      </p:sp>
    </p:spTree>
    <p:extLst>
      <p:ext uri="{BB962C8B-B14F-4D97-AF65-F5344CB8AC3E}">
        <p14:creationId xmlns:p14="http://schemas.microsoft.com/office/powerpoint/2010/main" val="3417094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77800" y="279400"/>
            <a:ext cx="9821164" cy="1529207"/>
          </a:xfrm>
          <a:prstGeom prst="rect">
            <a:avLst/>
          </a:prstGeom>
          <a:solidFill>
            <a:scrgbClr r="0" g="0" b="0">
              <a:alpha val="0"/>
            </a:scrgbClr>
          </a:solidFill>
        </p:spPr>
      </p:pic>
      <p:cxnSp>
        <p:nvCxnSpPr>
          <p:cNvPr id="3" name="Straight Connector 2"/>
          <p:cNvCxnSpPr/>
          <p:nvPr/>
        </p:nvCxnSpPr>
        <p:spPr>
          <a:xfrm flipV="1">
            <a:off x="3597148" y="3625850"/>
            <a:ext cx="1415923" cy="1329817"/>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2927458" y="3090094"/>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Connector 4"/>
          <p:cNvCxnSpPr/>
          <p:nvPr/>
        </p:nvCxnSpPr>
        <p:spPr>
          <a:xfrm>
            <a:off x="2917952" y="3090037"/>
            <a:ext cx="5491353" cy="1358519"/>
          </a:xfrm>
          <a:prstGeom prst="line">
            <a:avLst/>
          </a:prstGeom>
          <a:ln w="127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927477" y="3099689"/>
            <a:ext cx="1482852" cy="4218940"/>
          </a:xfrm>
          <a:prstGeom prst="line">
            <a:avLst/>
          </a:prstGeom>
          <a:ln w="127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029200" y="3594100"/>
            <a:ext cx="2113729" cy="661320"/>
          </a:xfrm>
          <a:prstGeom prst="ellipse">
            <a:avLst/>
          </a:pr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94164" y="4953064"/>
            <a:ext cx="808796" cy="1911470"/>
          </a:xfrm>
          <a:prstGeom prst="ellipse">
            <a:avLst/>
          </a:prstGeom>
          <a:solidFill>
            <a:schemeClr val="accent1">
              <a:alpha val="1000"/>
            </a:schemeClr>
          </a:solidFill>
          <a:ln w="254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4218940" y="4132834"/>
            <a:ext cx="2870073" cy="2688336"/>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797300" y="3975100"/>
            <a:ext cx="454609" cy="276999"/>
          </a:xfrm>
          <a:prstGeom prst="rect">
            <a:avLst/>
          </a:prstGeom>
          <a:noFill/>
        </p:spPr>
        <p:txBody>
          <a:bodyPr vert="horz" rtlCol="0">
            <a:spAutoFit/>
          </a:bodyPr>
          <a:lstStyle/>
          <a:p>
            <a:r>
              <a:rPr lang="en-US" sz="1200" smtClean="0">
                <a:solidFill>
                  <a:srgbClr val="000000"/>
                </a:solidFill>
                <a:latin typeface="Arial - 16"/>
              </a:rPr>
              <a:t>2 in</a:t>
            </a:r>
            <a:endParaRPr lang="en-US" sz="1200">
              <a:solidFill>
                <a:srgbClr val="000000"/>
              </a:solidFill>
              <a:latin typeface="Arial - 16"/>
            </a:endParaRPr>
          </a:p>
        </p:txBody>
      </p:sp>
      <p:sp>
        <p:nvSpPr>
          <p:cNvPr id="11" name="TextBox 10"/>
          <p:cNvSpPr txBox="1"/>
          <p:nvPr/>
        </p:nvSpPr>
        <p:spPr>
          <a:xfrm>
            <a:off x="5118100" y="5308600"/>
            <a:ext cx="454609" cy="276999"/>
          </a:xfrm>
          <a:prstGeom prst="rect">
            <a:avLst/>
          </a:prstGeom>
          <a:noFill/>
        </p:spPr>
        <p:txBody>
          <a:bodyPr vert="horz" rtlCol="0">
            <a:spAutoFit/>
          </a:bodyPr>
          <a:lstStyle/>
          <a:p>
            <a:r>
              <a:rPr lang="en-US" sz="1200" smtClean="0">
                <a:solidFill>
                  <a:srgbClr val="000000"/>
                </a:solidFill>
                <a:latin typeface="Arial - 16"/>
              </a:rPr>
              <a:t>4 in</a:t>
            </a:r>
            <a:endParaRPr lang="en-US" sz="1200">
              <a:solidFill>
                <a:srgbClr val="000000"/>
              </a:solidFill>
              <a:latin typeface="Arial - 16"/>
            </a:endParaRPr>
          </a:p>
        </p:txBody>
      </p:sp>
      <p:cxnSp>
        <p:nvCxnSpPr>
          <p:cNvPr id="12" name="Straight Connector 11"/>
          <p:cNvCxnSpPr/>
          <p:nvPr/>
        </p:nvCxnSpPr>
        <p:spPr>
          <a:xfrm flipH="1">
            <a:off x="3979799" y="3262249"/>
            <a:ext cx="47879" cy="14351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902706" y="3740658"/>
            <a:ext cx="38354" cy="16256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118739" y="3922395"/>
            <a:ext cx="191389" cy="66929"/>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185795" y="4018026"/>
            <a:ext cx="153035" cy="38354"/>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778885" y="5740146"/>
            <a:ext cx="172212" cy="105156"/>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817112" y="5826252"/>
            <a:ext cx="162687" cy="12433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pic>
        <p:nvPicPr>
          <p:cNvPr id="18" name="Picture 17"/>
          <p:cNvPicPr>
            <a:picLocks/>
          </p:cNvPicPr>
          <p:nvPr/>
        </p:nvPicPr>
        <p:blipFill>
          <a:blip r:embed="rId3">
            <a:clrChange>
              <a:clrFrom>
                <a:srgbClr val="7FFFD4"/>
              </a:clrFrom>
              <a:clrTo>
                <a:srgbClr val="7FFFD4">
                  <a:alpha val="0"/>
                </a:srgbClr>
              </a:clrTo>
            </a:clrChange>
            <a:extLst>
              <a:ext uri="{28A0092B-C50C-407E-A947-70E740481C1C}">
                <a14:useLocalDpi xmlns:a14="http://schemas.microsoft.com/office/drawing/2010/main" val="0"/>
              </a:ext>
            </a:extLst>
          </a:blip>
          <a:stretch>
            <a:fillRect/>
          </a:stretch>
        </p:blipFill>
        <p:spPr>
          <a:xfrm>
            <a:off x="3975100" y="152400"/>
            <a:ext cx="7937500" cy="4597400"/>
          </a:xfrm>
          <a:prstGeom prst="rect">
            <a:avLst/>
          </a:prstGeom>
          <a:solidFill>
            <a:scrgbClr r="0" g="0" b="0">
              <a:alpha val="0"/>
            </a:scrgbClr>
          </a:solidFill>
        </p:spPr>
      </p:pic>
    </p:spTree>
    <p:extLst>
      <p:ext uri="{BB962C8B-B14F-4D97-AF65-F5344CB8AC3E}">
        <p14:creationId xmlns:p14="http://schemas.microsoft.com/office/powerpoint/2010/main" val="261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965200" y="6032500"/>
            <a:ext cx="5634610" cy="1651762"/>
          </a:xfrm>
          <a:prstGeom prst="rect">
            <a:avLst/>
          </a:prstGeom>
          <a:solidFill>
            <a:scrgbClr r="0" g="0" b="0">
              <a:alpha val="0"/>
            </a:scrgbClr>
          </a:solidFill>
        </p:spPr>
      </p:pic>
      <p:sp>
        <p:nvSpPr>
          <p:cNvPr id="4" name="Freeform 3"/>
          <p:cNvSpPr/>
          <p:nvPr/>
        </p:nvSpPr>
        <p:spPr>
          <a:xfrm>
            <a:off x="1144778" y="2238884"/>
            <a:ext cx="1195833" cy="1262762"/>
          </a:xfrm>
          <a:custGeom>
            <a:avLst/>
            <a:gdLst/>
            <a:ahLst/>
            <a:cxnLst/>
            <a:rect l="0" t="0" r="0" b="0"/>
            <a:pathLst>
              <a:path w="1195833" h="1262762">
                <a:moveTo>
                  <a:pt x="1195832" y="927989"/>
                </a:moveTo>
                <a:lnTo>
                  <a:pt x="0" y="1262761"/>
                </a:lnTo>
                <a:lnTo>
                  <a:pt x="956564"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79372" y="2235359"/>
            <a:ext cx="12701" cy="12701"/>
          </a:xfrm>
          <a:custGeom>
            <a:avLst/>
            <a:gdLst/>
            <a:ahLst/>
            <a:cxnLst/>
            <a:rect l="0" t="0" r="0" b="0"/>
            <a:pathLst>
              <a:path w="12701" h="12701">
                <a:moveTo>
                  <a:pt x="0" y="0"/>
                </a:moveTo>
                <a:lnTo>
                  <a:pt x="12700" y="127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379349" y="2235328"/>
            <a:ext cx="5644515" cy="0"/>
          </a:xfrm>
          <a:prstGeom prst="line">
            <a:avLst/>
          </a:prstGeom>
          <a:ln w="127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9824" y="2244980"/>
            <a:ext cx="5166106" cy="2401189"/>
          </a:xfrm>
          <a:prstGeom prst="line">
            <a:avLst/>
          </a:prstGeom>
          <a:ln w="127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9824" y="2235328"/>
            <a:ext cx="1894205" cy="3118866"/>
          </a:xfrm>
          <a:prstGeom prst="line">
            <a:avLst/>
          </a:prstGeom>
          <a:ln w="127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9824" y="3890392"/>
            <a:ext cx="190500" cy="190500"/>
          </a:xfrm>
          <a:prstGeom prst="line">
            <a:avLst/>
          </a:prstGeom>
          <a:ln w="12700" cap="flat" cmpd="sng" algn="ctr">
            <a:solidFill>
              <a:srgbClr val="00FF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3938242" y="2130124"/>
            <a:ext cx="45023" cy="287006"/>
          </a:xfrm>
          <a:custGeom>
            <a:avLst/>
            <a:gdLst/>
            <a:ahLst/>
            <a:cxnLst/>
            <a:rect l="0" t="0" r="0" b="0"/>
            <a:pathLst>
              <a:path w="45023" h="287006">
                <a:moveTo>
                  <a:pt x="9567" y="0"/>
                </a:moveTo>
                <a:lnTo>
                  <a:pt x="28949" y="58148"/>
                </a:lnTo>
                <a:lnTo>
                  <a:pt x="45022" y="117702"/>
                </a:lnTo>
                <a:lnTo>
                  <a:pt x="44166" y="151094"/>
                </a:lnTo>
                <a:lnTo>
                  <a:pt x="36919" y="206155"/>
                </a:lnTo>
                <a:lnTo>
                  <a:pt x="23222" y="230570"/>
                </a:lnTo>
                <a:lnTo>
                  <a:pt x="7825" y="252331"/>
                </a:lnTo>
                <a:lnTo>
                  <a:pt x="0" y="2870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330482" y="3899992"/>
            <a:ext cx="181092" cy="420942"/>
          </a:xfrm>
          <a:custGeom>
            <a:avLst/>
            <a:gdLst/>
            <a:ahLst/>
            <a:cxnLst/>
            <a:rect l="0" t="0" r="0" b="0"/>
            <a:pathLst>
              <a:path w="181092" h="420942">
                <a:moveTo>
                  <a:pt x="0" y="420941"/>
                </a:moveTo>
                <a:lnTo>
                  <a:pt x="16339" y="406729"/>
                </a:lnTo>
                <a:lnTo>
                  <a:pt x="31710" y="399389"/>
                </a:lnTo>
                <a:lnTo>
                  <a:pt x="43502" y="386914"/>
                </a:lnTo>
                <a:lnTo>
                  <a:pt x="82921" y="324179"/>
                </a:lnTo>
                <a:lnTo>
                  <a:pt x="111697" y="267776"/>
                </a:lnTo>
                <a:lnTo>
                  <a:pt x="139341" y="210462"/>
                </a:lnTo>
                <a:lnTo>
                  <a:pt x="155713" y="175036"/>
                </a:lnTo>
                <a:lnTo>
                  <a:pt x="170153" y="151075"/>
                </a:lnTo>
                <a:lnTo>
                  <a:pt x="176607" y="131987"/>
                </a:lnTo>
                <a:lnTo>
                  <a:pt x="181091" y="72670"/>
                </a:lnTo>
                <a:lnTo>
                  <a:pt x="173998" y="30890"/>
                </a:lnTo>
                <a:lnTo>
                  <a:pt x="16263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766566" y="4636640"/>
            <a:ext cx="296573" cy="210472"/>
          </a:xfrm>
          <a:custGeom>
            <a:avLst/>
            <a:gdLst/>
            <a:ahLst/>
            <a:cxnLst/>
            <a:rect l="0" t="0" r="0" b="0"/>
            <a:pathLst>
              <a:path w="296573" h="210472">
                <a:moveTo>
                  <a:pt x="0" y="210471"/>
                </a:moveTo>
                <a:lnTo>
                  <a:pt x="53263" y="210471"/>
                </a:lnTo>
                <a:lnTo>
                  <a:pt x="110126" y="210471"/>
                </a:lnTo>
                <a:lnTo>
                  <a:pt x="169705" y="210471"/>
                </a:lnTo>
                <a:lnTo>
                  <a:pt x="222733" y="210471"/>
                </a:lnTo>
                <a:lnTo>
                  <a:pt x="242850" y="204801"/>
                </a:lnTo>
                <a:lnTo>
                  <a:pt x="251190" y="200313"/>
                </a:lnTo>
                <a:lnTo>
                  <a:pt x="263292" y="186822"/>
                </a:lnTo>
                <a:lnTo>
                  <a:pt x="271151" y="169134"/>
                </a:lnTo>
                <a:lnTo>
                  <a:pt x="284524" y="105945"/>
                </a:lnTo>
                <a:lnTo>
                  <a:pt x="294775" y="52416"/>
                </a:lnTo>
                <a:lnTo>
                  <a:pt x="29657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021078" y="2276984"/>
            <a:ext cx="2422018" cy="2546478"/>
          </a:xfrm>
          <a:custGeom>
            <a:avLst/>
            <a:gdLst/>
            <a:ahLst/>
            <a:cxnLst/>
            <a:rect l="0" t="0" r="0" b="0"/>
            <a:pathLst>
              <a:path w="2422018" h="2546478">
                <a:moveTo>
                  <a:pt x="2422017" y="1871345"/>
                </a:moveTo>
                <a:lnTo>
                  <a:pt x="0" y="2546477"/>
                </a:lnTo>
                <a:lnTo>
                  <a:pt x="1937385" y="0"/>
                </a:lnTo>
                <a:close/>
              </a:path>
            </a:pathLst>
          </a:cu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747" y="82550"/>
            <a:ext cx="10156253" cy="1477328"/>
          </a:xfrm>
          <a:prstGeom prst="rect">
            <a:avLst/>
          </a:prstGeom>
          <a:noFill/>
        </p:spPr>
        <p:txBody>
          <a:bodyPr wrap="square" rtlCol="0">
            <a:spAutoFit/>
          </a:bodyPr>
          <a:lstStyle/>
          <a:p>
            <a:r>
              <a:rPr lang="en-US" dirty="0" smtClean="0"/>
              <a:t>In the space below, draw a triangle and a point not on the triangle or inside it.  Label the triangle ABC and the point not on or in it X.   Measure all the angles and side lengths, set them aside for further observation.  Next dilate the triangle by a scale factor of 2.</a:t>
            </a:r>
          </a:p>
          <a:p>
            <a:r>
              <a:rPr lang="en-US" dirty="0" smtClean="0"/>
              <a:t>Check the angles and side lengths of the image.  Compare and contrast the pre-image and image.  Be prepared to share out.</a:t>
            </a:r>
            <a:endParaRPr lang="en-US" dirty="0"/>
          </a:p>
        </p:txBody>
      </p:sp>
      <p:sp>
        <p:nvSpPr>
          <p:cNvPr id="15" name="TextBox 14"/>
          <p:cNvSpPr txBox="1"/>
          <p:nvPr/>
        </p:nvSpPr>
        <p:spPr>
          <a:xfrm>
            <a:off x="1031414" y="1860981"/>
            <a:ext cx="226727" cy="369332"/>
          </a:xfrm>
          <a:prstGeom prst="rect">
            <a:avLst/>
          </a:prstGeom>
          <a:noFill/>
        </p:spPr>
        <p:txBody>
          <a:bodyPr wrap="square" rtlCol="0">
            <a:spAutoFit/>
          </a:bodyPr>
          <a:lstStyle/>
          <a:p>
            <a:r>
              <a:rPr lang="en-US" dirty="0" smtClean="0"/>
              <a:t>5</a:t>
            </a:r>
            <a:endParaRPr lang="en-US" dirty="0"/>
          </a:p>
        </p:txBody>
      </p:sp>
      <p:sp>
        <p:nvSpPr>
          <p:cNvPr id="16" name="TextBox 15"/>
          <p:cNvSpPr txBox="1"/>
          <p:nvPr/>
        </p:nvSpPr>
        <p:spPr>
          <a:xfrm>
            <a:off x="3005360" y="1828715"/>
            <a:ext cx="226727" cy="369332"/>
          </a:xfrm>
          <a:prstGeom prst="rect">
            <a:avLst/>
          </a:prstGeom>
          <a:noFill/>
        </p:spPr>
        <p:txBody>
          <a:bodyPr wrap="square" rtlCol="0">
            <a:spAutoFit/>
          </a:bodyPr>
          <a:lstStyle/>
          <a:p>
            <a:r>
              <a:rPr lang="en-US" dirty="0" smtClean="0"/>
              <a:t>5</a:t>
            </a:r>
            <a:endParaRPr lang="en-US" dirty="0"/>
          </a:p>
        </p:txBody>
      </p:sp>
      <p:sp>
        <p:nvSpPr>
          <p:cNvPr id="17" name="TextBox 16"/>
          <p:cNvSpPr txBox="1"/>
          <p:nvPr/>
        </p:nvSpPr>
        <p:spPr>
          <a:xfrm>
            <a:off x="482091" y="2749550"/>
            <a:ext cx="226727" cy="369332"/>
          </a:xfrm>
          <a:prstGeom prst="rect">
            <a:avLst/>
          </a:prstGeom>
          <a:noFill/>
        </p:spPr>
        <p:txBody>
          <a:bodyPr wrap="square" rtlCol="0">
            <a:spAutoFit/>
          </a:bodyPr>
          <a:lstStyle/>
          <a:p>
            <a:r>
              <a:rPr lang="en-US" dirty="0" smtClean="0"/>
              <a:t>4</a:t>
            </a:r>
            <a:endParaRPr lang="en-US" dirty="0"/>
          </a:p>
        </p:txBody>
      </p:sp>
      <p:sp>
        <p:nvSpPr>
          <p:cNvPr id="18" name="TextBox 17"/>
          <p:cNvSpPr txBox="1"/>
          <p:nvPr/>
        </p:nvSpPr>
        <p:spPr>
          <a:xfrm>
            <a:off x="1200831" y="4076005"/>
            <a:ext cx="226727" cy="369332"/>
          </a:xfrm>
          <a:prstGeom prst="rect">
            <a:avLst/>
          </a:prstGeom>
          <a:noFill/>
        </p:spPr>
        <p:txBody>
          <a:bodyPr wrap="square" rtlCol="0">
            <a:spAutoFit/>
          </a:bodyPr>
          <a:lstStyle/>
          <a:p>
            <a:r>
              <a:rPr lang="en-US" dirty="0" smtClean="0"/>
              <a:t>4</a:t>
            </a:r>
            <a:endParaRPr lang="en-US" dirty="0"/>
          </a:p>
        </p:txBody>
      </p:sp>
      <p:sp>
        <p:nvSpPr>
          <p:cNvPr id="19" name="TextBox 18"/>
          <p:cNvSpPr txBox="1"/>
          <p:nvPr/>
        </p:nvSpPr>
        <p:spPr>
          <a:xfrm>
            <a:off x="1258141" y="2559997"/>
            <a:ext cx="226727" cy="369332"/>
          </a:xfrm>
          <a:prstGeom prst="rect">
            <a:avLst/>
          </a:prstGeom>
          <a:noFill/>
        </p:spPr>
        <p:txBody>
          <a:bodyPr wrap="square" rtlCol="0">
            <a:spAutoFit/>
          </a:bodyPr>
          <a:lstStyle/>
          <a:p>
            <a:r>
              <a:rPr lang="en-US" dirty="0" smtClean="0"/>
              <a:t>5</a:t>
            </a:r>
            <a:endParaRPr lang="en-US" dirty="0"/>
          </a:p>
        </p:txBody>
      </p:sp>
      <p:sp>
        <p:nvSpPr>
          <p:cNvPr id="20" name="TextBox 19"/>
          <p:cNvSpPr txBox="1"/>
          <p:nvPr/>
        </p:nvSpPr>
        <p:spPr>
          <a:xfrm>
            <a:off x="2612786" y="3196324"/>
            <a:ext cx="505937" cy="369332"/>
          </a:xfrm>
          <a:prstGeom prst="rect">
            <a:avLst/>
          </a:prstGeom>
          <a:noFill/>
        </p:spPr>
        <p:txBody>
          <a:bodyPr wrap="square" rtlCol="0">
            <a:spAutoFit/>
          </a:bodyPr>
          <a:lstStyle/>
          <a:p>
            <a:r>
              <a:rPr lang="en-US" dirty="0" smtClean="0"/>
              <a:t>10</a:t>
            </a:r>
            <a:endParaRPr lang="en-US" dirty="0"/>
          </a:p>
        </p:txBody>
      </p:sp>
      <p:sp>
        <p:nvSpPr>
          <p:cNvPr id="22" name="TextBox 21"/>
          <p:cNvSpPr txBox="1"/>
          <p:nvPr/>
        </p:nvSpPr>
        <p:spPr>
          <a:xfrm>
            <a:off x="2227247" y="2500933"/>
            <a:ext cx="226727" cy="369332"/>
          </a:xfrm>
          <a:prstGeom prst="rect">
            <a:avLst/>
          </a:prstGeom>
          <a:noFill/>
        </p:spPr>
        <p:txBody>
          <a:bodyPr wrap="square" rtlCol="0">
            <a:spAutoFit/>
          </a:bodyPr>
          <a:lstStyle/>
          <a:p>
            <a:r>
              <a:rPr lang="en-US" dirty="0" smtClean="0"/>
              <a:t>3</a:t>
            </a:r>
            <a:endParaRPr lang="en-US" dirty="0"/>
          </a:p>
        </p:txBody>
      </p:sp>
      <p:sp>
        <p:nvSpPr>
          <p:cNvPr id="23" name="TextBox 22"/>
          <p:cNvSpPr txBox="1"/>
          <p:nvPr/>
        </p:nvSpPr>
        <p:spPr>
          <a:xfrm>
            <a:off x="1766566" y="3365557"/>
            <a:ext cx="226727" cy="369332"/>
          </a:xfrm>
          <a:prstGeom prst="rect">
            <a:avLst/>
          </a:prstGeom>
          <a:noFill/>
        </p:spPr>
        <p:txBody>
          <a:bodyPr wrap="square" rtlCol="0">
            <a:spAutoFit/>
          </a:bodyPr>
          <a:lstStyle/>
          <a:p>
            <a:r>
              <a:rPr lang="en-US" dirty="0" smtClean="0"/>
              <a:t>4</a:t>
            </a:r>
            <a:endParaRPr lang="en-US" dirty="0"/>
          </a:p>
        </p:txBody>
      </p:sp>
      <p:sp>
        <p:nvSpPr>
          <p:cNvPr id="24" name="TextBox 23"/>
          <p:cNvSpPr txBox="1"/>
          <p:nvPr/>
        </p:nvSpPr>
        <p:spPr>
          <a:xfrm>
            <a:off x="4284847" y="2929329"/>
            <a:ext cx="226727" cy="369332"/>
          </a:xfrm>
          <a:prstGeom prst="rect">
            <a:avLst/>
          </a:prstGeom>
          <a:noFill/>
        </p:spPr>
        <p:txBody>
          <a:bodyPr wrap="square" rtlCol="0">
            <a:spAutoFit/>
          </a:bodyPr>
          <a:lstStyle/>
          <a:p>
            <a:r>
              <a:rPr lang="en-US" dirty="0" smtClean="0"/>
              <a:t>6</a:t>
            </a:r>
            <a:endParaRPr lang="en-US" dirty="0"/>
          </a:p>
        </p:txBody>
      </p:sp>
      <p:sp>
        <p:nvSpPr>
          <p:cNvPr id="25" name="TextBox 24"/>
          <p:cNvSpPr txBox="1"/>
          <p:nvPr/>
        </p:nvSpPr>
        <p:spPr>
          <a:xfrm>
            <a:off x="3127184" y="4557210"/>
            <a:ext cx="226727" cy="369332"/>
          </a:xfrm>
          <a:prstGeom prst="rect">
            <a:avLst/>
          </a:prstGeom>
          <a:noFill/>
        </p:spPr>
        <p:txBody>
          <a:bodyPr wrap="square" rtlCol="0">
            <a:spAutoFit/>
          </a:bodyPr>
          <a:lstStyle/>
          <a:p>
            <a:r>
              <a:rPr lang="en-US" dirty="0" smtClean="0"/>
              <a:t>8</a:t>
            </a:r>
            <a:endParaRPr lang="en-US" dirty="0"/>
          </a:p>
        </p:txBody>
      </p:sp>
      <p:sp>
        <p:nvSpPr>
          <p:cNvPr id="26" name="TextBox 25"/>
          <p:cNvSpPr txBox="1"/>
          <p:nvPr/>
        </p:nvSpPr>
        <p:spPr>
          <a:xfrm>
            <a:off x="1619844" y="6102350"/>
            <a:ext cx="226727" cy="369332"/>
          </a:xfrm>
          <a:prstGeom prst="rect">
            <a:avLst/>
          </a:prstGeom>
          <a:noFill/>
        </p:spPr>
        <p:txBody>
          <a:bodyPr wrap="square" rtlCol="0">
            <a:spAutoFit/>
          </a:bodyPr>
          <a:lstStyle/>
          <a:p>
            <a:r>
              <a:rPr lang="en-US" dirty="0" smtClean="0"/>
              <a:t>3</a:t>
            </a:r>
            <a:endParaRPr lang="en-US" dirty="0"/>
          </a:p>
        </p:txBody>
      </p:sp>
      <p:sp>
        <p:nvSpPr>
          <p:cNvPr id="27" name="TextBox 26"/>
          <p:cNvSpPr txBox="1"/>
          <p:nvPr/>
        </p:nvSpPr>
        <p:spPr>
          <a:xfrm>
            <a:off x="2004074" y="1830416"/>
            <a:ext cx="226727" cy="369332"/>
          </a:xfrm>
          <a:prstGeom prst="rect">
            <a:avLst/>
          </a:prstGeom>
          <a:noFill/>
        </p:spPr>
        <p:txBody>
          <a:bodyPr wrap="square" rtlCol="0">
            <a:spAutoFit/>
          </a:bodyPr>
          <a:lstStyle/>
          <a:p>
            <a:r>
              <a:rPr lang="en-US" dirty="0" smtClean="0"/>
              <a:t>A</a:t>
            </a:r>
            <a:endParaRPr lang="en-US" dirty="0"/>
          </a:p>
        </p:txBody>
      </p:sp>
      <p:sp>
        <p:nvSpPr>
          <p:cNvPr id="28" name="TextBox 27"/>
          <p:cNvSpPr txBox="1"/>
          <p:nvPr/>
        </p:nvSpPr>
        <p:spPr>
          <a:xfrm>
            <a:off x="2281046" y="3109108"/>
            <a:ext cx="226727" cy="369332"/>
          </a:xfrm>
          <a:prstGeom prst="rect">
            <a:avLst/>
          </a:prstGeom>
          <a:noFill/>
        </p:spPr>
        <p:txBody>
          <a:bodyPr wrap="square" rtlCol="0">
            <a:spAutoFit/>
          </a:bodyPr>
          <a:lstStyle/>
          <a:p>
            <a:r>
              <a:rPr lang="en-US" dirty="0" smtClean="0"/>
              <a:t>B</a:t>
            </a:r>
            <a:endParaRPr lang="en-US" dirty="0"/>
          </a:p>
        </p:txBody>
      </p:sp>
      <p:sp>
        <p:nvSpPr>
          <p:cNvPr id="29" name="TextBox 28"/>
          <p:cNvSpPr txBox="1"/>
          <p:nvPr/>
        </p:nvSpPr>
        <p:spPr>
          <a:xfrm>
            <a:off x="918050" y="3463393"/>
            <a:ext cx="226727" cy="369332"/>
          </a:xfrm>
          <a:prstGeom prst="rect">
            <a:avLst/>
          </a:prstGeom>
          <a:noFill/>
        </p:spPr>
        <p:txBody>
          <a:bodyPr wrap="square" rtlCol="0">
            <a:spAutoFit/>
          </a:bodyPr>
          <a:lstStyle/>
          <a:p>
            <a:r>
              <a:rPr lang="en-US" dirty="0" smtClean="0"/>
              <a:t>C</a:t>
            </a:r>
            <a:endParaRPr lang="en-US" dirty="0"/>
          </a:p>
        </p:txBody>
      </p:sp>
      <p:sp>
        <p:nvSpPr>
          <p:cNvPr id="30" name="TextBox 29"/>
          <p:cNvSpPr txBox="1"/>
          <p:nvPr/>
        </p:nvSpPr>
        <p:spPr>
          <a:xfrm>
            <a:off x="143097" y="2013381"/>
            <a:ext cx="226727" cy="369332"/>
          </a:xfrm>
          <a:prstGeom prst="rect">
            <a:avLst/>
          </a:prstGeom>
          <a:noFill/>
        </p:spPr>
        <p:txBody>
          <a:bodyPr wrap="square" rtlCol="0">
            <a:spAutoFit/>
          </a:bodyPr>
          <a:lstStyle/>
          <a:p>
            <a:r>
              <a:rPr lang="en-US" dirty="0" smtClean="0"/>
              <a:t>X</a:t>
            </a:r>
            <a:endParaRPr lang="en-US" dirty="0"/>
          </a:p>
        </p:txBody>
      </p:sp>
      <p:sp>
        <p:nvSpPr>
          <p:cNvPr id="31" name="TextBox 30"/>
          <p:cNvSpPr txBox="1"/>
          <p:nvPr/>
        </p:nvSpPr>
        <p:spPr>
          <a:xfrm>
            <a:off x="3847389" y="1698336"/>
            <a:ext cx="437458" cy="369332"/>
          </a:xfrm>
          <a:prstGeom prst="rect">
            <a:avLst/>
          </a:prstGeom>
          <a:noFill/>
        </p:spPr>
        <p:txBody>
          <a:bodyPr wrap="square" rtlCol="0">
            <a:spAutoFit/>
          </a:bodyPr>
          <a:lstStyle/>
          <a:p>
            <a:r>
              <a:rPr lang="en-US" dirty="0" smtClean="0"/>
              <a:t>A’</a:t>
            </a:r>
            <a:endParaRPr lang="en-US" dirty="0"/>
          </a:p>
        </p:txBody>
      </p:sp>
      <p:sp>
        <p:nvSpPr>
          <p:cNvPr id="32" name="TextBox 31"/>
          <p:cNvSpPr txBox="1"/>
          <p:nvPr/>
        </p:nvSpPr>
        <p:spPr>
          <a:xfrm>
            <a:off x="4518431" y="3985642"/>
            <a:ext cx="563442" cy="369332"/>
          </a:xfrm>
          <a:prstGeom prst="rect">
            <a:avLst/>
          </a:prstGeom>
          <a:noFill/>
        </p:spPr>
        <p:txBody>
          <a:bodyPr wrap="square" rtlCol="0">
            <a:spAutoFit/>
          </a:bodyPr>
          <a:lstStyle/>
          <a:p>
            <a:r>
              <a:rPr lang="en-US" dirty="0" smtClean="0"/>
              <a:t>B’</a:t>
            </a:r>
            <a:endParaRPr lang="en-US" dirty="0"/>
          </a:p>
        </p:txBody>
      </p:sp>
      <p:sp>
        <p:nvSpPr>
          <p:cNvPr id="33" name="TextBox 32"/>
          <p:cNvSpPr txBox="1"/>
          <p:nvPr/>
        </p:nvSpPr>
        <p:spPr>
          <a:xfrm>
            <a:off x="1949775" y="4926542"/>
            <a:ext cx="390836" cy="369332"/>
          </a:xfrm>
          <a:prstGeom prst="rect">
            <a:avLst/>
          </a:prstGeom>
          <a:noFill/>
        </p:spPr>
        <p:txBody>
          <a:bodyPr wrap="square" rtlCol="0">
            <a:spAutoFit/>
          </a:bodyPr>
          <a:lstStyle/>
          <a:p>
            <a:r>
              <a:rPr lang="en-US" dirty="0" smtClean="0"/>
              <a:t>C’</a:t>
            </a:r>
            <a:endParaRPr lang="en-US" dirty="0"/>
          </a:p>
        </p:txBody>
      </p:sp>
      <p:sp>
        <p:nvSpPr>
          <p:cNvPr id="34" name="TextBox 33"/>
          <p:cNvSpPr txBox="1"/>
          <p:nvPr/>
        </p:nvSpPr>
        <p:spPr>
          <a:xfrm>
            <a:off x="1629330" y="6559550"/>
            <a:ext cx="226727" cy="369332"/>
          </a:xfrm>
          <a:prstGeom prst="rect">
            <a:avLst/>
          </a:prstGeom>
          <a:noFill/>
        </p:spPr>
        <p:txBody>
          <a:bodyPr wrap="square" rtlCol="0">
            <a:spAutoFit/>
          </a:bodyPr>
          <a:lstStyle/>
          <a:p>
            <a:r>
              <a:rPr lang="en-US" dirty="0" smtClean="0"/>
              <a:t>4</a:t>
            </a:r>
            <a:endParaRPr lang="en-US" dirty="0"/>
          </a:p>
        </p:txBody>
      </p:sp>
      <p:sp>
        <p:nvSpPr>
          <p:cNvPr id="35" name="TextBox 34"/>
          <p:cNvSpPr txBox="1"/>
          <p:nvPr/>
        </p:nvSpPr>
        <p:spPr>
          <a:xfrm>
            <a:off x="1629329" y="7016750"/>
            <a:ext cx="226727" cy="369332"/>
          </a:xfrm>
          <a:prstGeom prst="rect">
            <a:avLst/>
          </a:prstGeom>
          <a:noFill/>
        </p:spPr>
        <p:txBody>
          <a:bodyPr wrap="square" rtlCol="0">
            <a:spAutoFit/>
          </a:bodyPr>
          <a:lstStyle/>
          <a:p>
            <a:r>
              <a:rPr lang="en-US" dirty="0" smtClean="0"/>
              <a:t>5</a:t>
            </a:r>
            <a:endParaRPr lang="en-US" dirty="0"/>
          </a:p>
        </p:txBody>
      </p:sp>
      <p:sp>
        <p:nvSpPr>
          <p:cNvPr id="36" name="TextBox 35"/>
          <p:cNvSpPr txBox="1"/>
          <p:nvPr/>
        </p:nvSpPr>
        <p:spPr>
          <a:xfrm>
            <a:off x="4609784" y="6125448"/>
            <a:ext cx="469412" cy="369332"/>
          </a:xfrm>
          <a:prstGeom prst="rect">
            <a:avLst/>
          </a:prstGeom>
          <a:noFill/>
        </p:spPr>
        <p:txBody>
          <a:bodyPr wrap="square" rtlCol="0">
            <a:spAutoFit/>
          </a:bodyPr>
          <a:lstStyle/>
          <a:p>
            <a:r>
              <a:rPr lang="en-US" dirty="0" smtClean="0"/>
              <a:t>60</a:t>
            </a:r>
            <a:endParaRPr lang="en-US" dirty="0"/>
          </a:p>
        </p:txBody>
      </p:sp>
      <p:sp>
        <p:nvSpPr>
          <p:cNvPr id="37" name="TextBox 36"/>
          <p:cNvSpPr txBox="1"/>
          <p:nvPr/>
        </p:nvSpPr>
        <p:spPr>
          <a:xfrm>
            <a:off x="4581886" y="6574983"/>
            <a:ext cx="421914" cy="369332"/>
          </a:xfrm>
          <a:prstGeom prst="rect">
            <a:avLst/>
          </a:prstGeom>
          <a:noFill/>
        </p:spPr>
        <p:txBody>
          <a:bodyPr wrap="square" rtlCol="0">
            <a:spAutoFit/>
          </a:bodyPr>
          <a:lstStyle/>
          <a:p>
            <a:r>
              <a:rPr lang="en-US" dirty="0" smtClean="0"/>
              <a:t>90</a:t>
            </a:r>
            <a:endParaRPr lang="en-US" dirty="0"/>
          </a:p>
        </p:txBody>
      </p:sp>
      <p:sp>
        <p:nvSpPr>
          <p:cNvPr id="38" name="TextBox 37"/>
          <p:cNvSpPr txBox="1"/>
          <p:nvPr/>
        </p:nvSpPr>
        <p:spPr>
          <a:xfrm>
            <a:off x="4581886" y="7016750"/>
            <a:ext cx="421914" cy="369332"/>
          </a:xfrm>
          <a:prstGeom prst="rect">
            <a:avLst/>
          </a:prstGeom>
          <a:noFill/>
        </p:spPr>
        <p:txBody>
          <a:bodyPr wrap="square" rtlCol="0">
            <a:spAutoFit/>
          </a:bodyPr>
          <a:lstStyle/>
          <a:p>
            <a:r>
              <a:rPr lang="en-US" dirty="0" smtClean="0"/>
              <a:t>30</a:t>
            </a:r>
            <a:endParaRPr lang="en-US" dirty="0"/>
          </a:p>
        </p:txBody>
      </p:sp>
      <p:sp>
        <p:nvSpPr>
          <p:cNvPr id="39" name="TextBox 38"/>
          <p:cNvSpPr txBox="1"/>
          <p:nvPr/>
        </p:nvSpPr>
        <p:spPr>
          <a:xfrm>
            <a:off x="3088242" y="6200764"/>
            <a:ext cx="226727" cy="369332"/>
          </a:xfrm>
          <a:prstGeom prst="rect">
            <a:avLst/>
          </a:prstGeom>
          <a:noFill/>
        </p:spPr>
        <p:txBody>
          <a:bodyPr wrap="square" rtlCol="0">
            <a:spAutoFit/>
          </a:bodyPr>
          <a:lstStyle/>
          <a:p>
            <a:r>
              <a:rPr lang="en-US" dirty="0" smtClean="0">
                <a:solidFill>
                  <a:srgbClr val="FF0000"/>
                </a:solidFill>
              </a:rPr>
              <a:t>6</a:t>
            </a:r>
            <a:endParaRPr lang="en-US" dirty="0">
              <a:solidFill>
                <a:srgbClr val="FF0000"/>
              </a:solidFill>
            </a:endParaRPr>
          </a:p>
        </p:txBody>
      </p:sp>
      <p:sp>
        <p:nvSpPr>
          <p:cNvPr id="40" name="TextBox 39"/>
          <p:cNvSpPr txBox="1"/>
          <p:nvPr/>
        </p:nvSpPr>
        <p:spPr>
          <a:xfrm>
            <a:off x="3069128" y="6574983"/>
            <a:ext cx="226727" cy="369332"/>
          </a:xfrm>
          <a:prstGeom prst="rect">
            <a:avLst/>
          </a:prstGeom>
          <a:noFill/>
        </p:spPr>
        <p:txBody>
          <a:bodyPr wrap="square" rtlCol="0">
            <a:spAutoFit/>
          </a:bodyPr>
          <a:lstStyle/>
          <a:p>
            <a:r>
              <a:rPr lang="en-US" dirty="0" smtClean="0">
                <a:solidFill>
                  <a:srgbClr val="FF0000"/>
                </a:solidFill>
              </a:rPr>
              <a:t>8</a:t>
            </a:r>
            <a:endParaRPr lang="en-US" dirty="0">
              <a:solidFill>
                <a:srgbClr val="FF0000"/>
              </a:solidFill>
            </a:endParaRPr>
          </a:p>
        </p:txBody>
      </p:sp>
      <p:sp>
        <p:nvSpPr>
          <p:cNvPr id="41" name="TextBox 40"/>
          <p:cNvSpPr txBox="1"/>
          <p:nvPr/>
        </p:nvSpPr>
        <p:spPr>
          <a:xfrm>
            <a:off x="3069128" y="7024886"/>
            <a:ext cx="486872" cy="369332"/>
          </a:xfrm>
          <a:prstGeom prst="rect">
            <a:avLst/>
          </a:prstGeom>
          <a:noFill/>
        </p:spPr>
        <p:txBody>
          <a:bodyPr wrap="square" rtlCol="0">
            <a:spAutoFit/>
          </a:bodyPr>
          <a:lstStyle/>
          <a:p>
            <a:r>
              <a:rPr lang="en-US" dirty="0" smtClean="0">
                <a:solidFill>
                  <a:srgbClr val="FF0000"/>
                </a:solidFill>
              </a:rPr>
              <a:t>10</a:t>
            </a:r>
            <a:endParaRPr lang="en-US" dirty="0">
              <a:solidFill>
                <a:srgbClr val="FF0000"/>
              </a:solidFill>
            </a:endParaRPr>
          </a:p>
        </p:txBody>
      </p:sp>
      <p:sp>
        <p:nvSpPr>
          <p:cNvPr id="42" name="TextBox 41"/>
          <p:cNvSpPr txBox="1"/>
          <p:nvPr/>
        </p:nvSpPr>
        <p:spPr>
          <a:xfrm>
            <a:off x="5797137" y="6190218"/>
            <a:ext cx="425863" cy="369332"/>
          </a:xfrm>
          <a:prstGeom prst="rect">
            <a:avLst/>
          </a:prstGeom>
          <a:noFill/>
        </p:spPr>
        <p:txBody>
          <a:bodyPr wrap="square" rtlCol="0">
            <a:spAutoFit/>
          </a:bodyPr>
          <a:lstStyle/>
          <a:p>
            <a:r>
              <a:rPr lang="en-US" dirty="0" smtClean="0">
                <a:solidFill>
                  <a:srgbClr val="FF0000"/>
                </a:solidFill>
              </a:rPr>
              <a:t>60</a:t>
            </a:r>
            <a:endParaRPr lang="en-US" dirty="0">
              <a:solidFill>
                <a:srgbClr val="FF0000"/>
              </a:solidFill>
            </a:endParaRPr>
          </a:p>
        </p:txBody>
      </p:sp>
      <p:sp>
        <p:nvSpPr>
          <p:cNvPr id="43" name="TextBox 42"/>
          <p:cNvSpPr txBox="1"/>
          <p:nvPr/>
        </p:nvSpPr>
        <p:spPr>
          <a:xfrm>
            <a:off x="5774386" y="6574983"/>
            <a:ext cx="601014" cy="369332"/>
          </a:xfrm>
          <a:prstGeom prst="rect">
            <a:avLst/>
          </a:prstGeom>
          <a:noFill/>
        </p:spPr>
        <p:txBody>
          <a:bodyPr wrap="square" rtlCol="0">
            <a:spAutoFit/>
          </a:bodyPr>
          <a:lstStyle/>
          <a:p>
            <a:r>
              <a:rPr lang="en-US" dirty="0" smtClean="0">
                <a:solidFill>
                  <a:srgbClr val="FF0000"/>
                </a:solidFill>
              </a:rPr>
              <a:t>90</a:t>
            </a:r>
            <a:endParaRPr lang="en-US" dirty="0">
              <a:solidFill>
                <a:srgbClr val="FF0000"/>
              </a:solidFill>
            </a:endParaRPr>
          </a:p>
        </p:txBody>
      </p:sp>
      <p:sp>
        <p:nvSpPr>
          <p:cNvPr id="44" name="TextBox 43"/>
          <p:cNvSpPr txBox="1"/>
          <p:nvPr/>
        </p:nvSpPr>
        <p:spPr>
          <a:xfrm>
            <a:off x="5774386" y="7024886"/>
            <a:ext cx="601014" cy="369332"/>
          </a:xfrm>
          <a:prstGeom prst="rect">
            <a:avLst/>
          </a:prstGeom>
          <a:noFill/>
        </p:spPr>
        <p:txBody>
          <a:bodyPr wrap="square" rtlCol="0">
            <a:spAutoFit/>
          </a:bodyPr>
          <a:lstStyle/>
          <a:p>
            <a:r>
              <a:rPr lang="en-US" dirty="0" smtClean="0">
                <a:solidFill>
                  <a:srgbClr val="FF0000"/>
                </a:solidFill>
              </a:rPr>
              <a:t>30</a:t>
            </a:r>
            <a:endParaRPr lang="en-US" dirty="0">
              <a:solidFill>
                <a:srgbClr val="FF0000"/>
              </a:solidFill>
            </a:endParaRPr>
          </a:p>
        </p:txBody>
      </p:sp>
      <p:sp>
        <p:nvSpPr>
          <p:cNvPr id="2" name="SMARTInkShape-1"/>
          <p:cNvSpPr/>
          <p:nvPr/>
        </p:nvSpPr>
        <p:spPr>
          <a:xfrm>
            <a:off x="3844251" y="608967"/>
            <a:ext cx="537415" cy="354569"/>
          </a:xfrm>
          <a:custGeom>
            <a:avLst/>
            <a:gdLst/>
            <a:ahLst/>
            <a:cxnLst/>
            <a:rect l="0" t="0" r="0" b="0"/>
            <a:pathLst>
              <a:path w="537415" h="354569">
                <a:moveTo>
                  <a:pt x="465141" y="145244"/>
                </a:moveTo>
                <a:lnTo>
                  <a:pt x="465141" y="140892"/>
                </a:lnTo>
                <a:lnTo>
                  <a:pt x="466053" y="139610"/>
                </a:lnTo>
                <a:lnTo>
                  <a:pt x="467570" y="138756"/>
                </a:lnTo>
                <a:lnTo>
                  <a:pt x="469493" y="138186"/>
                </a:lnTo>
                <a:lnTo>
                  <a:pt x="470776" y="136895"/>
                </a:lnTo>
                <a:lnTo>
                  <a:pt x="472200" y="133032"/>
                </a:lnTo>
                <a:lnTo>
                  <a:pt x="473002" y="125736"/>
                </a:lnTo>
                <a:lnTo>
                  <a:pt x="470760" y="120482"/>
                </a:lnTo>
                <a:lnTo>
                  <a:pt x="467639" y="115110"/>
                </a:lnTo>
                <a:lnTo>
                  <a:pt x="464970" y="106965"/>
                </a:lnTo>
                <a:lnTo>
                  <a:pt x="434856" y="69321"/>
                </a:lnTo>
                <a:lnTo>
                  <a:pt x="419631" y="58784"/>
                </a:lnTo>
                <a:lnTo>
                  <a:pt x="392897" y="44634"/>
                </a:lnTo>
                <a:lnTo>
                  <a:pt x="372990" y="32240"/>
                </a:lnTo>
                <a:lnTo>
                  <a:pt x="337431" y="19892"/>
                </a:lnTo>
                <a:lnTo>
                  <a:pt x="300955" y="15226"/>
                </a:lnTo>
                <a:lnTo>
                  <a:pt x="270246" y="14417"/>
                </a:lnTo>
                <a:lnTo>
                  <a:pt x="229657" y="16573"/>
                </a:lnTo>
                <a:lnTo>
                  <a:pt x="190703" y="25501"/>
                </a:lnTo>
                <a:lnTo>
                  <a:pt x="158737" y="37704"/>
                </a:lnTo>
                <a:lnTo>
                  <a:pt x="121839" y="58148"/>
                </a:lnTo>
                <a:lnTo>
                  <a:pt x="88236" y="79730"/>
                </a:lnTo>
                <a:lnTo>
                  <a:pt x="55284" y="105888"/>
                </a:lnTo>
                <a:lnTo>
                  <a:pt x="23177" y="145459"/>
                </a:lnTo>
                <a:lnTo>
                  <a:pt x="5086" y="178079"/>
                </a:lnTo>
                <a:lnTo>
                  <a:pt x="0" y="202643"/>
                </a:lnTo>
                <a:lnTo>
                  <a:pt x="4629" y="243621"/>
                </a:lnTo>
                <a:lnTo>
                  <a:pt x="5105" y="251819"/>
                </a:lnTo>
                <a:lnTo>
                  <a:pt x="10492" y="265785"/>
                </a:lnTo>
                <a:lnTo>
                  <a:pt x="19869" y="278065"/>
                </a:lnTo>
                <a:lnTo>
                  <a:pt x="55984" y="306328"/>
                </a:lnTo>
                <a:lnTo>
                  <a:pt x="89093" y="327393"/>
                </a:lnTo>
                <a:lnTo>
                  <a:pt x="120129" y="338175"/>
                </a:lnTo>
                <a:lnTo>
                  <a:pt x="157764" y="346227"/>
                </a:lnTo>
                <a:lnTo>
                  <a:pt x="196850" y="349929"/>
                </a:lnTo>
                <a:lnTo>
                  <a:pt x="232822" y="354568"/>
                </a:lnTo>
                <a:lnTo>
                  <a:pt x="271009" y="351894"/>
                </a:lnTo>
                <a:lnTo>
                  <a:pt x="306715" y="348875"/>
                </a:lnTo>
                <a:lnTo>
                  <a:pt x="343914" y="338163"/>
                </a:lnTo>
                <a:lnTo>
                  <a:pt x="374872" y="327905"/>
                </a:lnTo>
                <a:lnTo>
                  <a:pt x="411170" y="313732"/>
                </a:lnTo>
                <a:lnTo>
                  <a:pt x="444494" y="297084"/>
                </a:lnTo>
                <a:lnTo>
                  <a:pt x="480698" y="267439"/>
                </a:lnTo>
                <a:lnTo>
                  <a:pt x="509812" y="235269"/>
                </a:lnTo>
                <a:lnTo>
                  <a:pt x="531283" y="196966"/>
                </a:lnTo>
                <a:lnTo>
                  <a:pt x="537414" y="159712"/>
                </a:lnTo>
                <a:lnTo>
                  <a:pt x="536047" y="130706"/>
                </a:lnTo>
                <a:lnTo>
                  <a:pt x="531269" y="113278"/>
                </a:lnTo>
                <a:lnTo>
                  <a:pt x="513357" y="79824"/>
                </a:lnTo>
                <a:lnTo>
                  <a:pt x="501145" y="64248"/>
                </a:lnTo>
                <a:lnTo>
                  <a:pt x="463617" y="39405"/>
                </a:lnTo>
                <a:lnTo>
                  <a:pt x="431898" y="22493"/>
                </a:lnTo>
                <a:lnTo>
                  <a:pt x="396996" y="8373"/>
                </a:lnTo>
                <a:lnTo>
                  <a:pt x="357809" y="849"/>
                </a:lnTo>
                <a:lnTo>
                  <a:pt x="329993" y="0"/>
                </a:lnTo>
                <a:lnTo>
                  <a:pt x="299413" y="2659"/>
                </a:lnTo>
                <a:lnTo>
                  <a:pt x="265176" y="6877"/>
                </a:lnTo>
                <a:lnTo>
                  <a:pt x="227056" y="11944"/>
                </a:lnTo>
                <a:lnTo>
                  <a:pt x="211005" y="140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9149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ppt_x"/>
                                          </p:val>
                                        </p:tav>
                                        <p:tav tm="100000">
                                          <p:val>
                                            <p:strVal val="#ppt_x"/>
                                          </p:val>
                                        </p:tav>
                                      </p:tavLst>
                                    </p:anim>
                                    <p:anim calcmode="lin" valueType="num">
                                      <p:cBhvr additive="base">
                                        <p:cTn id="2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1000" fill="hold"/>
                                        <p:tgtEl>
                                          <p:spTgt spid="1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1000" fill="hold"/>
                                        <p:tgtEl>
                                          <p:spTgt spid="3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ppt_x</p:attrName>
                                        </p:attrNameLst>
                                      </p:cBhvr>
                                      <p:tavLst>
                                        <p:tav tm="0">
                                          <p:val>
                                            <p:strVal val="#ppt_x"/>
                                          </p:val>
                                        </p:tav>
                                        <p:tav tm="100000">
                                          <p:val>
                                            <p:strVal val="#ppt_x"/>
                                          </p:val>
                                        </p:tav>
                                      </p:tavLst>
                                    </p:anim>
                                    <p:anim calcmode="lin" valueType="num">
                                      <p:cBhvr>
                                        <p:cTn id="77" dur="1000" fill="hold"/>
                                        <p:tgtEl>
                                          <p:spTgt spid="32"/>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fade">
                                      <p:cBhvr>
                                        <p:cTn id="80" dur="1000"/>
                                        <p:tgtEl>
                                          <p:spTgt spid="33"/>
                                        </p:tgtEl>
                                      </p:cBhvr>
                                    </p:animEffect>
                                    <p:anim calcmode="lin" valueType="num">
                                      <p:cBhvr>
                                        <p:cTn id="81" dur="1000" fill="hold"/>
                                        <p:tgtEl>
                                          <p:spTgt spid="33"/>
                                        </p:tgtEl>
                                        <p:attrNameLst>
                                          <p:attrName>ppt_x</p:attrName>
                                        </p:attrNameLst>
                                      </p:cBhvr>
                                      <p:tavLst>
                                        <p:tav tm="0">
                                          <p:val>
                                            <p:strVal val="#ppt_x"/>
                                          </p:val>
                                        </p:tav>
                                        <p:tav tm="100000">
                                          <p:val>
                                            <p:strVal val="#ppt_x"/>
                                          </p:val>
                                        </p:tav>
                                      </p:tavLst>
                                    </p:anim>
                                    <p:anim calcmode="lin" valueType="num">
                                      <p:cBhvr>
                                        <p:cTn id="8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additive="base">
                                        <p:cTn id="87" dur="500" fill="hold"/>
                                        <p:tgtEl>
                                          <p:spTgt spid="20"/>
                                        </p:tgtEl>
                                        <p:attrNameLst>
                                          <p:attrName>ppt_x</p:attrName>
                                        </p:attrNameLst>
                                      </p:cBhvr>
                                      <p:tavLst>
                                        <p:tav tm="0">
                                          <p:val>
                                            <p:strVal val="#ppt_x"/>
                                          </p:val>
                                        </p:tav>
                                        <p:tav tm="100000">
                                          <p:val>
                                            <p:strVal val="#ppt_x"/>
                                          </p:val>
                                        </p:tav>
                                      </p:tavLst>
                                    </p:anim>
                                    <p:anim calcmode="lin" valueType="num">
                                      <p:cBhvr additive="base">
                                        <p:cTn id="88" dur="500" fill="hold"/>
                                        <p:tgtEl>
                                          <p:spTgt spid="2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additive="base">
                                        <p:cTn id="95" dur="500" fill="hold"/>
                                        <p:tgtEl>
                                          <p:spTgt spid="25"/>
                                        </p:tgtEl>
                                        <p:attrNameLst>
                                          <p:attrName>ppt_x</p:attrName>
                                        </p:attrNameLst>
                                      </p:cBhvr>
                                      <p:tavLst>
                                        <p:tav tm="0">
                                          <p:val>
                                            <p:strVal val="#ppt_x"/>
                                          </p:val>
                                        </p:tav>
                                        <p:tav tm="100000">
                                          <p:val>
                                            <p:strVal val="#ppt_x"/>
                                          </p:val>
                                        </p:tav>
                                      </p:tavLst>
                                    </p:anim>
                                    <p:anim calcmode="lin" valueType="num">
                                      <p:cBhvr additive="base">
                                        <p:cTn id="9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6"/>
                                        </p:tgtEl>
                                        <p:attrNameLst>
                                          <p:attrName>style.visibility</p:attrName>
                                        </p:attrNameLst>
                                      </p:cBhvr>
                                      <p:to>
                                        <p:strVal val="visible"/>
                                      </p:to>
                                    </p:set>
                                    <p:anim calcmode="lin" valueType="num">
                                      <p:cBhvr additive="base">
                                        <p:cTn id="101" dur="500" fill="hold"/>
                                        <p:tgtEl>
                                          <p:spTgt spid="26"/>
                                        </p:tgtEl>
                                        <p:attrNameLst>
                                          <p:attrName>ppt_x</p:attrName>
                                        </p:attrNameLst>
                                      </p:cBhvr>
                                      <p:tavLst>
                                        <p:tav tm="0">
                                          <p:val>
                                            <p:strVal val="#ppt_x"/>
                                          </p:val>
                                        </p:tav>
                                        <p:tav tm="100000">
                                          <p:val>
                                            <p:strVal val="#ppt_x"/>
                                          </p:val>
                                        </p:tav>
                                      </p:tavLst>
                                    </p:anim>
                                    <p:anim calcmode="lin" valueType="num">
                                      <p:cBhvr additive="base">
                                        <p:cTn id="102" dur="500" fill="hold"/>
                                        <p:tgtEl>
                                          <p:spTgt spid="26"/>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additive="base">
                                        <p:cTn id="105" dur="500" fill="hold"/>
                                        <p:tgtEl>
                                          <p:spTgt spid="34"/>
                                        </p:tgtEl>
                                        <p:attrNameLst>
                                          <p:attrName>ppt_x</p:attrName>
                                        </p:attrNameLst>
                                      </p:cBhvr>
                                      <p:tavLst>
                                        <p:tav tm="0">
                                          <p:val>
                                            <p:strVal val="#ppt_x"/>
                                          </p:val>
                                        </p:tav>
                                        <p:tav tm="100000">
                                          <p:val>
                                            <p:strVal val="#ppt_x"/>
                                          </p:val>
                                        </p:tav>
                                      </p:tavLst>
                                    </p:anim>
                                    <p:anim calcmode="lin" valueType="num">
                                      <p:cBhvr additive="base">
                                        <p:cTn id="106" dur="500" fill="hold"/>
                                        <p:tgtEl>
                                          <p:spTgt spid="3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additive="base">
                                        <p:cTn id="109" dur="500" fill="hold"/>
                                        <p:tgtEl>
                                          <p:spTgt spid="35"/>
                                        </p:tgtEl>
                                        <p:attrNameLst>
                                          <p:attrName>ppt_x</p:attrName>
                                        </p:attrNameLst>
                                      </p:cBhvr>
                                      <p:tavLst>
                                        <p:tav tm="0">
                                          <p:val>
                                            <p:strVal val="#ppt_x"/>
                                          </p:val>
                                        </p:tav>
                                        <p:tav tm="100000">
                                          <p:val>
                                            <p:strVal val="#ppt_x"/>
                                          </p:val>
                                        </p:tav>
                                      </p:tavLst>
                                    </p:anim>
                                    <p:anim calcmode="lin" valueType="num">
                                      <p:cBhvr additive="base">
                                        <p:cTn id="11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additive="base">
                                        <p:cTn id="115" dur="500" fill="hold"/>
                                        <p:tgtEl>
                                          <p:spTgt spid="36"/>
                                        </p:tgtEl>
                                        <p:attrNameLst>
                                          <p:attrName>ppt_x</p:attrName>
                                        </p:attrNameLst>
                                      </p:cBhvr>
                                      <p:tavLst>
                                        <p:tav tm="0">
                                          <p:val>
                                            <p:strVal val="#ppt_x"/>
                                          </p:val>
                                        </p:tav>
                                        <p:tav tm="100000">
                                          <p:val>
                                            <p:strVal val="#ppt_x"/>
                                          </p:val>
                                        </p:tav>
                                      </p:tavLst>
                                    </p:anim>
                                    <p:anim calcmode="lin" valueType="num">
                                      <p:cBhvr additive="base">
                                        <p:cTn id="116" dur="500" fill="hold"/>
                                        <p:tgtEl>
                                          <p:spTgt spid="3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ppt_x"/>
                                          </p:val>
                                        </p:tav>
                                        <p:tav tm="100000">
                                          <p:val>
                                            <p:strVal val="#ppt_x"/>
                                          </p:val>
                                        </p:tav>
                                      </p:tavLst>
                                    </p:anim>
                                    <p:anim calcmode="lin" valueType="num">
                                      <p:cBhvr additive="base">
                                        <p:cTn id="120" dur="500" fill="hold"/>
                                        <p:tgtEl>
                                          <p:spTgt spid="3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8"/>
                                        </p:tgtEl>
                                        <p:attrNameLst>
                                          <p:attrName>style.visibility</p:attrName>
                                        </p:attrNameLst>
                                      </p:cBhvr>
                                      <p:to>
                                        <p:strVal val="visible"/>
                                      </p:to>
                                    </p:set>
                                    <p:anim calcmode="lin" valueType="num">
                                      <p:cBhvr additive="base">
                                        <p:cTn id="123" dur="500" fill="hold"/>
                                        <p:tgtEl>
                                          <p:spTgt spid="38"/>
                                        </p:tgtEl>
                                        <p:attrNameLst>
                                          <p:attrName>ppt_x</p:attrName>
                                        </p:attrNameLst>
                                      </p:cBhvr>
                                      <p:tavLst>
                                        <p:tav tm="0">
                                          <p:val>
                                            <p:strVal val="#ppt_x"/>
                                          </p:val>
                                        </p:tav>
                                        <p:tav tm="100000">
                                          <p:val>
                                            <p:strVal val="#ppt_x"/>
                                          </p:val>
                                        </p:tav>
                                      </p:tavLst>
                                    </p:anim>
                                    <p:anim calcmode="lin" valueType="num">
                                      <p:cBhvr additive="base">
                                        <p:cTn id="12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1000"/>
                                        <p:tgtEl>
                                          <p:spTgt spid="41"/>
                                        </p:tgtEl>
                                      </p:cBhvr>
                                    </p:animEffect>
                                    <p:anim calcmode="lin" valueType="num">
                                      <p:cBhvr>
                                        <p:cTn id="140" dur="1000" fill="hold"/>
                                        <p:tgtEl>
                                          <p:spTgt spid="41"/>
                                        </p:tgtEl>
                                        <p:attrNameLst>
                                          <p:attrName>ppt_x</p:attrName>
                                        </p:attrNameLst>
                                      </p:cBhvr>
                                      <p:tavLst>
                                        <p:tav tm="0">
                                          <p:val>
                                            <p:strVal val="#ppt_x"/>
                                          </p:val>
                                        </p:tav>
                                        <p:tav tm="100000">
                                          <p:val>
                                            <p:strVal val="#ppt_x"/>
                                          </p:val>
                                        </p:tav>
                                      </p:tavLst>
                                    </p:anim>
                                    <p:anim calcmode="lin" valueType="num">
                                      <p:cBhvr>
                                        <p:cTn id="141" dur="1000" fill="hold"/>
                                        <p:tgtEl>
                                          <p:spTgt spid="41"/>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fade">
                                      <p:cBhvr>
                                        <p:cTn id="144" dur="1000"/>
                                        <p:tgtEl>
                                          <p:spTgt spid="42"/>
                                        </p:tgtEl>
                                      </p:cBhvr>
                                    </p:animEffect>
                                    <p:anim calcmode="lin" valueType="num">
                                      <p:cBhvr>
                                        <p:cTn id="145" dur="1000" fill="hold"/>
                                        <p:tgtEl>
                                          <p:spTgt spid="42"/>
                                        </p:tgtEl>
                                        <p:attrNameLst>
                                          <p:attrName>ppt_x</p:attrName>
                                        </p:attrNameLst>
                                      </p:cBhvr>
                                      <p:tavLst>
                                        <p:tav tm="0">
                                          <p:val>
                                            <p:strVal val="#ppt_x"/>
                                          </p:val>
                                        </p:tav>
                                        <p:tav tm="100000">
                                          <p:val>
                                            <p:strVal val="#ppt_x"/>
                                          </p:val>
                                        </p:tav>
                                      </p:tavLst>
                                    </p:anim>
                                    <p:anim calcmode="lin" valueType="num">
                                      <p:cBhvr>
                                        <p:cTn id="146" dur="1000" fill="hold"/>
                                        <p:tgtEl>
                                          <p:spTgt spid="42"/>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fade">
                                      <p:cBhvr>
                                        <p:cTn id="149" dur="1000"/>
                                        <p:tgtEl>
                                          <p:spTgt spid="43"/>
                                        </p:tgtEl>
                                      </p:cBhvr>
                                    </p:animEffect>
                                    <p:anim calcmode="lin" valueType="num">
                                      <p:cBhvr>
                                        <p:cTn id="150" dur="1000" fill="hold"/>
                                        <p:tgtEl>
                                          <p:spTgt spid="43"/>
                                        </p:tgtEl>
                                        <p:attrNameLst>
                                          <p:attrName>ppt_x</p:attrName>
                                        </p:attrNameLst>
                                      </p:cBhvr>
                                      <p:tavLst>
                                        <p:tav tm="0">
                                          <p:val>
                                            <p:strVal val="#ppt_x"/>
                                          </p:val>
                                        </p:tav>
                                        <p:tav tm="100000">
                                          <p:val>
                                            <p:strVal val="#ppt_x"/>
                                          </p:val>
                                        </p:tav>
                                      </p:tavLst>
                                    </p:anim>
                                    <p:anim calcmode="lin" valueType="num">
                                      <p:cBhvr>
                                        <p:cTn id="151" dur="1000" fill="hold"/>
                                        <p:tgtEl>
                                          <p:spTgt spid="4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fade">
                                      <p:cBhvr>
                                        <p:cTn id="154" dur="1000"/>
                                        <p:tgtEl>
                                          <p:spTgt spid="44"/>
                                        </p:tgtEl>
                                      </p:cBhvr>
                                    </p:animEffect>
                                    <p:anim calcmode="lin" valueType="num">
                                      <p:cBhvr>
                                        <p:cTn id="155" dur="1000" fill="hold"/>
                                        <p:tgtEl>
                                          <p:spTgt spid="44"/>
                                        </p:tgtEl>
                                        <p:attrNameLst>
                                          <p:attrName>ppt_x</p:attrName>
                                        </p:attrNameLst>
                                      </p:cBhvr>
                                      <p:tavLst>
                                        <p:tav tm="0">
                                          <p:val>
                                            <p:strVal val="#ppt_x"/>
                                          </p:val>
                                        </p:tav>
                                        <p:tav tm="100000">
                                          <p:val>
                                            <p:strVal val="#ppt_x"/>
                                          </p:val>
                                        </p:tav>
                                      </p:tavLst>
                                    </p:anim>
                                    <p:anim calcmode="lin" valueType="num">
                                      <p:cBhvr>
                                        <p:cTn id="156"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5" grpId="0"/>
      <p:bldP spid="16" grpId="0"/>
      <p:bldP spid="17" grpId="0"/>
      <p:bldP spid="18" grpId="0"/>
      <p:bldP spid="19" grpId="0"/>
      <p:bldP spid="20"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sp>
        <p:nvSpPr>
          <p:cNvPr id="2" name="TextBox 1"/>
          <p:cNvSpPr txBox="1"/>
          <p:nvPr/>
        </p:nvSpPr>
        <p:spPr>
          <a:xfrm>
            <a:off x="965200" y="1377950"/>
            <a:ext cx="7391400" cy="2677656"/>
          </a:xfrm>
          <a:prstGeom prst="rect">
            <a:avLst/>
          </a:prstGeom>
          <a:noFill/>
        </p:spPr>
        <p:txBody>
          <a:bodyPr wrap="square" rtlCol="0">
            <a:spAutoFit/>
          </a:bodyPr>
          <a:lstStyle/>
          <a:p>
            <a:r>
              <a:rPr lang="en-US" sz="2800" dirty="0" smtClean="0"/>
              <a:t>In reference to the previous example.  Will the distance the point outside the triangle is from the triangle have any impact on the pre-image to image?</a:t>
            </a:r>
          </a:p>
          <a:p>
            <a:endParaRPr lang="en-US" sz="2800" dirty="0"/>
          </a:p>
          <a:p>
            <a:r>
              <a:rPr lang="en-US" sz="2800" dirty="0" smtClean="0"/>
              <a:t>Explain</a:t>
            </a:r>
            <a:endParaRPr lang="en-US" sz="2800" dirty="0"/>
          </a:p>
        </p:txBody>
      </p:sp>
      <p:sp>
        <p:nvSpPr>
          <p:cNvPr id="3" name="TextBox 2"/>
          <p:cNvSpPr txBox="1"/>
          <p:nvPr/>
        </p:nvSpPr>
        <p:spPr>
          <a:xfrm>
            <a:off x="1117600" y="463550"/>
            <a:ext cx="8458200" cy="461665"/>
          </a:xfrm>
          <a:prstGeom prst="rect">
            <a:avLst/>
          </a:prstGeom>
          <a:noFill/>
        </p:spPr>
        <p:txBody>
          <a:bodyPr wrap="square" rtlCol="0">
            <a:spAutoFit/>
          </a:bodyPr>
          <a:lstStyle/>
          <a:p>
            <a:r>
              <a:rPr lang="en-US" sz="2400" dirty="0" smtClean="0"/>
              <a:t>Think…Ink…Compare….Share</a:t>
            </a:r>
            <a:endParaRPr lang="en-US" sz="2400" dirty="0"/>
          </a:p>
        </p:txBody>
      </p:sp>
    </p:spTree>
    <p:extLst>
      <p:ext uri="{BB962C8B-B14F-4D97-AF65-F5344CB8AC3E}">
        <p14:creationId xmlns:p14="http://schemas.microsoft.com/office/powerpoint/2010/main" val="1776567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1993900" y="6197600"/>
            <a:ext cx="5791708" cy="1558163"/>
          </a:xfrm>
          <a:prstGeom prst="rect">
            <a:avLst/>
          </a:prstGeom>
          <a:solidFill>
            <a:scrgbClr r="0" g="0" b="0">
              <a:alpha val="0"/>
            </a:scrgbClr>
          </a:solidFill>
        </p:spPr>
      </p:pic>
      <p:sp>
        <p:nvSpPr>
          <p:cNvPr id="4" name="Rectangle 3"/>
          <p:cNvSpPr/>
          <p:nvPr/>
        </p:nvSpPr>
        <p:spPr>
          <a:xfrm>
            <a:off x="279400" y="996950"/>
            <a:ext cx="9448800" cy="3416320"/>
          </a:xfrm>
          <a:prstGeom prst="rect">
            <a:avLst/>
          </a:prstGeom>
        </p:spPr>
        <p:txBody>
          <a:bodyPr wrap="square">
            <a:spAutoFit/>
          </a:bodyPr>
          <a:lstStyle/>
          <a:p>
            <a:r>
              <a:rPr lang="en-US" sz="2400" dirty="0"/>
              <a:t>In the space below, </a:t>
            </a:r>
            <a:r>
              <a:rPr lang="en-US" sz="2400" dirty="0" smtClean="0"/>
              <a:t>repeat the process as we did in the previous problem.  </a:t>
            </a:r>
            <a:r>
              <a:rPr lang="en-US" sz="2400" dirty="0"/>
              <a:t>Label the triangle </a:t>
            </a:r>
            <a:r>
              <a:rPr lang="en-US" sz="2400" dirty="0" smtClean="0">
                <a:solidFill>
                  <a:srgbClr val="FF0000"/>
                </a:solidFill>
              </a:rPr>
              <a:t>DEF</a:t>
            </a:r>
            <a:r>
              <a:rPr lang="en-US" sz="2400" dirty="0" smtClean="0"/>
              <a:t> </a:t>
            </a:r>
            <a:r>
              <a:rPr lang="en-US" sz="2400" dirty="0"/>
              <a:t>and the point not on or in it </a:t>
            </a:r>
            <a:r>
              <a:rPr lang="en-US" sz="2400" dirty="0">
                <a:solidFill>
                  <a:srgbClr val="FF0000"/>
                </a:solidFill>
              </a:rPr>
              <a:t>X</a:t>
            </a:r>
            <a:r>
              <a:rPr lang="en-US" sz="2400" dirty="0"/>
              <a:t>.  Measure all the angles and side lengths, set them aside for further observation.  Next </a:t>
            </a:r>
            <a:r>
              <a:rPr lang="en-US" sz="2400" b="1" dirty="0">
                <a:solidFill>
                  <a:srgbClr val="FF0000"/>
                </a:solidFill>
              </a:rPr>
              <a:t>dilate the triangle by a scale factor of </a:t>
            </a:r>
            <a:r>
              <a:rPr lang="en-US" sz="2400" b="1" dirty="0" smtClean="0">
                <a:solidFill>
                  <a:srgbClr val="FF0000"/>
                </a:solidFill>
              </a:rPr>
              <a:t>YOUR CHOICE</a:t>
            </a:r>
            <a:r>
              <a:rPr lang="en-US" sz="2400" dirty="0" smtClean="0"/>
              <a:t>. Make sure not to label your measurements on the same sheet of paper.</a:t>
            </a:r>
            <a:endParaRPr lang="en-US" sz="2400" dirty="0"/>
          </a:p>
          <a:p>
            <a:r>
              <a:rPr lang="en-US" sz="2400" dirty="0"/>
              <a:t>Check the angles and side lengths of the image.  Compare and contrast the pre-image and </a:t>
            </a:r>
            <a:r>
              <a:rPr lang="en-US" sz="2400" dirty="0" smtClean="0"/>
              <a:t>image to make sure they are correct.</a:t>
            </a:r>
          </a:p>
          <a:p>
            <a:r>
              <a:rPr lang="en-US" sz="2400" dirty="0" smtClean="0"/>
              <a:t>We will switch papers with our Pair share partner and they will have to determine the scale factor based on your constructions.</a:t>
            </a:r>
            <a:endParaRPr lang="en-US" sz="2400" dirty="0"/>
          </a:p>
        </p:txBody>
      </p:sp>
    </p:spTree>
    <p:extLst>
      <p:ext uri="{BB962C8B-B14F-4D97-AF65-F5344CB8AC3E}">
        <p14:creationId xmlns:p14="http://schemas.microsoft.com/office/powerpoint/2010/main" val="2643676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1934</TotalTime>
  <Words>697</Words>
  <Application>Microsoft Office PowerPoint</Application>
  <PresentationFormat>Custom</PresentationFormat>
  <Paragraphs>108</Paragraphs>
  <Slides>15</Slides>
  <Notes>0</Notes>
  <HiddenSlides>0</HiddenSlides>
  <MMClips>0</MMClips>
  <ScaleCrop>false</ScaleCrop>
  <HeadingPairs>
    <vt:vector size="6" baseType="variant">
      <vt:variant>
        <vt:lpstr>Fonts Used</vt:lpstr>
      </vt:variant>
      <vt:variant>
        <vt:i4>22</vt:i4>
      </vt:variant>
      <vt:variant>
        <vt:lpstr>Theme</vt:lpstr>
      </vt:variant>
      <vt:variant>
        <vt:i4>1</vt:i4>
      </vt:variant>
      <vt:variant>
        <vt:lpstr>Slide Titles</vt:lpstr>
      </vt:variant>
      <vt:variant>
        <vt:i4>15</vt:i4>
      </vt:variant>
    </vt:vector>
  </HeadingPairs>
  <TitlesOfParts>
    <vt:vector size="38" baseType="lpstr">
      <vt:lpstr>Arial</vt:lpstr>
      <vt:lpstr>Garamond - 85</vt:lpstr>
      <vt:lpstr>Arial - 36</vt:lpstr>
      <vt:lpstr>Calibri</vt:lpstr>
      <vt:lpstr>Comic Sans MS - 36</vt:lpstr>
      <vt:lpstr>Comic Sans MS - 23</vt:lpstr>
      <vt:lpstr>Garamond - 76</vt:lpstr>
      <vt:lpstr>Comic Sans MS - 28</vt:lpstr>
      <vt:lpstr>Arial - 33</vt:lpstr>
      <vt:lpstr>Comic Sans MS - 24</vt:lpstr>
      <vt:lpstr>Comic Sans MS - 27</vt:lpstr>
      <vt:lpstr>Garamond - 47</vt:lpstr>
      <vt:lpstr>Arial - 35</vt:lpstr>
      <vt:lpstr>Arial - 24</vt:lpstr>
      <vt:lpstr>Arial - 34</vt:lpstr>
      <vt:lpstr>Arial - 16</vt:lpstr>
      <vt:lpstr>Comic Sans MS - 14</vt:lpstr>
      <vt:lpstr>Garamond - 60</vt:lpstr>
      <vt:lpstr>Arial - 23</vt:lpstr>
      <vt:lpstr>Times New Roman - 64</vt:lpstr>
      <vt:lpstr>Comic Sans MS - 25</vt:lpstr>
      <vt:lpstr>Garamond - 48</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FITZGERALD JR</dc:creator>
  <cp:lastModifiedBy>WAYNE FITZGERALD JR</cp:lastModifiedBy>
  <cp:revision>38</cp:revision>
  <dcterms:created xsi:type="dcterms:W3CDTF">2015-02-26T15:22:39Z</dcterms:created>
  <dcterms:modified xsi:type="dcterms:W3CDTF">2018-10-08T20:20:18Z</dcterms:modified>
</cp:coreProperties>
</file>