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8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10160000" cy="84455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642" y="-72"/>
      </p:cViewPr>
      <p:guideLst>
        <p:guide orient="horz" pos="266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23581"/>
            <a:ext cx="8636000" cy="18103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5784"/>
            <a:ext cx="7112000" cy="2158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26F8-80BB-49E3-8731-036FDACC327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241C-7EE8-4C27-98C1-58F2CF8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5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26F8-80BB-49E3-8731-036FDACC327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241C-7EE8-4C27-98C1-58F2CF8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1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38213"/>
            <a:ext cx="2286000" cy="72060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38213"/>
            <a:ext cx="6688667" cy="72060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26F8-80BB-49E3-8731-036FDACC327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241C-7EE8-4C27-98C1-58F2CF8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26F8-80BB-49E3-8731-036FDACC327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241C-7EE8-4C27-98C1-58F2CF8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427018"/>
            <a:ext cx="8636000" cy="16773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579564"/>
            <a:ext cx="8636000" cy="184745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26F8-80BB-49E3-8731-036FDACC327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241C-7EE8-4C27-98C1-58F2CF8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8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970618"/>
            <a:ext cx="4487333" cy="5573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970618"/>
            <a:ext cx="4487333" cy="5573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26F8-80BB-49E3-8731-036FDACC327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241C-7EE8-4C27-98C1-58F2CF8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890463"/>
            <a:ext cx="4489098" cy="7878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678318"/>
            <a:ext cx="4489098" cy="48659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890463"/>
            <a:ext cx="4490861" cy="7878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678318"/>
            <a:ext cx="4490861" cy="48659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26F8-80BB-49E3-8731-036FDACC327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241C-7EE8-4C27-98C1-58F2CF8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26F8-80BB-49E3-8731-036FDACC327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241C-7EE8-4C27-98C1-58F2CF8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26F8-80BB-49E3-8731-036FDACC327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241C-7EE8-4C27-98C1-58F2CF8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7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36256"/>
            <a:ext cx="3342570" cy="14310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36258"/>
            <a:ext cx="5679722" cy="720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767301"/>
            <a:ext cx="3342570" cy="57769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26F8-80BB-49E3-8731-036FDACC327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241C-7EE8-4C27-98C1-58F2CF8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8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911850"/>
            <a:ext cx="6096000" cy="6979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54621"/>
            <a:ext cx="6096000" cy="5067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609777"/>
            <a:ext cx="6096000" cy="9911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626F8-80BB-49E3-8731-036FDACC327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3241C-7EE8-4C27-98C1-58F2CF8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38212"/>
            <a:ext cx="9144000" cy="1407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70618"/>
            <a:ext cx="9144000" cy="5573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827729"/>
            <a:ext cx="2370667" cy="449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626F8-80BB-49E3-8731-036FDACC3271}" type="datetimeFigureOut">
              <a:rPr lang="en-US" smtClean="0"/>
              <a:t>8/21/2018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827729"/>
            <a:ext cx="3217333" cy="449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827729"/>
            <a:ext cx="2370667" cy="4496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3241C-7EE8-4C27-98C1-58F2CF8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5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math/basic-geo/basic-geo-lines/lines-rays/v/language-and-notation-of-basic-geometry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45175" y="5511546"/>
            <a:ext cx="3019965" cy="2472408"/>
            <a:chOff x="5845175" y="5511546"/>
            <a:chExt cx="3019965" cy="2472408"/>
          </a:xfrm>
        </p:grpSpPr>
        <p:sp>
          <p:nvSpPr>
            <p:cNvPr id="2" name="Freeform 1"/>
            <p:cNvSpPr/>
            <p:nvPr/>
          </p:nvSpPr>
          <p:spPr>
            <a:xfrm>
              <a:off x="5845175" y="5511546"/>
              <a:ext cx="2074165" cy="2074165"/>
            </a:xfrm>
            <a:custGeom>
              <a:avLst/>
              <a:gdLst/>
              <a:ahLst/>
              <a:cxnLst/>
              <a:rect l="0" t="0" r="0" b="0"/>
              <a:pathLst>
                <a:path w="2074165" h="2074165">
                  <a:moveTo>
                    <a:pt x="0" y="0"/>
                  </a:moveTo>
                  <a:lnTo>
                    <a:pt x="2074164" y="0"/>
                  </a:lnTo>
                  <a:lnTo>
                    <a:pt x="2074164" y="2074164"/>
                  </a:lnTo>
                  <a:lnTo>
                    <a:pt x="0" y="2074164"/>
                  </a:lnTo>
                  <a:close/>
                </a:path>
              </a:pathLst>
            </a:custGeom>
            <a:solidFill>
              <a:srgbClr val="7D9EC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 rot="16200000">
              <a:off x="6307201" y="5970778"/>
              <a:ext cx="1185800" cy="2035684"/>
            </a:xfrm>
            <a:custGeom>
              <a:avLst/>
              <a:gdLst/>
              <a:ahLst/>
              <a:cxnLst/>
              <a:rect l="0" t="0" r="0" b="0"/>
              <a:pathLst>
                <a:path w="1185800" h="2035684">
                  <a:moveTo>
                    <a:pt x="0" y="0"/>
                  </a:moveTo>
                  <a:lnTo>
                    <a:pt x="1185799" y="2035683"/>
                  </a:lnTo>
                  <a:lnTo>
                    <a:pt x="0" y="2035683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89700" y="7645400"/>
              <a:ext cx="83874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smtClean="0">
                  <a:solidFill>
                    <a:srgbClr val="0000FF"/>
                  </a:solidFill>
                  <a:latin typeface="Arial - 22"/>
                </a:rPr>
                <a:t>9 mm</a:t>
              </a:r>
              <a:endParaRPr lang="en-US" sz="1600">
                <a:solidFill>
                  <a:srgbClr val="0000FF"/>
                </a:solidFill>
                <a:latin typeface="Arial - 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26400" y="6807200"/>
              <a:ext cx="838740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smtClean="0">
                  <a:solidFill>
                    <a:srgbClr val="0000FF"/>
                  </a:solidFill>
                  <a:latin typeface="Arial - 22"/>
                </a:rPr>
                <a:t>5 mm</a:t>
              </a:r>
              <a:endParaRPr lang="en-US" sz="1600">
                <a:solidFill>
                  <a:srgbClr val="0000FF"/>
                </a:solidFill>
                <a:latin typeface="Arial - 22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857363" y="6354191"/>
              <a:ext cx="116332" cy="116332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" y="1130300"/>
            <a:ext cx="4341471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1. How much more area does  the bigger rectangle have?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200" y="3581400"/>
            <a:ext cx="3729727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2. What is the area of the  triangle?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00" y="5740400"/>
            <a:ext cx="3484383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3. How much more area does the square have 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than the triangle?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3106" y="5781294"/>
            <a:ext cx="300356" cy="300356"/>
          </a:xfrm>
          <a:custGeom>
            <a:avLst/>
            <a:gdLst/>
            <a:ahLst/>
            <a:cxnLst/>
            <a:rect l="0" t="0" r="0" b="0"/>
            <a:pathLst>
              <a:path w="300356" h="300356">
                <a:moveTo>
                  <a:pt x="150114" y="0"/>
                </a:moveTo>
                <a:lnTo>
                  <a:pt x="186817" y="114300"/>
                </a:lnTo>
                <a:lnTo>
                  <a:pt x="300355" y="114300"/>
                </a:lnTo>
                <a:lnTo>
                  <a:pt x="209423" y="186055"/>
                </a:lnTo>
                <a:lnTo>
                  <a:pt x="242189" y="300355"/>
                </a:lnTo>
                <a:lnTo>
                  <a:pt x="150114" y="232664"/>
                </a:lnTo>
                <a:lnTo>
                  <a:pt x="58039" y="300355"/>
                </a:lnTo>
                <a:lnTo>
                  <a:pt x="90805" y="186055"/>
                </a:lnTo>
                <a:lnTo>
                  <a:pt x="0" y="114300"/>
                </a:lnTo>
                <a:lnTo>
                  <a:pt x="113538" y="114300"/>
                </a:lnTo>
                <a:close/>
              </a:path>
            </a:pathLst>
          </a:custGeom>
          <a:solidFill>
            <a:srgbClr val="FFD7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820031" y="711200"/>
            <a:ext cx="4664082" cy="1763523"/>
            <a:chOff x="4820031" y="711200"/>
            <a:chExt cx="4664082" cy="1763523"/>
          </a:xfrm>
        </p:grpSpPr>
        <p:sp>
          <p:nvSpPr>
            <p:cNvPr id="13" name="Freeform 12"/>
            <p:cNvSpPr/>
            <p:nvPr/>
          </p:nvSpPr>
          <p:spPr>
            <a:xfrm>
              <a:off x="4820031" y="1132332"/>
              <a:ext cx="3903092" cy="1342391"/>
            </a:xfrm>
            <a:custGeom>
              <a:avLst/>
              <a:gdLst/>
              <a:ahLst/>
              <a:cxnLst/>
              <a:rect l="0" t="0" r="0" b="0"/>
              <a:pathLst>
                <a:path w="3903092" h="1342391">
                  <a:moveTo>
                    <a:pt x="0" y="0"/>
                  </a:moveTo>
                  <a:lnTo>
                    <a:pt x="3903091" y="0"/>
                  </a:lnTo>
                  <a:lnTo>
                    <a:pt x="3903091" y="1342390"/>
                  </a:lnTo>
                  <a:lnTo>
                    <a:pt x="0" y="1342390"/>
                  </a:lnTo>
                  <a:close/>
                </a:path>
              </a:pathLst>
            </a:custGeom>
            <a:solidFill>
              <a:srgbClr val="98FB98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01100" y="1587500"/>
              <a:ext cx="683013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Arial - 27"/>
                </a:rPr>
                <a:t>5 in</a:t>
              </a:r>
              <a:endParaRPr lang="en-US" sz="2000">
                <a:solidFill>
                  <a:srgbClr val="0000FF"/>
                </a:solidFill>
                <a:latin typeface="Arial - 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73800" y="711200"/>
              <a:ext cx="874805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Arial - 27"/>
                </a:rPr>
                <a:t>15 in</a:t>
              </a:r>
              <a:endParaRPr lang="en-US" sz="2000">
                <a:solidFill>
                  <a:srgbClr val="0000FF"/>
                </a:solidFill>
                <a:latin typeface="Arial - 27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29098" y="1578991"/>
              <a:ext cx="1454151" cy="459233"/>
            </a:xfrm>
            <a:custGeom>
              <a:avLst/>
              <a:gdLst/>
              <a:ahLst/>
              <a:cxnLst/>
              <a:rect l="0" t="0" r="0" b="0"/>
              <a:pathLst>
                <a:path w="1454151" h="459233">
                  <a:moveTo>
                    <a:pt x="0" y="0"/>
                  </a:moveTo>
                  <a:lnTo>
                    <a:pt x="1454150" y="0"/>
                  </a:lnTo>
                  <a:lnTo>
                    <a:pt x="1454150" y="459232"/>
                  </a:lnTo>
                  <a:lnTo>
                    <a:pt x="0" y="459232"/>
                  </a:lnTo>
                  <a:close/>
                </a:path>
              </a:pathLst>
            </a:custGeom>
            <a:solidFill>
              <a:srgbClr val="0093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69100" y="1625600"/>
              <a:ext cx="584563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smtClean="0">
                  <a:solidFill>
                    <a:srgbClr val="0000FF"/>
                  </a:solidFill>
                  <a:latin typeface="Arial - 22"/>
                </a:rPr>
                <a:t>2 in</a:t>
              </a:r>
              <a:endParaRPr lang="en-US" sz="1600">
                <a:solidFill>
                  <a:srgbClr val="0000FF"/>
                </a:solidFill>
                <a:latin typeface="Arial - 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76900" y="1219200"/>
              <a:ext cx="592589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700" smtClean="0">
                  <a:solidFill>
                    <a:srgbClr val="0000FF"/>
                  </a:solidFill>
                  <a:latin typeface="Arial - 22"/>
                </a:rPr>
                <a:t>7 in</a:t>
              </a:r>
              <a:endParaRPr lang="en-US" sz="1700">
                <a:solidFill>
                  <a:srgbClr val="0000FF"/>
                </a:solidFill>
                <a:latin typeface="Arial - 22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69256" y="3194939"/>
            <a:ext cx="3661912" cy="1751026"/>
            <a:chOff x="4969256" y="3194939"/>
            <a:chExt cx="3661912" cy="1751026"/>
          </a:xfrm>
        </p:grpSpPr>
        <p:sp>
          <p:nvSpPr>
            <p:cNvPr id="20" name="Freeform 19"/>
            <p:cNvSpPr/>
            <p:nvPr/>
          </p:nvSpPr>
          <p:spPr>
            <a:xfrm>
              <a:off x="4969256" y="3194939"/>
              <a:ext cx="3316098" cy="1323214"/>
            </a:xfrm>
            <a:custGeom>
              <a:avLst/>
              <a:gdLst/>
              <a:ahLst/>
              <a:cxnLst/>
              <a:rect l="0" t="0" r="0" b="0"/>
              <a:pathLst>
                <a:path w="3316098" h="1323214">
                  <a:moveTo>
                    <a:pt x="2615184" y="0"/>
                  </a:moveTo>
                  <a:lnTo>
                    <a:pt x="3316097" y="1323213"/>
                  </a:lnTo>
                  <a:lnTo>
                    <a:pt x="0" y="1323213"/>
                  </a:lnTo>
                  <a:close/>
                </a:path>
              </a:pathLst>
            </a:custGeom>
            <a:solidFill>
              <a:srgbClr val="7B7BC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7577709" y="3208782"/>
              <a:ext cx="0" cy="1284097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626100" y="3479800"/>
              <a:ext cx="835251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FF"/>
                  </a:solidFill>
                  <a:latin typeface="Arial - 21"/>
                </a:rPr>
                <a:t>11 cm</a:t>
              </a:r>
              <a:endParaRPr lang="en-US" sz="1500">
                <a:solidFill>
                  <a:srgbClr val="0000FF"/>
                </a:solidFill>
                <a:latin typeface="Arial - 21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24800" y="3581400"/>
              <a:ext cx="706368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FF"/>
                  </a:solidFill>
                  <a:latin typeface="Arial - 21"/>
                </a:rPr>
                <a:t>6 cm</a:t>
              </a:r>
              <a:endParaRPr lang="en-US" sz="1500">
                <a:solidFill>
                  <a:srgbClr val="0000FF"/>
                </a:solidFill>
                <a:latin typeface="Arial - 21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88100" y="4622800"/>
              <a:ext cx="855096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FF"/>
                  </a:solidFill>
                  <a:latin typeface="Arial - 21"/>
                </a:rPr>
                <a:t>12 cm</a:t>
              </a:r>
              <a:endParaRPr lang="en-US" sz="1500">
                <a:solidFill>
                  <a:srgbClr val="0000FF"/>
                </a:solidFill>
                <a:latin typeface="Arial - 21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18300" y="3810000"/>
              <a:ext cx="887123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FFFFFF"/>
                  </a:solidFill>
                  <a:latin typeface="Arial - 16"/>
                </a:rPr>
                <a:t>5.47 cm</a:t>
              </a:r>
              <a:endParaRPr lang="en-US" sz="1200">
                <a:solidFill>
                  <a:srgbClr val="FFFFFF"/>
                </a:solidFill>
                <a:latin typeface="Arial - 16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399274" y="4334510"/>
              <a:ext cx="178817" cy="178944"/>
            </a:xfrm>
            <a:custGeom>
              <a:avLst/>
              <a:gdLst/>
              <a:ahLst/>
              <a:cxnLst/>
              <a:rect l="0" t="0" r="0" b="0"/>
              <a:pathLst>
                <a:path w="178817" h="178944">
                  <a:moveTo>
                    <a:pt x="0" y="0"/>
                  </a:moveTo>
                  <a:lnTo>
                    <a:pt x="178816" y="0"/>
                  </a:lnTo>
                  <a:lnTo>
                    <a:pt x="178816" y="178943"/>
                  </a:lnTo>
                  <a:lnTo>
                    <a:pt x="0" y="178943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1620720" imgH="465120"/>
        </mc:Choice>
        <mc:Fallback>
          <p:control name="ShockwaveFlash1" r:id="rId2" imgW="1620720" imgH="4651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" y="50800"/>
                  <a:ext cx="1620838" cy="465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816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0160000" cy="30909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10160000" cy="31551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30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-50800"/>
            <a:ext cx="10160000" cy="5233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7096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-50800"/>
            <a:ext cx="10160000" cy="52339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5486400"/>
            <a:ext cx="10160000" cy="15076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94441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571500"/>
            <a:ext cx="218948" cy="218948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400" y="317500"/>
            <a:ext cx="121086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Point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931916" y="2442337"/>
            <a:ext cx="3176270" cy="1033272"/>
          </a:xfrm>
          <a:prstGeom prst="line">
            <a:avLst/>
          </a:prstGeom>
          <a:ln w="266700" cap="flat" cmpd="sng" algn="ctr">
            <a:solidFill>
              <a:srgbClr val="000000">
                <a:alpha val="1961"/>
              </a:srgbClr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97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571500"/>
            <a:ext cx="218948" cy="218948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9400" y="317500"/>
            <a:ext cx="121086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Point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5931916" y="2442337"/>
            <a:ext cx="3176270" cy="1033272"/>
          </a:xfrm>
          <a:prstGeom prst="line">
            <a:avLst/>
          </a:prstGeom>
          <a:ln w="2667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56000" y="3009900"/>
            <a:ext cx="101526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Line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53111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39700"/>
            <a:ext cx="10160000" cy="4074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2678684" y="2257806"/>
            <a:ext cx="3530220" cy="717424"/>
          </a:xfrm>
          <a:custGeom>
            <a:avLst/>
            <a:gdLst/>
            <a:ahLst/>
            <a:cxnLst/>
            <a:rect l="0" t="0" r="0" b="0"/>
            <a:pathLst>
              <a:path w="3530220" h="717424">
                <a:moveTo>
                  <a:pt x="0" y="0"/>
                </a:moveTo>
                <a:lnTo>
                  <a:pt x="3530219" y="0"/>
                </a:lnTo>
                <a:lnTo>
                  <a:pt x="3530219" y="717423"/>
                </a:lnTo>
                <a:lnTo>
                  <a:pt x="0" y="717423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704084" y="3057906"/>
            <a:ext cx="6483605" cy="478283"/>
          </a:xfrm>
          <a:custGeom>
            <a:avLst/>
            <a:gdLst/>
            <a:ahLst/>
            <a:cxnLst/>
            <a:rect l="0" t="0" r="0" b="0"/>
            <a:pathLst>
              <a:path w="6483605" h="478283">
                <a:moveTo>
                  <a:pt x="0" y="0"/>
                </a:moveTo>
                <a:lnTo>
                  <a:pt x="6483604" y="0"/>
                </a:lnTo>
                <a:lnTo>
                  <a:pt x="6483604" y="478282"/>
                </a:lnTo>
                <a:lnTo>
                  <a:pt x="0" y="478282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39700"/>
            <a:ext cx="10160000" cy="4074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513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139700"/>
            <a:ext cx="10160000" cy="4074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4406900"/>
            <a:ext cx="8769858" cy="15008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4833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 rot="16200000" flipV="1">
            <a:off x="4685030" y="4247134"/>
            <a:ext cx="4773804" cy="2516125"/>
          </a:xfrm>
          <a:custGeom>
            <a:avLst/>
            <a:gdLst/>
            <a:ahLst/>
            <a:cxnLst/>
            <a:rect l="0" t="0" r="0" b="0"/>
            <a:pathLst>
              <a:path w="4773804" h="2516125">
                <a:moveTo>
                  <a:pt x="0" y="2516124"/>
                </a:moveTo>
                <a:lnTo>
                  <a:pt x="1074420" y="0"/>
                </a:lnTo>
                <a:lnTo>
                  <a:pt x="4773803" y="0"/>
                </a:lnTo>
                <a:lnTo>
                  <a:pt x="3699383" y="2516124"/>
                </a:lnTo>
                <a:close/>
              </a:path>
            </a:pathLst>
          </a:custGeom>
          <a:solidFill>
            <a:srgbClr val="FFD7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152007" y="3985895"/>
            <a:ext cx="1568958" cy="3185795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926961" y="5593207"/>
            <a:ext cx="2420366" cy="16256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3227705" y="5331333"/>
            <a:ext cx="2573401" cy="191389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803900" y="5524500"/>
            <a:ext cx="1130300" cy="7620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dash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531100" y="4229100"/>
            <a:ext cx="114300" cy="11430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24600" y="6629400"/>
            <a:ext cx="114300" cy="11430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57900" y="6248400"/>
            <a:ext cx="114300" cy="11430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4140200"/>
            <a:ext cx="406273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b="1" i="1" smtClean="0">
                <a:solidFill>
                  <a:srgbClr val="000000"/>
                </a:solidFill>
                <a:latin typeface="Arial - 36"/>
              </a:rPr>
              <a:t>T</a:t>
            </a:r>
            <a:endParaRPr lang="en-US" sz="2700" b="1" i="1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58100" y="4165600"/>
            <a:ext cx="33482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3900" y="5245100"/>
            <a:ext cx="32397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3"/>
              </a:rPr>
              <a:t>B</a:t>
            </a:r>
            <a:endParaRPr lang="en-US" sz="17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1600" y="6654800"/>
            <a:ext cx="335941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2"/>
              </a:rPr>
              <a:t>C</a:t>
            </a:r>
            <a:endParaRPr lang="en-US" sz="1700">
              <a:solidFill>
                <a:srgbClr val="000000"/>
              </a:solidFill>
              <a:latin typeface="Arial - 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9500" y="5486400"/>
            <a:ext cx="353111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6300" y="5880100"/>
            <a:ext cx="323977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00"/>
                </a:solidFill>
                <a:latin typeface="Arial - 23"/>
              </a:rPr>
              <a:t>E</a:t>
            </a:r>
            <a:endParaRPr lang="en-US" sz="1700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721100" y="5308600"/>
            <a:ext cx="114300" cy="114300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347200" y="5270500"/>
            <a:ext cx="45717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i="1" smtClean="0">
                <a:solidFill>
                  <a:srgbClr val="000000"/>
                </a:solidFill>
                <a:latin typeface="Times New Roman - 36"/>
              </a:rPr>
              <a:t>m</a:t>
            </a:r>
            <a:endParaRPr lang="en-US" sz="2700" i="1">
              <a:solidFill>
                <a:srgbClr val="000000"/>
              </a:solidFill>
              <a:latin typeface="Times New Roman - 36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8400" y="3581400"/>
            <a:ext cx="235433" cy="44627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300" i="1" smtClean="0">
                <a:solidFill>
                  <a:srgbClr val="000000"/>
                </a:solidFill>
                <a:latin typeface="Times New Roman - 30"/>
              </a:rPr>
              <a:t>l</a:t>
            </a:r>
            <a:endParaRPr lang="en-US" sz="2300" i="1">
              <a:solidFill>
                <a:srgbClr val="000000"/>
              </a:solidFill>
              <a:latin typeface="Times New Roman - 3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500" y="431800"/>
            <a:ext cx="400903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a)Give two other names for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500" y="1257300"/>
            <a:ext cx="476148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b)Give another name for plane </a:t>
            </a:r>
            <a:r>
              <a:rPr lang="en-US" i="1" smtClean="0">
                <a:solidFill>
                  <a:srgbClr val="000000"/>
                </a:solidFill>
                <a:latin typeface="Arial - 24"/>
              </a:rPr>
              <a:t>T</a:t>
            </a:r>
            <a:r>
              <a:rPr lang="en-US" smtClean="0">
                <a:solidFill>
                  <a:srgbClr val="000000"/>
                </a:solidFill>
                <a:latin typeface="Arial - 24"/>
              </a:rPr>
              <a:t>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900" y="2057400"/>
            <a:ext cx="98425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c)Name three points that are collinear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3200" y="3048000"/>
            <a:ext cx="98425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d)Name four points that are coplanar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23" name="Picture 22"/>
          <p:cNvPicPr>
            <a:picLocks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-1117600"/>
            <a:ext cx="3352800" cy="3149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469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190500"/>
            <a:ext cx="7997825" cy="8505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114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100" y="1130300"/>
            <a:ext cx="4341469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1. How much more area does  the bigger rectangle have?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20031" y="711200"/>
            <a:ext cx="4664075" cy="1763523"/>
            <a:chOff x="4820031" y="711200"/>
            <a:chExt cx="4664075" cy="1763523"/>
          </a:xfrm>
        </p:grpSpPr>
        <p:sp>
          <p:nvSpPr>
            <p:cNvPr id="4" name="Freeform 3"/>
            <p:cNvSpPr/>
            <p:nvPr/>
          </p:nvSpPr>
          <p:spPr>
            <a:xfrm>
              <a:off x="4820031" y="1132332"/>
              <a:ext cx="3903092" cy="1342391"/>
            </a:xfrm>
            <a:custGeom>
              <a:avLst/>
              <a:gdLst/>
              <a:ahLst/>
              <a:cxnLst/>
              <a:rect l="0" t="0" r="0" b="0"/>
              <a:pathLst>
                <a:path w="3903092" h="1342391">
                  <a:moveTo>
                    <a:pt x="0" y="0"/>
                  </a:moveTo>
                  <a:lnTo>
                    <a:pt x="3903091" y="0"/>
                  </a:lnTo>
                  <a:lnTo>
                    <a:pt x="3903091" y="1342390"/>
                  </a:lnTo>
                  <a:lnTo>
                    <a:pt x="0" y="1342390"/>
                  </a:lnTo>
                  <a:close/>
                </a:path>
              </a:pathLst>
            </a:custGeom>
            <a:solidFill>
              <a:srgbClr val="98FB98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801100" y="1587500"/>
              <a:ext cx="683006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Arial - 27"/>
                </a:rPr>
                <a:t>5 in</a:t>
              </a:r>
              <a:endParaRPr lang="en-US" sz="2000">
                <a:solidFill>
                  <a:srgbClr val="0000FF"/>
                </a:solidFill>
                <a:latin typeface="Arial - 27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73800" y="711200"/>
              <a:ext cx="874802" cy="4001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smtClean="0">
                  <a:solidFill>
                    <a:srgbClr val="0000FF"/>
                  </a:solidFill>
                  <a:latin typeface="Arial - 27"/>
                </a:rPr>
                <a:t>15 in</a:t>
              </a:r>
              <a:endParaRPr lang="en-US" sz="2000">
                <a:solidFill>
                  <a:srgbClr val="0000FF"/>
                </a:solidFill>
                <a:latin typeface="Arial - 27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229098" y="1578991"/>
              <a:ext cx="1454151" cy="459233"/>
            </a:xfrm>
            <a:custGeom>
              <a:avLst/>
              <a:gdLst/>
              <a:ahLst/>
              <a:cxnLst/>
              <a:rect l="0" t="0" r="0" b="0"/>
              <a:pathLst>
                <a:path w="1454151" h="459233">
                  <a:moveTo>
                    <a:pt x="0" y="0"/>
                  </a:moveTo>
                  <a:lnTo>
                    <a:pt x="1454150" y="0"/>
                  </a:lnTo>
                  <a:lnTo>
                    <a:pt x="1454150" y="459232"/>
                  </a:lnTo>
                  <a:lnTo>
                    <a:pt x="0" y="459232"/>
                  </a:lnTo>
                  <a:close/>
                </a:path>
              </a:pathLst>
            </a:custGeom>
            <a:solidFill>
              <a:srgbClr val="0093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69100" y="1625600"/>
              <a:ext cx="584556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smtClean="0">
                  <a:solidFill>
                    <a:srgbClr val="0000FF"/>
                  </a:solidFill>
                  <a:latin typeface="Arial - 22"/>
                </a:rPr>
                <a:t>2 in</a:t>
              </a:r>
              <a:endParaRPr lang="en-US" sz="1600">
                <a:solidFill>
                  <a:srgbClr val="0000FF"/>
                </a:solidFill>
                <a:latin typeface="Arial - 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76900" y="1219200"/>
              <a:ext cx="592582" cy="353943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700" smtClean="0">
                  <a:solidFill>
                    <a:srgbClr val="0000FF"/>
                  </a:solidFill>
                  <a:latin typeface="Arial - 22"/>
                </a:rPr>
                <a:t>7 in</a:t>
              </a:r>
              <a:endParaRPr lang="en-US" sz="1700">
                <a:solidFill>
                  <a:srgbClr val="0000FF"/>
                </a:solidFill>
                <a:latin typeface="Arial - 22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22400" y="3460750"/>
            <a:ext cx="5726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15*5 for the large piece and 7*2 for the small.  75-14= 61</a:t>
            </a:r>
          </a:p>
          <a:p>
            <a:r>
              <a:rPr lang="en-US" dirty="0" smtClean="0"/>
              <a:t>The larger one has 61 square inches more than the smaller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52400"/>
            <a:ext cx="7581138" cy="7974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673" y="1155700"/>
            <a:ext cx="8611616" cy="55835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875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50"/>
            <a:ext cx="10160000" cy="2642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119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3422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2965704" y="2707386"/>
            <a:ext cx="2736089" cy="315723"/>
          </a:xfrm>
          <a:custGeom>
            <a:avLst/>
            <a:gdLst/>
            <a:ahLst/>
            <a:cxnLst/>
            <a:rect l="0" t="0" r="0" b="0"/>
            <a:pathLst>
              <a:path w="2736089" h="315723">
                <a:moveTo>
                  <a:pt x="0" y="0"/>
                </a:moveTo>
                <a:lnTo>
                  <a:pt x="2736088" y="0"/>
                </a:lnTo>
                <a:lnTo>
                  <a:pt x="2736088" y="315722"/>
                </a:lnTo>
                <a:lnTo>
                  <a:pt x="0" y="315722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965704" y="3090037"/>
            <a:ext cx="6888100" cy="593218"/>
          </a:xfrm>
          <a:custGeom>
            <a:avLst/>
            <a:gdLst/>
            <a:ahLst/>
            <a:cxnLst/>
            <a:rect l="0" t="0" r="0" b="0"/>
            <a:pathLst>
              <a:path w="6888100" h="593218">
                <a:moveTo>
                  <a:pt x="0" y="0"/>
                </a:moveTo>
                <a:lnTo>
                  <a:pt x="6888099" y="0"/>
                </a:lnTo>
                <a:lnTo>
                  <a:pt x="6888099" y="593217"/>
                </a:lnTo>
                <a:lnTo>
                  <a:pt x="0" y="593217"/>
                </a:lnTo>
                <a:close/>
              </a:path>
            </a:pathLst>
          </a:custGeom>
          <a:solidFill>
            <a:srgbClr val="FFFFFF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3422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66185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3422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574" y="4025900"/>
            <a:ext cx="8518525" cy="19729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4511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28896" y="3349371"/>
            <a:ext cx="4256659" cy="2185543"/>
            <a:chOff x="4628896" y="3349371"/>
            <a:chExt cx="4256659" cy="2185543"/>
          </a:xfrm>
        </p:grpSpPr>
        <p:cxnSp>
          <p:nvCxnSpPr>
            <p:cNvPr id="2" name="Straight Connector 1"/>
            <p:cNvCxnSpPr/>
            <p:nvPr/>
          </p:nvCxnSpPr>
          <p:spPr>
            <a:xfrm flipV="1">
              <a:off x="4816221" y="3349371"/>
              <a:ext cx="3554222" cy="2185543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>
              <a:off x="4628896" y="3411728"/>
              <a:ext cx="4256659" cy="1592326"/>
            </a:xfrm>
            <a:prstGeom prst="line">
              <a:avLst/>
            </a:prstGeom>
            <a:ln w="76200" cap="flat" cmpd="sng" algn="ctr">
              <a:solidFill>
                <a:srgbClr val="000000"/>
              </a:solidFill>
              <a:prstDash val="solid"/>
              <a:round/>
              <a:headEnd type="triangl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642100" y="3797300"/>
            <a:ext cx="37172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Q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6" name="Oval 5"/>
          <p:cNvSpPr/>
          <p:nvPr/>
        </p:nvSpPr>
        <p:spPr>
          <a:xfrm>
            <a:off x="4991100" y="3479800"/>
            <a:ext cx="150622" cy="1506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83200" y="5130800"/>
            <a:ext cx="150622" cy="1506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69300" y="4775200"/>
            <a:ext cx="150622" cy="1506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88300" y="3467100"/>
            <a:ext cx="150622" cy="150622"/>
          </a:xfrm>
          <a:prstGeom prst="ellipse">
            <a:avLst/>
          </a:prstGeom>
          <a:solidFill>
            <a:srgbClr val="00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38700" y="36957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P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07000" y="5321300"/>
            <a:ext cx="33685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S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8300" y="3657600"/>
            <a:ext cx="31917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T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55000" y="5003800"/>
            <a:ext cx="35420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R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647700"/>
            <a:ext cx="371205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a) Give another name for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2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-774700"/>
            <a:ext cx="3086100" cy="2984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6" name="TextBox 15"/>
          <p:cNvSpPr txBox="1"/>
          <p:nvPr/>
        </p:nvSpPr>
        <p:spPr>
          <a:xfrm>
            <a:off x="508000" y="1473200"/>
            <a:ext cx="8258378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b) Name all rays with endpoint Q. Which of these rays are 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opposite rays?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422730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5728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13575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51887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029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28575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4914900"/>
            <a:ext cx="9245600" cy="1117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138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419100"/>
            <a:ext cx="6869049" cy="37119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903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1143000"/>
            <a:ext cx="3729736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2. What is the area of the  triangle?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23256" y="756539"/>
            <a:ext cx="3661918" cy="1751026"/>
            <a:chOff x="5223256" y="756539"/>
            <a:chExt cx="3661918" cy="1751026"/>
          </a:xfrm>
        </p:grpSpPr>
        <p:sp>
          <p:nvSpPr>
            <p:cNvPr id="4" name="Freeform 3"/>
            <p:cNvSpPr/>
            <p:nvPr/>
          </p:nvSpPr>
          <p:spPr>
            <a:xfrm>
              <a:off x="5223256" y="756539"/>
              <a:ext cx="3316098" cy="1323214"/>
            </a:xfrm>
            <a:custGeom>
              <a:avLst/>
              <a:gdLst/>
              <a:ahLst/>
              <a:cxnLst/>
              <a:rect l="0" t="0" r="0" b="0"/>
              <a:pathLst>
                <a:path w="3316098" h="1323214">
                  <a:moveTo>
                    <a:pt x="2615184" y="0"/>
                  </a:moveTo>
                  <a:lnTo>
                    <a:pt x="3316097" y="1323213"/>
                  </a:lnTo>
                  <a:lnTo>
                    <a:pt x="0" y="1323213"/>
                  </a:lnTo>
                  <a:close/>
                </a:path>
              </a:pathLst>
            </a:custGeom>
            <a:solidFill>
              <a:srgbClr val="7B7BC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7831709" y="770382"/>
              <a:ext cx="0" cy="1284097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880100" y="1041400"/>
              <a:ext cx="835254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FF"/>
                  </a:solidFill>
                  <a:latin typeface="Arial - 21"/>
                </a:rPr>
                <a:t>11 cm</a:t>
              </a:r>
              <a:endParaRPr lang="en-US" sz="1500">
                <a:solidFill>
                  <a:srgbClr val="0000FF"/>
                </a:solidFill>
                <a:latin typeface="Arial - 21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178800" y="1143000"/>
              <a:ext cx="706374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FF"/>
                  </a:solidFill>
                  <a:latin typeface="Arial - 21"/>
                </a:rPr>
                <a:t>6 cm</a:t>
              </a:r>
              <a:endParaRPr lang="en-US" sz="1500">
                <a:solidFill>
                  <a:srgbClr val="0000FF"/>
                </a:solidFill>
                <a:latin typeface="Arial - 21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42100" y="2184400"/>
              <a:ext cx="855091" cy="323165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500" smtClean="0">
                  <a:solidFill>
                    <a:srgbClr val="0000FF"/>
                  </a:solidFill>
                  <a:latin typeface="Arial - 21"/>
                </a:rPr>
                <a:t>12 cm</a:t>
              </a:r>
              <a:endParaRPr lang="en-US" sz="1500">
                <a:solidFill>
                  <a:srgbClr val="0000FF"/>
                </a:solidFill>
                <a:latin typeface="Arial - 21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2300" y="1371600"/>
              <a:ext cx="887120" cy="27699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200" smtClean="0">
                  <a:solidFill>
                    <a:srgbClr val="FFFFFF"/>
                  </a:solidFill>
                  <a:latin typeface="Arial - 16"/>
                </a:rPr>
                <a:t>5.47 cm</a:t>
              </a:r>
              <a:endParaRPr lang="en-US" sz="1200">
                <a:solidFill>
                  <a:srgbClr val="FFFFFF"/>
                </a:solidFill>
                <a:latin typeface="Arial - 16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7653274" y="1896110"/>
              <a:ext cx="178817" cy="178944"/>
            </a:xfrm>
            <a:custGeom>
              <a:avLst/>
              <a:gdLst/>
              <a:ahLst/>
              <a:cxnLst/>
              <a:rect l="0" t="0" r="0" b="0"/>
              <a:pathLst>
                <a:path w="178817" h="178944">
                  <a:moveTo>
                    <a:pt x="0" y="0"/>
                  </a:moveTo>
                  <a:lnTo>
                    <a:pt x="178816" y="0"/>
                  </a:lnTo>
                  <a:lnTo>
                    <a:pt x="178816" y="178943"/>
                  </a:lnTo>
                  <a:lnTo>
                    <a:pt x="0" y="178943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600" y="3308350"/>
            <a:ext cx="662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is ½ base times the height.   ½(12)(5.47) = 32.82 cm squared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4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1409700"/>
            <a:ext cx="9626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Why are the undefined terms important in geometry?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4127500"/>
            <a:ext cx="8610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I will identify and describe the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undefined terms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and use them to define other geometric objects.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35081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78809" y="127000"/>
            <a:ext cx="2721865" cy="499619"/>
            <a:chOff x="3678809" y="127000"/>
            <a:chExt cx="2721865" cy="499619"/>
          </a:xfrm>
        </p:grpSpPr>
        <p:sp>
          <p:nvSpPr>
            <p:cNvPr id="2" name="Freeform 1"/>
            <p:cNvSpPr/>
            <p:nvPr/>
          </p:nvSpPr>
          <p:spPr>
            <a:xfrm>
              <a:off x="3678809" y="149352"/>
              <a:ext cx="2721865" cy="477267"/>
            </a:xfrm>
            <a:custGeom>
              <a:avLst/>
              <a:gdLst/>
              <a:ahLst/>
              <a:cxnLst/>
              <a:rect l="0" t="0" r="0" b="0"/>
              <a:pathLst>
                <a:path w="2721865" h="477267">
                  <a:moveTo>
                    <a:pt x="0" y="0"/>
                  </a:moveTo>
                  <a:lnTo>
                    <a:pt x="2721864" y="0"/>
                  </a:lnTo>
                  <a:lnTo>
                    <a:pt x="2721864" y="477266"/>
                  </a:lnTo>
                  <a:lnTo>
                    <a:pt x="0" y="47726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178300" y="127000"/>
              <a:ext cx="21590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b="1" smtClean="0">
                  <a:solidFill>
                    <a:srgbClr val="000000"/>
                  </a:solidFill>
                  <a:latin typeface="Arial - 33"/>
                </a:rPr>
                <a:t>Closure</a:t>
              </a:r>
              <a:endParaRPr lang="en-US" sz="2500" b="1">
                <a:solidFill>
                  <a:srgbClr val="000000"/>
                </a:solidFill>
                <a:latin typeface="Arial - 33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6400" y="1028700"/>
            <a:ext cx="5688635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1.  What are the three undefined terms?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2755900"/>
            <a:ext cx="5807075" cy="3597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444500" y="2133600"/>
            <a:ext cx="866256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2.  Give an example of each one, based on the picture below.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19538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870575" y="761746"/>
            <a:ext cx="3019958" cy="2472408"/>
            <a:chOff x="5870575" y="761746"/>
            <a:chExt cx="3019958" cy="2472408"/>
          </a:xfrm>
        </p:grpSpPr>
        <p:sp>
          <p:nvSpPr>
            <p:cNvPr id="2" name="Freeform 1"/>
            <p:cNvSpPr/>
            <p:nvPr/>
          </p:nvSpPr>
          <p:spPr>
            <a:xfrm>
              <a:off x="5870575" y="761746"/>
              <a:ext cx="2074165" cy="2074165"/>
            </a:xfrm>
            <a:custGeom>
              <a:avLst/>
              <a:gdLst/>
              <a:ahLst/>
              <a:cxnLst/>
              <a:rect l="0" t="0" r="0" b="0"/>
              <a:pathLst>
                <a:path w="2074165" h="2074165">
                  <a:moveTo>
                    <a:pt x="0" y="0"/>
                  </a:moveTo>
                  <a:lnTo>
                    <a:pt x="2074164" y="0"/>
                  </a:lnTo>
                  <a:lnTo>
                    <a:pt x="2074164" y="2074164"/>
                  </a:lnTo>
                  <a:lnTo>
                    <a:pt x="0" y="2074164"/>
                  </a:lnTo>
                  <a:close/>
                </a:path>
              </a:pathLst>
            </a:custGeom>
            <a:solidFill>
              <a:srgbClr val="7D9EC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 2"/>
            <p:cNvSpPr/>
            <p:nvPr/>
          </p:nvSpPr>
          <p:spPr>
            <a:xfrm rot="16200000">
              <a:off x="6332601" y="1220978"/>
              <a:ext cx="1185800" cy="2035684"/>
            </a:xfrm>
            <a:custGeom>
              <a:avLst/>
              <a:gdLst/>
              <a:ahLst/>
              <a:cxnLst/>
              <a:rect l="0" t="0" r="0" b="0"/>
              <a:pathLst>
                <a:path w="1185800" h="2035684">
                  <a:moveTo>
                    <a:pt x="0" y="0"/>
                  </a:moveTo>
                  <a:lnTo>
                    <a:pt x="1185799" y="2035683"/>
                  </a:lnTo>
                  <a:lnTo>
                    <a:pt x="0" y="2035683"/>
                  </a:lnTo>
                  <a:close/>
                </a:path>
              </a:pathLst>
            </a:custGeom>
            <a:solidFill>
              <a:srgbClr val="C0C0C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15100" y="2895600"/>
              <a:ext cx="838733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smtClean="0">
                  <a:solidFill>
                    <a:srgbClr val="0000FF"/>
                  </a:solidFill>
                  <a:latin typeface="Arial - 22"/>
                </a:rPr>
                <a:t>9 mm</a:t>
              </a:r>
              <a:endParaRPr lang="en-US" sz="1600">
                <a:solidFill>
                  <a:srgbClr val="0000FF"/>
                </a:solidFill>
                <a:latin typeface="Arial - 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51800" y="2057400"/>
              <a:ext cx="838733" cy="3385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600" smtClean="0">
                  <a:solidFill>
                    <a:srgbClr val="0000FF"/>
                  </a:solidFill>
                  <a:latin typeface="Arial - 22"/>
                </a:rPr>
                <a:t>5 mm</a:t>
              </a:r>
              <a:endParaRPr lang="en-US" sz="1600">
                <a:solidFill>
                  <a:srgbClr val="0000FF"/>
                </a:solidFill>
                <a:latin typeface="Arial - 22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882763" y="1604391"/>
              <a:ext cx="116332" cy="116332"/>
            </a:xfrm>
            <a:prstGeom prst="ellipse">
              <a:avLst/>
            </a:prstGeom>
            <a:solidFill>
              <a:srgbClr val="00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6100" y="990600"/>
            <a:ext cx="3484372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3. How much more area does the square have </a:t>
            </a:r>
          </a:p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than the triangle?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13106" y="980694"/>
            <a:ext cx="300356" cy="300356"/>
          </a:xfrm>
          <a:custGeom>
            <a:avLst/>
            <a:gdLst/>
            <a:ahLst/>
            <a:cxnLst/>
            <a:rect l="0" t="0" r="0" b="0"/>
            <a:pathLst>
              <a:path w="300356" h="300356">
                <a:moveTo>
                  <a:pt x="150114" y="0"/>
                </a:moveTo>
                <a:lnTo>
                  <a:pt x="186817" y="114300"/>
                </a:lnTo>
                <a:lnTo>
                  <a:pt x="300355" y="114300"/>
                </a:lnTo>
                <a:lnTo>
                  <a:pt x="209423" y="186055"/>
                </a:lnTo>
                <a:lnTo>
                  <a:pt x="242189" y="300355"/>
                </a:lnTo>
                <a:lnTo>
                  <a:pt x="150114" y="232664"/>
                </a:lnTo>
                <a:lnTo>
                  <a:pt x="58039" y="300355"/>
                </a:lnTo>
                <a:lnTo>
                  <a:pt x="90805" y="186055"/>
                </a:lnTo>
                <a:lnTo>
                  <a:pt x="0" y="114300"/>
                </a:lnTo>
                <a:lnTo>
                  <a:pt x="113538" y="114300"/>
                </a:lnTo>
                <a:close/>
              </a:path>
            </a:pathLst>
          </a:custGeom>
          <a:solidFill>
            <a:srgbClr val="FFD7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44600" y="3530600"/>
            <a:ext cx="2418207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Area of Square: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0300" y="4216400"/>
            <a:ext cx="252298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Area of Triangle: 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25247" y="4343400"/>
            <a:ext cx="47840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2303" y="4850384"/>
            <a:ext cx="462076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round/>
            <a:headEnd type="none" w="med" len="sm"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03656" y="5289550"/>
            <a:ext cx="4352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Square has 4 congruent sides so all sides measure 9mm.  9*9 = 81mm squared.</a:t>
            </a:r>
          </a:p>
          <a:p>
            <a:r>
              <a:rPr lang="en-US" dirty="0" smtClean="0"/>
              <a:t>Triangle is ½ base * height</a:t>
            </a:r>
          </a:p>
          <a:p>
            <a:r>
              <a:rPr lang="en-US" dirty="0" smtClean="0"/>
              <a:t>½ (5)(9) = 22.5 mm squared</a:t>
            </a:r>
          </a:p>
          <a:p>
            <a:endParaRPr lang="en-US" dirty="0"/>
          </a:p>
          <a:p>
            <a:r>
              <a:rPr lang="en-US" dirty="0" smtClean="0"/>
              <a:t>81mm squared – 22.5mm squared is 58.5mm squared.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1409700"/>
            <a:ext cx="9626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Why are the undefined terms important in geometry?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4127500"/>
            <a:ext cx="8610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I will identify and describe the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undefined terms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 and use them to define other geometric objects.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34671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2900" y="0"/>
            <a:ext cx="8712200" cy="143116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8700" smtClean="0">
                <a:solidFill>
                  <a:srgbClr val="FFFF00"/>
                </a:solidFill>
                <a:latin typeface="Comic Sans MS - 116"/>
              </a:rPr>
              <a:t>.</a:t>
            </a:r>
            <a:endParaRPr lang="en-US" sz="8700">
              <a:solidFill>
                <a:srgbClr val="FFFF00"/>
              </a:solidFill>
              <a:latin typeface="Comic Sans MS - 11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600" y="4864100"/>
            <a:ext cx="2819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FF"/>
                </a:solidFill>
                <a:latin typeface="Comic Sans MS - 23"/>
              </a:rPr>
              <a:t>you should know: </a:t>
            </a:r>
            <a:endParaRPr lang="en-US" sz="1700">
              <a:solidFill>
                <a:srgbClr val="0000FF"/>
              </a:solidFill>
              <a:latin typeface="Comic Sans MS - 2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4900" y="2565400"/>
            <a:ext cx="56261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What is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perimeter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 and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area</a:t>
            </a:r>
          </a:p>
          <a:p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h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ow to calculate perimeter and area of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rectangles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,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squares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, and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triangles</a:t>
            </a:r>
            <a:endParaRPr lang="en-US" sz="1300" u="sng">
              <a:solidFill>
                <a:srgbClr val="004040"/>
              </a:solidFill>
              <a:latin typeface="Comic Sans MS - 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800" y="2501900"/>
            <a:ext cx="4114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4040"/>
                </a:solidFill>
                <a:latin typeface="Comic Sans MS - 23"/>
              </a:rPr>
              <a:t>what you've learned:</a:t>
            </a:r>
            <a:endParaRPr lang="en-US" sz="1700">
              <a:solidFill>
                <a:srgbClr val="004040"/>
              </a:solidFill>
              <a:latin typeface="Comic Sans MS - 2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7100" y="4876800"/>
            <a:ext cx="4604765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Comic Sans MS - 27"/>
              </a:rPr>
              <a:t>the undefined terms </a:t>
            </a:r>
            <a:endParaRPr lang="en-US" sz="2000">
              <a:solidFill>
                <a:srgbClr val="FF0000"/>
              </a:solidFill>
              <a:latin typeface="Comic Sans MS - 27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87183" y="382016"/>
            <a:ext cx="1874520" cy="953897"/>
          </a:xfrm>
          <a:prstGeom prst="line">
            <a:avLst/>
          </a:prstGeom>
          <a:ln w="76200" cap="flat" cmpd="sng" algn="ctr">
            <a:solidFill>
              <a:srgbClr val="FFFF00"/>
            </a:solidFill>
            <a:prstDash val="solid"/>
            <a:round/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5911850" y="754253"/>
            <a:ext cx="3161158" cy="1253364"/>
          </a:xfrm>
          <a:custGeom>
            <a:avLst/>
            <a:gdLst/>
            <a:ahLst/>
            <a:cxnLst/>
            <a:rect l="0" t="0" r="0" b="0"/>
            <a:pathLst>
              <a:path w="3161158" h="1253364">
                <a:moveTo>
                  <a:pt x="0" y="1253363"/>
                </a:moveTo>
                <a:lnTo>
                  <a:pt x="711454" y="0"/>
                </a:lnTo>
                <a:lnTo>
                  <a:pt x="3161157" y="0"/>
                </a:lnTo>
                <a:lnTo>
                  <a:pt x="2449703" y="1253363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2900" y="152400"/>
            <a:ext cx="9931400" cy="21236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600" smtClean="0">
                <a:solidFill>
                  <a:srgbClr val="000000"/>
                </a:solidFill>
                <a:latin typeface="Garamond - 88"/>
              </a:rPr>
              <a:t>1.1 Undefined Terms</a:t>
            </a:r>
          </a:p>
          <a:p>
            <a:endParaRPr lang="en-US" sz="6600">
              <a:solidFill>
                <a:srgbClr val="000000"/>
              </a:solidFill>
              <a:latin typeface="Garamond - 88"/>
            </a:endParaRPr>
          </a:p>
        </p:txBody>
      </p:sp>
    </p:spTree>
    <p:extLst>
      <p:ext uri="{BB962C8B-B14F-4D97-AF65-F5344CB8AC3E}">
        <p14:creationId xmlns:p14="http://schemas.microsoft.com/office/powerpoint/2010/main" val="5984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90500"/>
            <a:ext cx="7772400" cy="7994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44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0"/>
            <a:ext cx="10160000" cy="30909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8061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Watch the </a:t>
            </a:r>
            <a:r>
              <a:rPr lang="en-US" dirty="0" smtClean="0">
                <a:hlinkClick r:id="rId2"/>
              </a:rPr>
              <a:t>video</a:t>
            </a:r>
            <a:r>
              <a:rPr lang="en-US" dirty="0" smtClean="0"/>
              <a:t> and take note(s) of the key terms (undefined terms).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375</Words>
  <Application>Microsoft Office PowerPoint</Application>
  <PresentationFormat>Custom</PresentationFormat>
  <Paragraphs>91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4" baseType="lpstr">
      <vt:lpstr>Arial</vt:lpstr>
      <vt:lpstr>Arial - 27</vt:lpstr>
      <vt:lpstr>Comic Sans MS - 27</vt:lpstr>
      <vt:lpstr>Comic Sans MS - 18</vt:lpstr>
      <vt:lpstr>Comic Sans MS - 23</vt:lpstr>
      <vt:lpstr>Garamond - 88</vt:lpstr>
      <vt:lpstr>Times New Roman - 30</vt:lpstr>
      <vt:lpstr>Arial - 23</vt:lpstr>
      <vt:lpstr>Arial - 21</vt:lpstr>
      <vt:lpstr>Calibri</vt:lpstr>
      <vt:lpstr>Garamond - 47</vt:lpstr>
      <vt:lpstr>Arial - 33</vt:lpstr>
      <vt:lpstr>Arial - 36</vt:lpstr>
      <vt:lpstr>Comic Sans MS - 116</vt:lpstr>
      <vt:lpstr>Times New Roman - 36</vt:lpstr>
      <vt:lpstr>Arial - 22</vt:lpstr>
      <vt:lpstr>Arial - 16</vt:lpstr>
      <vt:lpstr>Comic Sans MS - 36</vt:lpstr>
      <vt:lpstr>Garamond - 48</vt:lpstr>
      <vt:lpstr>Arial - 24</vt:lpstr>
      <vt:lpstr>Arial - 35</vt:lpstr>
      <vt:lpstr>Arial - 34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FITZGERALD JR</dc:creator>
  <cp:lastModifiedBy>WAYNE FITZGERALD JR</cp:lastModifiedBy>
  <cp:revision>12</cp:revision>
  <dcterms:created xsi:type="dcterms:W3CDTF">2015-01-12T16:12:27Z</dcterms:created>
  <dcterms:modified xsi:type="dcterms:W3CDTF">2018-08-21T20:17:37Z</dcterms:modified>
</cp:coreProperties>
</file>