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0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B8784-45D9-4978-A489-E89FD51032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01DEA-2A5D-4515-AC86-D1D226AA1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0D6E4-DB3A-48E3-AA0B-CA3376144C0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12B68-88B6-4EC4-8587-61154583172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2C2A4C-E765-44B8-8881-E7417D55D25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F8DC4-FA99-4554-81D1-CD7251B953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888CAE-3282-456B-8039-FEAEF5853BA5}" type="datetimeFigureOut">
              <a:rPr lang="en-US" smtClean="0"/>
              <a:pPr/>
              <a:t>11/1/2018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EBF939-3593-4E15-8AA1-6B44E6AA5F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6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APK…..5 minute check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7297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91482"/>
            <a:ext cx="82788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2550887"/>
            <a:ext cx="30607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0" y="3103563"/>
            <a:ext cx="780891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3962400"/>
            <a:ext cx="3646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6" y="4495800"/>
            <a:ext cx="83518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5715000"/>
            <a:ext cx="22320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MARTInkShape-5"/>
          <p:cNvSpPr/>
          <p:nvPr/>
        </p:nvSpPr>
        <p:spPr>
          <a:xfrm>
            <a:off x="9410211" y="5160831"/>
            <a:ext cx="70340" cy="1720"/>
          </a:xfrm>
          <a:custGeom>
            <a:avLst/>
            <a:gdLst/>
            <a:ahLst/>
            <a:cxnLst/>
            <a:rect l="0" t="0" r="0" b="0"/>
            <a:pathLst>
              <a:path w="70340" h="1720">
                <a:moveTo>
                  <a:pt x="0" y="0"/>
                </a:moveTo>
                <a:lnTo>
                  <a:pt x="7061" y="362"/>
                </a:lnTo>
                <a:lnTo>
                  <a:pt x="43829" y="1317"/>
                </a:lnTo>
                <a:lnTo>
                  <a:pt x="70339" y="171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6078239" cy="173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78279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6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913971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08325"/>
            <a:ext cx="17129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6" y="3922486"/>
            <a:ext cx="816927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65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Think……Ink…share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30" y="1600200"/>
            <a:ext cx="8871030" cy="26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83906"/>
            <a:ext cx="26400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20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HOTS……..White Boards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6724471" cy="210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1099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MARTInkShape-4"/>
          <p:cNvSpPr/>
          <p:nvPr/>
        </p:nvSpPr>
        <p:spPr>
          <a:xfrm>
            <a:off x="869133" y="2767658"/>
            <a:ext cx="5530" cy="1964"/>
          </a:xfrm>
          <a:custGeom>
            <a:avLst/>
            <a:gdLst/>
            <a:ahLst/>
            <a:cxnLst/>
            <a:rect l="0" t="0" r="0" b="0"/>
            <a:pathLst>
              <a:path w="5530" h="1964">
                <a:moveTo>
                  <a:pt x="0" y="0"/>
                </a:moveTo>
                <a:lnTo>
                  <a:pt x="5529" y="196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HOTS Example 3  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5712"/>
            <a:ext cx="8102286" cy="17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82590"/>
            <a:ext cx="4578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2358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25908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Explain your reasoning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950889" cy="6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023225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9136"/>
            <a:ext cx="58769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5257800"/>
            <a:ext cx="81930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2" y="609600"/>
            <a:ext cx="4578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6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248603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4578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 Example 4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248603" cy="1012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316388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0900"/>
            <a:ext cx="19510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863282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5121275"/>
            <a:ext cx="820578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74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Think…..write…..share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248603" cy="193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31" y="3962400"/>
            <a:ext cx="80232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5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Think….write….share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248603" cy="226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77914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2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683162" y="76200"/>
            <a:ext cx="1844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Similar</a:t>
            </a:r>
            <a:r>
              <a:rPr lang="en-US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Triangles</a:t>
            </a:r>
            <a:r>
              <a:rPr lang="en-US" sz="1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 </a:t>
            </a:r>
            <a:endParaRPr lang="en-US" sz="18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6.5-prove triangles similar by SSS &amp; SAS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apply </a:t>
            </a:r>
            <a:r>
              <a:rPr lang="en-US" dirty="0" smtClean="0"/>
              <a:t>the AA, </a:t>
            </a:r>
            <a:r>
              <a:rPr lang="en-US" dirty="0"/>
              <a:t>SSS &amp; SAS Similarity Theorems to determine similarity in triangles.</a:t>
            </a:r>
          </a:p>
          <a:p>
            <a:r>
              <a:rPr lang="en-US" dirty="0" smtClean="0"/>
              <a:t>Why? </a:t>
            </a:r>
            <a:r>
              <a:rPr lang="en-US" dirty="0"/>
              <a:t>So you can show that triangles are similar, as seen in EX 28.</a:t>
            </a:r>
          </a:p>
          <a:p>
            <a:r>
              <a:rPr lang="en-US" dirty="0"/>
              <a:t>Mastery is 80% or better on 5 minute checks and independent practice problems.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objective for today?</a:t>
            </a:r>
          </a:p>
          <a:p>
            <a:r>
              <a:rPr lang="en-US" dirty="0" smtClean="0"/>
              <a:t>Students will apply the SSS &amp; SAS Similarity Theorems to determine similarity in triangles.</a:t>
            </a:r>
          </a:p>
          <a:p>
            <a:r>
              <a:rPr lang="en-US" dirty="0" smtClean="0"/>
              <a:t>Why, So you can show that triangles are similar, as seen in EX 28.</a:t>
            </a:r>
          </a:p>
          <a:p>
            <a:r>
              <a:rPr lang="en-US" dirty="0" smtClean="0"/>
              <a:t>Mastery is 80% or better on 5 minute checks and independent practice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PDF Online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9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673125" y="76200"/>
            <a:ext cx="1933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Skill Development</a:t>
            </a:r>
            <a:endParaRPr lang="en-US" sz="18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3663" y="679450"/>
            <a:ext cx="842249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In previous lessons, you learned several basic tests for determining whether</a:t>
            </a:r>
          </a:p>
          <a:p>
            <a:r>
              <a:rPr lang="en-US" dirty="0">
                <a:latin typeface="Comic Sans MS" pitchFamily="66" charset="0"/>
              </a:rPr>
              <a:t>two triangles are congruent.  Recall that each congruence test involves only</a:t>
            </a:r>
          </a:p>
          <a:p>
            <a:r>
              <a:rPr lang="en-US" dirty="0">
                <a:latin typeface="Comic Sans MS" pitchFamily="66" charset="0"/>
              </a:rPr>
              <a:t>three corresponding parts of each triangle.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6838" y="1927225"/>
            <a:ext cx="8247771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Likewise, there are </a:t>
            </a: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tests for similarity</a:t>
            </a:r>
            <a:r>
              <a:rPr lang="en-US" dirty="0">
                <a:latin typeface="Comic Sans MS" pitchFamily="66" charset="0"/>
              </a:rPr>
              <a:t> that will not involve all the parts of</a:t>
            </a:r>
          </a:p>
          <a:p>
            <a:r>
              <a:rPr lang="en-US" dirty="0">
                <a:latin typeface="Comic Sans MS" pitchFamily="66" charset="0"/>
              </a:rPr>
              <a:t>each triangle.</a:t>
            </a: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/>
        </p:nvGraphicFramePr>
        <p:xfrm>
          <a:off x="152400" y="3154363"/>
          <a:ext cx="8915400" cy="3497263"/>
        </p:xfrm>
        <a:graphic>
          <a:graphicData uri="http://schemas.openxmlformats.org/drawingml/2006/table">
            <a:tbl>
              <a:tblPr/>
              <a:tblGrid>
                <a:gridCol w="1704975"/>
                <a:gridCol w="7210425"/>
              </a:tblGrid>
              <a:tr h="349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Postulate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 Similarity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two angles of one triangle are congruent to two corresponding angles of another triangle, then the triangles are 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2316163" y="3757613"/>
            <a:ext cx="969962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similar</a:t>
            </a:r>
          </a:p>
        </p:txBody>
      </p:sp>
      <p:sp>
        <p:nvSpPr>
          <p:cNvPr id="40992" name="Line 32"/>
          <p:cNvSpPr>
            <a:spLocks noChangeShapeType="1"/>
          </p:cNvSpPr>
          <p:nvPr/>
        </p:nvSpPr>
        <p:spPr bwMode="auto">
          <a:xfrm>
            <a:off x="3243263" y="5368925"/>
            <a:ext cx="274161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3" name="Line 33"/>
          <p:cNvSpPr>
            <a:spLocks noChangeShapeType="1"/>
          </p:cNvSpPr>
          <p:nvPr/>
        </p:nvSpPr>
        <p:spPr bwMode="auto">
          <a:xfrm>
            <a:off x="6556375" y="5348288"/>
            <a:ext cx="1371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343275" y="4511675"/>
            <a:ext cx="142875" cy="914400"/>
            <a:chOff x="1206" y="1609"/>
            <a:chExt cx="90" cy="576"/>
          </a:xfrm>
        </p:grpSpPr>
        <p:sp>
          <p:nvSpPr>
            <p:cNvPr id="36901" name="Line 35"/>
            <p:cNvSpPr>
              <a:spLocks noChangeShapeType="1"/>
            </p:cNvSpPr>
            <p:nvPr/>
          </p:nvSpPr>
          <p:spPr bwMode="auto">
            <a:xfrm rot="-3600000">
              <a:off x="999" y="1897"/>
              <a:ext cx="5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36"/>
            <p:cNvSpPr>
              <a:spLocks/>
            </p:cNvSpPr>
            <p:nvPr/>
          </p:nvSpPr>
          <p:spPr bwMode="auto">
            <a:xfrm>
              <a:off x="1206" y="2040"/>
              <a:ext cx="90" cy="102"/>
            </a:xfrm>
            <a:custGeom>
              <a:avLst/>
              <a:gdLst>
                <a:gd name="T0" fmla="*/ 0 w 90"/>
                <a:gd name="T1" fmla="*/ 0 h 102"/>
                <a:gd name="T2" fmla="*/ 72 w 90"/>
                <a:gd name="T3" fmla="*/ 18 h 102"/>
                <a:gd name="T4" fmla="*/ 90 w 90"/>
                <a:gd name="T5" fmla="*/ 102 h 102"/>
                <a:gd name="T6" fmla="*/ 0 60000 65536"/>
                <a:gd name="T7" fmla="*/ 0 60000 65536"/>
                <a:gd name="T8" fmla="*/ 0 60000 65536"/>
                <a:gd name="T9" fmla="*/ 0 w 90"/>
                <a:gd name="T10" fmla="*/ 0 h 102"/>
                <a:gd name="T11" fmla="*/ 90 w 90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102">
                  <a:moveTo>
                    <a:pt x="0" y="0"/>
                  </a:moveTo>
                  <a:cubicBezTo>
                    <a:pt x="28" y="0"/>
                    <a:pt x="57" y="1"/>
                    <a:pt x="72" y="18"/>
                  </a:cubicBezTo>
                  <a:cubicBezTo>
                    <a:pt x="87" y="35"/>
                    <a:pt x="88" y="68"/>
                    <a:pt x="90" y="10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662738" y="4919663"/>
            <a:ext cx="142875" cy="457200"/>
            <a:chOff x="3684" y="1866"/>
            <a:chExt cx="90" cy="288"/>
          </a:xfrm>
        </p:grpSpPr>
        <p:sp>
          <p:nvSpPr>
            <p:cNvPr id="36899" name="Line 38"/>
            <p:cNvSpPr>
              <a:spLocks noChangeShapeType="1"/>
            </p:cNvSpPr>
            <p:nvPr/>
          </p:nvSpPr>
          <p:spPr bwMode="auto">
            <a:xfrm rot="-3600000">
              <a:off x="3549" y="2010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39"/>
            <p:cNvSpPr>
              <a:spLocks/>
            </p:cNvSpPr>
            <p:nvPr/>
          </p:nvSpPr>
          <p:spPr bwMode="auto">
            <a:xfrm>
              <a:off x="3684" y="2034"/>
              <a:ext cx="90" cy="102"/>
            </a:xfrm>
            <a:custGeom>
              <a:avLst/>
              <a:gdLst>
                <a:gd name="T0" fmla="*/ 0 w 90"/>
                <a:gd name="T1" fmla="*/ 0 h 102"/>
                <a:gd name="T2" fmla="*/ 72 w 90"/>
                <a:gd name="T3" fmla="*/ 18 h 102"/>
                <a:gd name="T4" fmla="*/ 90 w 90"/>
                <a:gd name="T5" fmla="*/ 102 h 102"/>
                <a:gd name="T6" fmla="*/ 0 60000 65536"/>
                <a:gd name="T7" fmla="*/ 0 60000 65536"/>
                <a:gd name="T8" fmla="*/ 0 60000 65536"/>
                <a:gd name="T9" fmla="*/ 0 w 90"/>
                <a:gd name="T10" fmla="*/ 0 h 102"/>
                <a:gd name="T11" fmla="*/ 90 w 90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102">
                  <a:moveTo>
                    <a:pt x="0" y="0"/>
                  </a:moveTo>
                  <a:cubicBezTo>
                    <a:pt x="28" y="0"/>
                    <a:pt x="57" y="1"/>
                    <a:pt x="72" y="18"/>
                  </a:cubicBezTo>
                  <a:cubicBezTo>
                    <a:pt x="87" y="35"/>
                    <a:pt x="88" y="68"/>
                    <a:pt x="90" y="102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690938" y="4581525"/>
            <a:ext cx="2292350" cy="785813"/>
            <a:chOff x="1425" y="1653"/>
            <a:chExt cx="1444" cy="495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2556" y="2057"/>
              <a:ext cx="76" cy="88"/>
              <a:chOff x="4181" y="2048"/>
              <a:chExt cx="76" cy="88"/>
            </a:xfrm>
          </p:grpSpPr>
          <p:sp>
            <p:nvSpPr>
              <p:cNvPr id="36897" name="Freeform 42"/>
              <p:cNvSpPr>
                <a:spLocks/>
              </p:cNvSpPr>
              <p:nvPr/>
            </p:nvSpPr>
            <p:spPr bwMode="auto">
              <a:xfrm>
                <a:off x="4220" y="2064"/>
                <a:ext cx="37" cy="72"/>
              </a:xfrm>
              <a:custGeom>
                <a:avLst/>
                <a:gdLst>
                  <a:gd name="T0" fmla="*/ 37 w 37"/>
                  <a:gd name="T1" fmla="*/ 0 h 72"/>
                  <a:gd name="T2" fmla="*/ 6 w 37"/>
                  <a:gd name="T3" fmla="*/ 27 h 72"/>
                  <a:gd name="T4" fmla="*/ 1 w 37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72"/>
                  <a:gd name="T11" fmla="*/ 37 w 37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72">
                    <a:moveTo>
                      <a:pt x="37" y="0"/>
                    </a:moveTo>
                    <a:cubicBezTo>
                      <a:pt x="24" y="7"/>
                      <a:pt x="12" y="15"/>
                      <a:pt x="6" y="27"/>
                    </a:cubicBezTo>
                    <a:cubicBezTo>
                      <a:pt x="0" y="39"/>
                      <a:pt x="0" y="55"/>
                      <a:pt x="1" y="72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8" name="Freeform 43"/>
              <p:cNvSpPr>
                <a:spLocks/>
              </p:cNvSpPr>
              <p:nvPr/>
            </p:nvSpPr>
            <p:spPr bwMode="auto">
              <a:xfrm>
                <a:off x="4181" y="2048"/>
                <a:ext cx="36" cy="87"/>
              </a:xfrm>
              <a:custGeom>
                <a:avLst/>
                <a:gdLst>
                  <a:gd name="T0" fmla="*/ 36 w 36"/>
                  <a:gd name="T1" fmla="*/ 0 h 87"/>
                  <a:gd name="T2" fmla="*/ 6 w 36"/>
                  <a:gd name="T3" fmla="*/ 40 h 87"/>
                  <a:gd name="T4" fmla="*/ 1 w 36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87"/>
                  <a:gd name="T11" fmla="*/ 36 w 36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87">
                    <a:moveTo>
                      <a:pt x="36" y="0"/>
                    </a:moveTo>
                    <a:cubicBezTo>
                      <a:pt x="24" y="13"/>
                      <a:pt x="12" y="26"/>
                      <a:pt x="6" y="40"/>
                    </a:cubicBezTo>
                    <a:cubicBezTo>
                      <a:pt x="0" y="54"/>
                      <a:pt x="0" y="70"/>
                      <a:pt x="1" y="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96" name="Line 44"/>
            <p:cNvSpPr>
              <a:spLocks noChangeShapeType="1"/>
            </p:cNvSpPr>
            <p:nvPr/>
          </p:nvSpPr>
          <p:spPr bwMode="auto">
            <a:xfrm>
              <a:off x="1425" y="1653"/>
              <a:ext cx="1444" cy="49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783388" y="4959350"/>
            <a:ext cx="1135062" cy="388938"/>
            <a:chOff x="3760" y="1891"/>
            <a:chExt cx="715" cy="245"/>
          </a:xfrm>
        </p:grpSpPr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181" y="2048"/>
              <a:ext cx="76" cy="88"/>
              <a:chOff x="4181" y="2048"/>
              <a:chExt cx="76" cy="88"/>
            </a:xfrm>
          </p:grpSpPr>
          <p:sp>
            <p:nvSpPr>
              <p:cNvPr id="36893" name="Freeform 47"/>
              <p:cNvSpPr>
                <a:spLocks/>
              </p:cNvSpPr>
              <p:nvPr/>
            </p:nvSpPr>
            <p:spPr bwMode="auto">
              <a:xfrm>
                <a:off x="4220" y="2064"/>
                <a:ext cx="37" cy="72"/>
              </a:xfrm>
              <a:custGeom>
                <a:avLst/>
                <a:gdLst>
                  <a:gd name="T0" fmla="*/ 37 w 37"/>
                  <a:gd name="T1" fmla="*/ 0 h 72"/>
                  <a:gd name="T2" fmla="*/ 6 w 37"/>
                  <a:gd name="T3" fmla="*/ 27 h 72"/>
                  <a:gd name="T4" fmla="*/ 1 w 37"/>
                  <a:gd name="T5" fmla="*/ 72 h 7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72"/>
                  <a:gd name="T11" fmla="*/ 37 w 37"/>
                  <a:gd name="T12" fmla="*/ 72 h 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72">
                    <a:moveTo>
                      <a:pt x="37" y="0"/>
                    </a:moveTo>
                    <a:cubicBezTo>
                      <a:pt x="24" y="7"/>
                      <a:pt x="12" y="15"/>
                      <a:pt x="6" y="27"/>
                    </a:cubicBezTo>
                    <a:cubicBezTo>
                      <a:pt x="0" y="39"/>
                      <a:pt x="0" y="55"/>
                      <a:pt x="1" y="72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4" name="Freeform 48"/>
              <p:cNvSpPr>
                <a:spLocks/>
              </p:cNvSpPr>
              <p:nvPr/>
            </p:nvSpPr>
            <p:spPr bwMode="auto">
              <a:xfrm>
                <a:off x="4181" y="2048"/>
                <a:ext cx="36" cy="87"/>
              </a:xfrm>
              <a:custGeom>
                <a:avLst/>
                <a:gdLst>
                  <a:gd name="T0" fmla="*/ 36 w 36"/>
                  <a:gd name="T1" fmla="*/ 0 h 87"/>
                  <a:gd name="T2" fmla="*/ 6 w 36"/>
                  <a:gd name="T3" fmla="*/ 40 h 87"/>
                  <a:gd name="T4" fmla="*/ 1 w 36"/>
                  <a:gd name="T5" fmla="*/ 87 h 87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87"/>
                  <a:gd name="T11" fmla="*/ 36 w 36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87">
                    <a:moveTo>
                      <a:pt x="36" y="0"/>
                    </a:moveTo>
                    <a:cubicBezTo>
                      <a:pt x="24" y="13"/>
                      <a:pt x="12" y="26"/>
                      <a:pt x="6" y="40"/>
                    </a:cubicBezTo>
                    <a:cubicBezTo>
                      <a:pt x="0" y="54"/>
                      <a:pt x="0" y="70"/>
                      <a:pt x="1" y="87"/>
                    </a:cubicBez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892" name="Line 49"/>
            <p:cNvSpPr>
              <a:spLocks noChangeShapeType="1"/>
            </p:cNvSpPr>
            <p:nvPr/>
          </p:nvSpPr>
          <p:spPr bwMode="auto">
            <a:xfrm>
              <a:off x="3760" y="1891"/>
              <a:ext cx="715" cy="24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3509963" y="4300538"/>
            <a:ext cx="309562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C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2963863" y="5353050"/>
            <a:ext cx="3333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A</a:t>
            </a:r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5861050" y="5403850"/>
            <a:ext cx="3127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B</a:t>
            </a:r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6637338" y="464185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F</a:t>
            </a:r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7834313" y="5346700"/>
            <a:ext cx="311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E</a:t>
            </a: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6362700" y="5337175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D</a:t>
            </a:r>
          </a:p>
        </p:txBody>
      </p: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2898775" y="5994400"/>
            <a:ext cx="54864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</a:t>
            </a:r>
            <a:r>
              <a:rPr lang="en-US">
                <a:sym typeface="Euclid Symbol" pitchFamily="18" charset="2"/>
              </a:rPr>
              <a:t>A </a:t>
            </a:r>
            <a:r>
              <a:rPr lang="en-US">
                <a:cs typeface="Arial" charset="0"/>
                <a:sym typeface="Euclid Symbol" pitchFamily="18" charset="2"/>
              </a:rPr>
              <a:t>≈ D  and  B ≈ E,  then </a:t>
            </a:r>
            <a:r>
              <a:rPr lang="el-GR">
                <a:latin typeface="Comic Sans MS" pitchFamily="66" charset="0"/>
                <a:cs typeface="Arial" charset="0"/>
                <a:sym typeface="Euclid Symbol" pitchFamily="18" charset="2"/>
              </a:rPr>
              <a:t>Δ</a:t>
            </a:r>
            <a:r>
              <a:rPr lang="en-US">
                <a:latin typeface="Comic Sans MS" pitchFamily="66" charset="0"/>
                <a:cs typeface="Arial" charset="0"/>
                <a:sym typeface="Euclid Symbol" pitchFamily="18" charset="2"/>
              </a:rPr>
              <a:t>ABC </a:t>
            </a:r>
            <a:r>
              <a:rPr lang="en-US">
                <a:cs typeface="Arial" charset="0"/>
                <a:sym typeface="Euclid Symbol" pitchFamily="18" charset="2"/>
              </a:rPr>
              <a:t>~ </a:t>
            </a:r>
            <a:r>
              <a:rPr lang="el-GR">
                <a:latin typeface="Comic Sans MS" pitchFamily="66" charset="0"/>
                <a:cs typeface="Arial" charset="0"/>
                <a:sym typeface="Euclid Symbol" pitchFamily="18" charset="2"/>
              </a:rPr>
              <a:t>Δ</a:t>
            </a:r>
            <a:r>
              <a:rPr lang="en-US">
                <a:latin typeface="Comic Sans MS" pitchFamily="66" charset="0"/>
                <a:cs typeface="Arial" charset="0"/>
                <a:sym typeface="Euclid Symbol" pitchFamily="18" charset="2"/>
              </a:rPr>
              <a:t>DEF</a:t>
            </a:r>
            <a:endParaRPr lang="el-GR">
              <a:latin typeface="Comic Sans MS" pitchFamily="66" charset="0"/>
              <a:cs typeface="Arial" charset="0"/>
              <a:sym typeface="Euclid Symbol" pitchFamily="18" charset="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73" grpId="0"/>
      <p:bldP spid="40992" grpId="0" animBg="1"/>
      <p:bldP spid="40993" grpId="0" animBg="1"/>
      <p:bldP spid="41010" grpId="0"/>
      <p:bldP spid="41011" grpId="0"/>
      <p:bldP spid="41012" grpId="0"/>
      <p:bldP spid="41013" grpId="0"/>
      <p:bldP spid="41014" grpId="0"/>
      <p:bldP spid="41015" grpId="0"/>
      <p:bldP spid="410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638376" y="76200"/>
            <a:ext cx="1933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Skill Development</a:t>
            </a:r>
            <a:endParaRPr lang="en-US" sz="1800" b="1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graphicFrame>
        <p:nvGraphicFramePr>
          <p:cNvPr id="43045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326795"/>
              </p:ext>
            </p:extLst>
          </p:nvPr>
        </p:nvGraphicFramePr>
        <p:xfrm>
          <a:off x="152400" y="1497013"/>
          <a:ext cx="8915400" cy="4979987"/>
        </p:xfrm>
        <a:graphic>
          <a:graphicData uri="http://schemas.openxmlformats.org/drawingml/2006/table">
            <a:tbl>
              <a:tblPr/>
              <a:tblGrid>
                <a:gridCol w="1704975"/>
                <a:gridCol w="7210425"/>
              </a:tblGrid>
              <a:tr h="4979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Theorem 6-2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SSS Similarity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the measures of the sides of a triangle are 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the measures of the corresponding sides of another triangle, then the triangles are similar.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83" name="Text Box 11"/>
          <p:cNvSpPr txBox="1">
            <a:spLocks noChangeArrowheads="1"/>
          </p:cNvSpPr>
          <p:nvPr/>
        </p:nvSpPr>
        <p:spPr bwMode="auto">
          <a:xfrm>
            <a:off x="96838" y="708025"/>
            <a:ext cx="80906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Two other tests are used to determine whether two triangles are similar.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6918325" y="1484313"/>
            <a:ext cx="16256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proportional</a:t>
            </a: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2943225" y="4068763"/>
            <a:ext cx="274161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256338" y="4048125"/>
            <a:ext cx="1371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rot="-3600000">
            <a:off x="2714625" y="3668713"/>
            <a:ext cx="9144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 rot="-3600000">
            <a:off x="6148388" y="3848100"/>
            <a:ext cx="4572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3390900" y="3281363"/>
            <a:ext cx="2292350" cy="7858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6483350" y="3659188"/>
            <a:ext cx="1135063" cy="388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3267075" y="3009900"/>
            <a:ext cx="3095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C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2665413" y="4014788"/>
            <a:ext cx="3333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A</a:t>
            </a: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561013" y="4051300"/>
            <a:ext cx="3127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B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365875" y="3392488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F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7519988" y="4022725"/>
            <a:ext cx="311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E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6078538" y="4027488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D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107113" y="363855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2840038" y="3476625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10388" y="353060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3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4146550" y="3248025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6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6707188" y="4052888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4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3884613" y="4087813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8</a:t>
            </a:r>
          </a:p>
        </p:txBody>
      </p:sp>
      <p:graphicFrame>
        <p:nvGraphicFramePr>
          <p:cNvPr id="43039" name="Object 31"/>
          <p:cNvGraphicFramePr>
            <a:graphicFrameLocks noChangeAspect="1"/>
          </p:cNvGraphicFramePr>
          <p:nvPr/>
        </p:nvGraphicFramePr>
        <p:xfrm>
          <a:off x="3006725" y="4933950"/>
          <a:ext cx="11525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571320" imgH="393480" progId="Equation.3">
                  <p:embed/>
                </p:oleObj>
              </mc:Choice>
              <mc:Fallback>
                <p:oleObj name="Equation" r:id="rId4" imgW="571320" imgH="39348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933950"/>
                        <a:ext cx="11525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0" name="Object 32"/>
          <p:cNvGraphicFramePr>
            <a:graphicFrameLocks noChangeAspect="1"/>
          </p:cNvGraphicFramePr>
          <p:nvPr/>
        </p:nvGraphicFramePr>
        <p:xfrm>
          <a:off x="4213225" y="4941888"/>
          <a:ext cx="5381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6" imgW="266400" imgH="393480" progId="Equation.3">
                  <p:embed/>
                </p:oleObj>
              </mc:Choice>
              <mc:Fallback>
                <p:oleObj name="Equation" r:id="rId6" imgW="266400" imgH="39348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4941888"/>
                        <a:ext cx="538163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4979988" y="5100638"/>
            <a:ext cx="3673475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then  </a:t>
            </a:r>
            <a:r>
              <a:rPr lang="en-US">
                <a:latin typeface="Comic Sans MS" pitchFamily="66" charset="0"/>
              </a:rPr>
              <a:t>the triangles are similar</a:t>
            </a:r>
            <a:endParaRPr lang="el-GR"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30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746110"/>
              </p:ext>
            </p:extLst>
          </p:nvPr>
        </p:nvGraphicFramePr>
        <p:xfrm>
          <a:off x="2802731" y="5699579"/>
          <a:ext cx="20145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8" imgW="863280" imgH="393480" progId="Equation.3">
                  <p:embed/>
                </p:oleObj>
              </mc:Choice>
              <mc:Fallback>
                <p:oleObj name="Equation" r:id="rId8" imgW="863280" imgH="39348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731" y="5699579"/>
                        <a:ext cx="2014538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64693"/>
              </p:ext>
            </p:extLst>
          </p:nvPr>
        </p:nvGraphicFramePr>
        <p:xfrm>
          <a:off x="4798332" y="5721350"/>
          <a:ext cx="7953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10" imgW="393480" imgH="393480" progId="Equation.3">
                  <p:embed/>
                </p:oleObj>
              </mc:Choice>
              <mc:Fallback>
                <p:oleObj name="Equation" r:id="rId10" imgW="39348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332" y="5721350"/>
                        <a:ext cx="795338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5776913" y="5928633"/>
            <a:ext cx="24765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then  </a:t>
            </a:r>
            <a:r>
              <a:rPr lang="el-GR" dirty="0">
                <a:latin typeface="Comic Sans MS" pitchFamily="66" charset="0"/>
              </a:rPr>
              <a:t>Δ</a:t>
            </a:r>
            <a:r>
              <a:rPr lang="en-US" dirty="0">
                <a:latin typeface="Comic Sans MS" pitchFamily="66" charset="0"/>
              </a:rPr>
              <a:t>ABC </a:t>
            </a:r>
            <a:r>
              <a:rPr lang="en-US" dirty="0">
                <a:cs typeface="Arial" charset="0"/>
              </a:rPr>
              <a:t>~ </a:t>
            </a:r>
            <a:r>
              <a:rPr lang="el-GR" dirty="0">
                <a:latin typeface="Comic Sans MS" pitchFamily="66" charset="0"/>
                <a:cs typeface="Arial" charset="0"/>
              </a:rPr>
              <a:t>Δ</a:t>
            </a:r>
            <a:r>
              <a:rPr lang="en-US" dirty="0">
                <a:latin typeface="Comic Sans MS" pitchFamily="66" charset="0"/>
                <a:cs typeface="Arial" charset="0"/>
              </a:rPr>
              <a:t>DEF</a:t>
            </a:r>
            <a:endParaRPr lang="el-GR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/>
      <p:bldP spid="43028" grpId="0"/>
      <p:bldP spid="43029" grpId="0"/>
      <p:bldP spid="43030" grpId="0"/>
      <p:bldP spid="43031" grpId="0"/>
      <p:bldP spid="43032" grpId="0"/>
      <p:bldP spid="43033" grpId="0"/>
      <p:bldP spid="43033" grpId="1"/>
      <p:bldP spid="43034" grpId="0"/>
      <p:bldP spid="43034" grpId="1"/>
      <p:bldP spid="43035" grpId="0"/>
      <p:bldP spid="43035" grpId="1"/>
      <p:bldP spid="43036" grpId="0"/>
      <p:bldP spid="43036" grpId="1"/>
      <p:bldP spid="43037" grpId="0"/>
      <p:bldP spid="43037" grpId="1"/>
      <p:bldP spid="43038" grpId="0"/>
      <p:bldP spid="43038" grpId="1"/>
      <p:bldP spid="43041" grpId="0"/>
      <p:bldP spid="43041" grpId="1"/>
      <p:bldP spid="430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609521" y="76200"/>
            <a:ext cx="1991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Skill Development</a:t>
            </a:r>
            <a:r>
              <a:rPr lang="en-US" sz="1800" b="1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cs typeface="Arial" charset="0"/>
              </a:rPr>
              <a:t> </a:t>
            </a:r>
            <a:endParaRPr lang="en-US" sz="1800" b="1" dirty="0">
              <a:solidFill>
                <a:srgbClr val="FF000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</a:endParaRPr>
          </a:p>
        </p:txBody>
      </p:sp>
      <p:graphicFrame>
        <p:nvGraphicFramePr>
          <p:cNvPr id="44069" name="Group 37"/>
          <p:cNvGraphicFramePr>
            <a:graphicFrameLocks noGrp="1"/>
          </p:cNvGraphicFramePr>
          <p:nvPr/>
        </p:nvGraphicFramePr>
        <p:xfrm>
          <a:off x="152400" y="914400"/>
          <a:ext cx="8915400" cy="5508625"/>
        </p:xfrm>
        <a:graphic>
          <a:graphicData uri="http://schemas.openxmlformats.org/drawingml/2006/table">
            <a:tbl>
              <a:tblPr/>
              <a:tblGrid>
                <a:gridCol w="1704975"/>
                <a:gridCol w="7210425"/>
              </a:tblGrid>
              <a:tr h="550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Theorem 6-3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SAS Similarity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the measures of two sides of a triangle are 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the measures of two corresponding sides of another triangle and their included angles are congruent, then the triangles are similar.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6975475" y="884238"/>
            <a:ext cx="16256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proportional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176588" y="2849563"/>
            <a:ext cx="147637" cy="914400"/>
            <a:chOff x="1905" y="2023"/>
            <a:chExt cx="93" cy="576"/>
          </a:xfrm>
        </p:grpSpPr>
        <p:sp>
          <p:nvSpPr>
            <p:cNvPr id="8227" name="Freeform 13"/>
            <p:cNvSpPr>
              <a:spLocks/>
            </p:cNvSpPr>
            <p:nvPr/>
          </p:nvSpPr>
          <p:spPr bwMode="auto">
            <a:xfrm>
              <a:off x="1905" y="2472"/>
              <a:ext cx="45" cy="90"/>
            </a:xfrm>
            <a:custGeom>
              <a:avLst/>
              <a:gdLst>
                <a:gd name="T0" fmla="*/ 45 w 45"/>
                <a:gd name="T1" fmla="*/ 90 h 90"/>
                <a:gd name="T2" fmla="*/ 36 w 45"/>
                <a:gd name="T3" fmla="*/ 45 h 90"/>
                <a:gd name="T4" fmla="*/ 0 w 45"/>
                <a:gd name="T5" fmla="*/ 0 h 90"/>
                <a:gd name="T6" fmla="*/ 0 60000 65536"/>
                <a:gd name="T7" fmla="*/ 0 60000 65536"/>
                <a:gd name="T8" fmla="*/ 0 60000 65536"/>
                <a:gd name="T9" fmla="*/ 0 w 45"/>
                <a:gd name="T10" fmla="*/ 0 h 90"/>
                <a:gd name="T11" fmla="*/ 45 w 4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0">
                  <a:moveTo>
                    <a:pt x="45" y="90"/>
                  </a:moveTo>
                  <a:cubicBezTo>
                    <a:pt x="44" y="75"/>
                    <a:pt x="43" y="60"/>
                    <a:pt x="36" y="45"/>
                  </a:cubicBezTo>
                  <a:cubicBezTo>
                    <a:pt x="29" y="30"/>
                    <a:pt x="14" y="15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14"/>
            <p:cNvSpPr>
              <a:spLocks noChangeShapeType="1"/>
            </p:cNvSpPr>
            <p:nvPr/>
          </p:nvSpPr>
          <p:spPr bwMode="auto">
            <a:xfrm rot="-3600000">
              <a:off x="1710" y="2311"/>
              <a:ext cx="5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7" name="Line 15"/>
          <p:cNvSpPr>
            <a:spLocks noChangeShapeType="1"/>
          </p:cNvSpPr>
          <p:nvPr/>
        </p:nvSpPr>
        <p:spPr bwMode="auto">
          <a:xfrm>
            <a:off x="3543300" y="2919413"/>
            <a:ext cx="2292350" cy="78581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>
            <a:off x="7159625" y="3297238"/>
            <a:ext cx="1135063" cy="3889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419475" y="2647950"/>
            <a:ext cx="309563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C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2817813" y="3652838"/>
            <a:ext cx="3333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A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5713413" y="3689350"/>
            <a:ext cx="312737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B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7042150" y="3030538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F</a:t>
            </a: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8196263" y="3660775"/>
            <a:ext cx="311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E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6678613" y="3640138"/>
            <a:ext cx="3302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D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6764338" y="3276600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1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2992438" y="3114675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2</a:t>
            </a:r>
          </a:p>
        </p:txBody>
      </p:sp>
      <p:sp>
        <p:nvSpPr>
          <p:cNvPr id="44057" name="Text Box 25"/>
          <p:cNvSpPr txBox="1">
            <a:spLocks noChangeArrowheads="1"/>
          </p:cNvSpPr>
          <p:nvPr/>
        </p:nvSpPr>
        <p:spPr bwMode="auto">
          <a:xfrm>
            <a:off x="7383463" y="3690938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4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4037013" y="3725863"/>
            <a:ext cx="30797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omic Sans MS" pitchFamily="66" charset="0"/>
              </a:rPr>
              <a:t>8</a:t>
            </a:r>
          </a:p>
        </p:txBody>
      </p:sp>
      <p:graphicFrame>
        <p:nvGraphicFramePr>
          <p:cNvPr id="44059" name="Object 27"/>
          <p:cNvGraphicFramePr>
            <a:graphicFrameLocks noChangeAspect="1"/>
          </p:cNvGraphicFramePr>
          <p:nvPr/>
        </p:nvGraphicFramePr>
        <p:xfrm>
          <a:off x="4076700" y="4414838"/>
          <a:ext cx="64135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4" imgW="317160" imgH="393480" progId="Equation.3">
                  <p:embed/>
                </p:oleObj>
              </mc:Choice>
              <mc:Fallback>
                <p:oleObj name="Equation" r:id="rId4" imgW="31716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4414838"/>
                        <a:ext cx="641350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0" name="Object 28"/>
          <p:cNvGraphicFramePr>
            <a:graphicFrameLocks noChangeAspect="1"/>
          </p:cNvGraphicFramePr>
          <p:nvPr/>
        </p:nvGraphicFramePr>
        <p:xfrm>
          <a:off x="5505450" y="4610100"/>
          <a:ext cx="2032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Equation" r:id="rId6" imgW="1054080" imgH="177480" progId="Equation.3">
                  <p:embed/>
                </p:oleObj>
              </mc:Choice>
              <mc:Fallback>
                <p:oleObj name="Equation" r:id="rId6" imgW="1054080" imgH="177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4610100"/>
                        <a:ext cx="2032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6299200" y="5434013"/>
            <a:ext cx="247650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then  </a:t>
            </a:r>
            <a:r>
              <a:rPr lang="el-GR" dirty="0">
                <a:latin typeface="Comic Sans MS" pitchFamily="66" charset="0"/>
              </a:rPr>
              <a:t>Δ</a:t>
            </a:r>
            <a:r>
              <a:rPr lang="en-US" dirty="0">
                <a:latin typeface="Comic Sans MS" pitchFamily="66" charset="0"/>
              </a:rPr>
              <a:t>ABC </a:t>
            </a:r>
            <a:r>
              <a:rPr lang="en-US" dirty="0">
                <a:cs typeface="Arial" charset="0"/>
              </a:rPr>
              <a:t>~ </a:t>
            </a:r>
            <a:r>
              <a:rPr lang="el-GR" dirty="0">
                <a:latin typeface="Comic Sans MS" pitchFamily="66" charset="0"/>
                <a:cs typeface="Arial" charset="0"/>
              </a:rPr>
              <a:t>Δ</a:t>
            </a:r>
            <a:r>
              <a:rPr lang="en-US" dirty="0">
                <a:latin typeface="Comic Sans MS" pitchFamily="66" charset="0"/>
                <a:cs typeface="Arial" charset="0"/>
              </a:rPr>
              <a:t>DEF</a:t>
            </a:r>
            <a:endParaRPr lang="el-GR" dirty="0">
              <a:latin typeface="Comic Sans MS" pitchFamily="66" charset="0"/>
              <a:cs typeface="Arial" charset="0"/>
            </a:endParaRPr>
          </a:p>
        </p:txBody>
      </p:sp>
      <p:graphicFrame>
        <p:nvGraphicFramePr>
          <p:cNvPr id="4406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642018"/>
              </p:ext>
            </p:extLst>
          </p:nvPr>
        </p:nvGraphicFramePr>
        <p:xfrm>
          <a:off x="4037014" y="5264944"/>
          <a:ext cx="2058986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8" imgW="863280" imgH="393480" progId="Equation.3">
                  <p:embed/>
                </p:oleObj>
              </mc:Choice>
              <mc:Fallback>
                <p:oleObj name="Equation" r:id="rId8" imgW="863280" imgH="39348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4" y="5264944"/>
                        <a:ext cx="2058986" cy="735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024688" y="3257550"/>
            <a:ext cx="71437" cy="457200"/>
            <a:chOff x="3999" y="2280"/>
            <a:chExt cx="45" cy="288"/>
          </a:xfrm>
        </p:grpSpPr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3999" y="2460"/>
              <a:ext cx="45" cy="90"/>
            </a:xfrm>
            <a:custGeom>
              <a:avLst/>
              <a:gdLst>
                <a:gd name="T0" fmla="*/ 45 w 45"/>
                <a:gd name="T1" fmla="*/ 90 h 90"/>
                <a:gd name="T2" fmla="*/ 36 w 45"/>
                <a:gd name="T3" fmla="*/ 45 h 90"/>
                <a:gd name="T4" fmla="*/ 0 w 45"/>
                <a:gd name="T5" fmla="*/ 0 h 90"/>
                <a:gd name="T6" fmla="*/ 0 60000 65536"/>
                <a:gd name="T7" fmla="*/ 0 60000 65536"/>
                <a:gd name="T8" fmla="*/ 0 60000 65536"/>
                <a:gd name="T9" fmla="*/ 0 w 45"/>
                <a:gd name="T10" fmla="*/ 0 h 90"/>
                <a:gd name="T11" fmla="*/ 45 w 4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0">
                  <a:moveTo>
                    <a:pt x="45" y="90"/>
                  </a:moveTo>
                  <a:cubicBezTo>
                    <a:pt x="44" y="75"/>
                    <a:pt x="43" y="60"/>
                    <a:pt x="36" y="45"/>
                  </a:cubicBezTo>
                  <a:cubicBezTo>
                    <a:pt x="29" y="30"/>
                    <a:pt x="14" y="15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3"/>
            <p:cNvSpPr>
              <a:spLocks noChangeShapeType="1"/>
            </p:cNvSpPr>
            <p:nvPr/>
          </p:nvSpPr>
          <p:spPr bwMode="auto">
            <a:xfrm rot="-3600000">
              <a:off x="3873" y="2424"/>
              <a:ext cx="28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3095625" y="3706813"/>
            <a:ext cx="2741613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7" name="Line 35"/>
          <p:cNvSpPr>
            <a:spLocks noChangeShapeType="1"/>
          </p:cNvSpPr>
          <p:nvPr/>
        </p:nvSpPr>
        <p:spPr bwMode="auto">
          <a:xfrm>
            <a:off x="6932613" y="3686175"/>
            <a:ext cx="1371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4068" name="Object 36"/>
          <p:cNvGraphicFramePr>
            <a:graphicFrameLocks noChangeAspect="1"/>
          </p:cNvGraphicFramePr>
          <p:nvPr/>
        </p:nvGraphicFramePr>
        <p:xfrm>
          <a:off x="4689475" y="4424363"/>
          <a:ext cx="538163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10" imgW="266400" imgH="393480" progId="Equation.3">
                  <p:embed/>
                </p:oleObj>
              </mc:Choice>
              <mc:Fallback>
                <p:oleObj name="Equation" r:id="rId10" imgW="266400" imgH="39348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424363"/>
                        <a:ext cx="538163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3" grpId="0"/>
      <p:bldP spid="44047" grpId="0" animBg="1"/>
      <p:bldP spid="44048" grpId="0" animBg="1"/>
      <p:bldP spid="44049" grpId="0"/>
      <p:bldP spid="44050" grpId="0"/>
      <p:bldP spid="44051" grpId="0"/>
      <p:bldP spid="44052" grpId="0"/>
      <p:bldP spid="44053" grpId="0"/>
      <p:bldP spid="44054" grpId="0"/>
      <p:bldP spid="44055" grpId="0"/>
      <p:bldP spid="44055" grpId="1"/>
      <p:bldP spid="44056" grpId="0"/>
      <p:bldP spid="44056" grpId="1"/>
      <p:bldP spid="44057" grpId="0"/>
      <p:bldP spid="44057" grpId="1"/>
      <p:bldP spid="44058" grpId="0"/>
      <p:bldP spid="44058" grpId="1"/>
      <p:bldP spid="44061" grpId="0"/>
      <p:bldP spid="44061" grpId="1"/>
      <p:bldP spid="44061" grpId="2"/>
      <p:bldP spid="44066" grpId="0" animBg="1"/>
      <p:bldP spid="440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7962066" cy="181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69670"/>
            <a:ext cx="19510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175625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2" y="304800"/>
            <a:ext cx="4529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5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718713" cy="2353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733800"/>
            <a:ext cx="847407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657748" cy="205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3886200"/>
            <a:ext cx="8235950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6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Develop Example 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295400"/>
            <a:ext cx="7431668" cy="31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0"/>
            <a:ext cx="82978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3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1914</TotalTime>
  <Words>402</Words>
  <Application>Microsoft Office PowerPoint</Application>
  <PresentationFormat>On-screen Show (4:3)</PresentationFormat>
  <Paragraphs>90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Trek</vt:lpstr>
      <vt:lpstr>Equation</vt:lpstr>
      <vt:lpstr>APK…..5 minute check</vt:lpstr>
      <vt:lpstr>Section 6.5-prove triangles similar by SSS &amp; SAS</vt:lpstr>
      <vt:lpstr>PowerPoint Presentation</vt:lpstr>
      <vt:lpstr>PowerPoint Presentation</vt:lpstr>
      <vt:lpstr>PowerPoint Presentation</vt:lpstr>
      <vt:lpstr>Skill Develop</vt:lpstr>
      <vt:lpstr>Example 1</vt:lpstr>
      <vt:lpstr>Example 1</vt:lpstr>
      <vt:lpstr>Skill Develop Example 2</vt:lpstr>
      <vt:lpstr>Example 2</vt:lpstr>
      <vt:lpstr>Example 2</vt:lpstr>
      <vt:lpstr>Think……Ink…share</vt:lpstr>
      <vt:lpstr>HOTS……..White Boards</vt:lpstr>
      <vt:lpstr>HOTS Example 3   </vt:lpstr>
      <vt:lpstr>Example 3  </vt:lpstr>
      <vt:lpstr>Example 3  </vt:lpstr>
      <vt:lpstr>Skill Develop Example 4</vt:lpstr>
      <vt:lpstr>Think…..write…..share</vt:lpstr>
      <vt:lpstr>Think….write….share</vt:lpstr>
      <vt:lpstr>Exit slips</vt:lpstr>
      <vt:lpstr>homework</vt:lpstr>
    </vt:vector>
  </TitlesOfParts>
  <Company>MUHSD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WAYNE FITZGERALD JR</cp:lastModifiedBy>
  <cp:revision>40</cp:revision>
  <dcterms:created xsi:type="dcterms:W3CDTF">2011-02-22T17:16:11Z</dcterms:created>
  <dcterms:modified xsi:type="dcterms:W3CDTF">2018-11-01T19:55:48Z</dcterms:modified>
</cp:coreProperties>
</file>