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0160000" cy="83312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44" y="-84"/>
      </p:cViewPr>
      <p:guideLst>
        <p:guide orient="horz" pos="262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88074"/>
            <a:ext cx="8636000" cy="1785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1014"/>
            <a:ext cx="7112000" cy="21290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5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3636"/>
            <a:ext cx="2286000" cy="71085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3636"/>
            <a:ext cx="6688667" cy="71085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3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53569"/>
            <a:ext cx="8636000" cy="16546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31119"/>
            <a:ext cx="8636000" cy="1822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43948"/>
            <a:ext cx="4487333" cy="54982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43948"/>
            <a:ext cx="4487333" cy="54982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64878"/>
            <a:ext cx="4489098" cy="7771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42070"/>
            <a:ext cx="4489098" cy="4800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64878"/>
            <a:ext cx="4490861" cy="7771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42070"/>
            <a:ext cx="4490861" cy="4800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9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4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1705"/>
            <a:ext cx="3342570" cy="14116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1707"/>
            <a:ext cx="5679722" cy="7110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43382"/>
            <a:ext cx="3342570" cy="56987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5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31840"/>
            <a:ext cx="6096000" cy="6884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44408"/>
            <a:ext cx="6096000" cy="4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20322"/>
            <a:ext cx="6096000" cy="9777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3634"/>
            <a:ext cx="9144000" cy="1388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43948"/>
            <a:ext cx="9144000" cy="5498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21790"/>
            <a:ext cx="2370667" cy="443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F2F1-ADD7-4F3C-B93D-E87C186C2DB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21790"/>
            <a:ext cx="3217333" cy="443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21790"/>
            <a:ext cx="2370667" cy="443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0496-C1F0-4E74-A036-D35706DC6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2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nnwfcDcNlY&amp;list=PLFYt82ZOzKXjXltQ9fA0a_xY0BDXyewo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jpg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jpg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jpg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ontrol" Target="../activeX/activeX2.xml"/><Relationship Id="rId7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dirty="0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 dirty="0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00406" y="3863594"/>
            <a:ext cx="300356" cy="300356"/>
          </a:xfrm>
          <a:custGeom>
            <a:avLst/>
            <a:gdLst/>
            <a:ahLst/>
            <a:cxnLst/>
            <a:rect l="0" t="0" r="0" b="0"/>
            <a:pathLst>
              <a:path w="300356" h="300356">
                <a:moveTo>
                  <a:pt x="150114" y="0"/>
                </a:moveTo>
                <a:lnTo>
                  <a:pt x="186817" y="114300"/>
                </a:lnTo>
                <a:lnTo>
                  <a:pt x="300355" y="114300"/>
                </a:lnTo>
                <a:lnTo>
                  <a:pt x="209423" y="186055"/>
                </a:lnTo>
                <a:lnTo>
                  <a:pt x="242189" y="300355"/>
                </a:lnTo>
                <a:lnTo>
                  <a:pt x="150114" y="232664"/>
                </a:lnTo>
                <a:lnTo>
                  <a:pt x="58039" y="300355"/>
                </a:lnTo>
                <a:lnTo>
                  <a:pt x="90805" y="186055"/>
                </a:lnTo>
                <a:lnTo>
                  <a:pt x="0" y="114300"/>
                </a:lnTo>
                <a:lnTo>
                  <a:pt x="113538" y="114300"/>
                </a:lnTo>
                <a:close/>
              </a:path>
            </a:pathLst>
          </a:custGeom>
          <a:solidFill>
            <a:srgbClr val="FFD7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1881217"/>
            <a:ext cx="5525174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 - 24"/>
              </a:rPr>
              <a:t>1.  Name a line, a segment, and a ray. </a:t>
            </a:r>
            <a:endParaRPr lang="en-US" sz="2400" dirty="0">
              <a:solidFill>
                <a:srgbClr val="000000"/>
              </a:solidFill>
              <a:latin typeface="Arial - 2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7677785" y="1138047"/>
            <a:ext cx="127" cy="4400677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013196" y="1329309"/>
            <a:ext cx="3501390" cy="3511169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92318" y="3175762"/>
            <a:ext cx="4075430" cy="0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607300" y="30734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286500" y="43942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05500" y="30988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594600" y="15240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055100" y="16383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080500" y="30861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594600" y="48641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17000" y="33274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A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7800" y="47625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B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000" y="4572000"/>
            <a:ext cx="3542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C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6600" y="3302000"/>
            <a:ext cx="3542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D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75500" y="14224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E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0300" y="1422400"/>
            <a:ext cx="3191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F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300" y="2781300"/>
            <a:ext cx="37172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G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200" y="1016000"/>
            <a:ext cx="5423012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 - 24"/>
              </a:rPr>
              <a:t>Use the diagram to answer the questions. </a:t>
            </a:r>
            <a:endParaRPr lang="en-US" sz="2400" i="1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800" y="2565400"/>
            <a:ext cx="4779157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 - 24"/>
              </a:rPr>
              <a:t>2.  Name an acute, right, obtuse,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 - 24"/>
              </a:rPr>
              <a:t>     and straight angle.  </a:t>
            </a:r>
            <a:endParaRPr lang="en-US" sz="2400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691755" y="3185795"/>
            <a:ext cx="296546" cy="296546"/>
          </a:xfrm>
          <a:custGeom>
            <a:avLst/>
            <a:gdLst/>
            <a:ahLst/>
            <a:cxnLst/>
            <a:rect l="0" t="0" r="0" b="0"/>
            <a:pathLst>
              <a:path w="296546" h="296546">
                <a:moveTo>
                  <a:pt x="0" y="0"/>
                </a:moveTo>
                <a:lnTo>
                  <a:pt x="296545" y="0"/>
                </a:lnTo>
                <a:lnTo>
                  <a:pt x="296545" y="296545"/>
                </a:lnTo>
                <a:lnTo>
                  <a:pt x="0" y="29654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6415" y="3827093"/>
            <a:ext cx="4516362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 - 24"/>
              </a:rPr>
              <a:t>3.  Name two </a:t>
            </a:r>
            <a:r>
              <a:rPr lang="en-US" sz="2400" dirty="0" smtClean="0">
                <a:solidFill>
                  <a:srgbClr val="000000"/>
                </a:solidFill>
                <a:latin typeface="Arial - 24"/>
              </a:rPr>
              <a:t>complementary angles. </a:t>
            </a:r>
            <a:endParaRPr lang="en-US" sz="2400" dirty="0" smtClean="0">
              <a:solidFill>
                <a:srgbClr val="000000"/>
              </a:solidFill>
              <a:latin typeface="Arial - 24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 - 24"/>
              </a:rPr>
              <a:t>       </a:t>
            </a:r>
            <a:endParaRPr lang="en-US" sz="2400" baseline="70000" dirty="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8840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4898263" cy="765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04900"/>
            <a:ext cx="3113913" cy="3956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04900"/>
            <a:ext cx="3132074" cy="3925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076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4898263" cy="765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04900"/>
            <a:ext cx="3113913" cy="3956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04900"/>
            <a:ext cx="3132074" cy="3925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117600"/>
            <a:ext cx="3376930" cy="3896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237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0"/>
            <a:ext cx="10160000" cy="762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74700"/>
            <a:ext cx="10160000" cy="861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739900"/>
            <a:ext cx="2994406" cy="3444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357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0"/>
            <a:ext cx="10160000" cy="762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1092200"/>
            <a:ext cx="2552954" cy="2940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0"/>
            <a:ext cx="7002526" cy="639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74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0"/>
            <a:ext cx="10160000" cy="762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927100"/>
            <a:ext cx="3626358" cy="41658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143000"/>
            <a:ext cx="5462651" cy="1425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205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0"/>
            <a:ext cx="10160000" cy="762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914400"/>
            <a:ext cx="2304923" cy="2657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6000"/>
            <a:ext cx="5443601" cy="14636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05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0"/>
            <a:ext cx="10160000" cy="762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914400"/>
            <a:ext cx="2304923" cy="2657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295400"/>
            <a:ext cx="7059676" cy="544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680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0"/>
            <a:ext cx="10160000" cy="762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914400"/>
            <a:ext cx="2304923" cy="2657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206500"/>
            <a:ext cx="7209917" cy="787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148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16583" y="169799"/>
            <a:ext cx="1971802" cy="1276350"/>
            <a:chOff x="1616583" y="169799"/>
            <a:chExt cx="1971802" cy="1276350"/>
          </a:xfrm>
        </p:grpSpPr>
        <p:cxnSp>
          <p:nvCxnSpPr>
            <p:cNvPr id="2" name="Straight Connector 1"/>
            <p:cNvCxnSpPr/>
            <p:nvPr/>
          </p:nvCxnSpPr>
          <p:spPr>
            <a:xfrm flipV="1">
              <a:off x="1616583" y="169799"/>
              <a:ext cx="1613281" cy="816991"/>
            </a:xfrm>
            <a:prstGeom prst="line">
              <a:avLst/>
            </a:prstGeom>
            <a:ln w="76200" cap="flat" cmpd="sng" algn="ctr">
              <a:solidFill>
                <a:srgbClr val="FFFF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2154428" y="684276"/>
              <a:ext cx="1433957" cy="761873"/>
            </a:xfrm>
            <a:prstGeom prst="line">
              <a:avLst/>
            </a:prstGeom>
            <a:ln w="76200" cap="flat" cmpd="sng" algn="ctr">
              <a:solidFill>
                <a:srgbClr val="FFFF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36600" y="4864100"/>
            <a:ext cx="2819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FF"/>
                </a:solidFill>
                <a:latin typeface="Comic Sans MS - 23"/>
              </a:rPr>
              <a:t>you should know: </a:t>
            </a:r>
            <a:endParaRPr lang="en-US" sz="1700" dirty="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900" y="2565400"/>
            <a:ext cx="56261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What is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perimeter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 and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area</a:t>
            </a:r>
          </a:p>
          <a:p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h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ow to calculate perimeter and area of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rectangles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,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squares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, and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triangles</a:t>
            </a:r>
          </a:p>
          <a:p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undefined terms: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 point, line, plane</a:t>
            </a:r>
          </a:p>
          <a:p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d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efined terms: 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segment, ray, angle</a:t>
            </a:r>
            <a:endParaRPr lang="en-US" sz="1300" dirty="0">
              <a:solidFill>
                <a:srgbClr val="004040"/>
              </a:solidFill>
              <a:latin typeface="Comic Sans MS - 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2501900"/>
            <a:ext cx="4114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4040"/>
                </a:solidFill>
                <a:latin typeface="Comic Sans MS - 23"/>
              </a:rPr>
              <a:t>what you've learned:</a:t>
            </a:r>
            <a:endParaRPr lang="en-US" sz="1700" dirty="0">
              <a:solidFill>
                <a:srgbClr val="004040"/>
              </a:solidFill>
              <a:latin typeface="Comic Sans MS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100" y="4876800"/>
            <a:ext cx="56769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 - 27"/>
              </a:rPr>
              <a:t>properties of perpendicular and parallel lines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 - 27"/>
              </a:rPr>
              <a:t>definition of circle</a:t>
            </a:r>
            <a:endParaRPr lang="en-US" sz="2000" dirty="0">
              <a:solidFill>
                <a:srgbClr val="FF0000"/>
              </a:solidFill>
              <a:latin typeface="Comic Sans MS - 27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3783" y="562483"/>
            <a:ext cx="2283206" cy="2375789"/>
            <a:chOff x="5883783" y="562483"/>
            <a:chExt cx="2283206" cy="237578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71614" y="562483"/>
              <a:ext cx="0" cy="2375789"/>
            </a:xfrm>
            <a:prstGeom prst="line">
              <a:avLst/>
            </a:prstGeom>
            <a:ln w="76200" cap="flat" cmpd="sng" algn="ctr">
              <a:solidFill>
                <a:srgbClr val="FFFF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83783" y="1750314"/>
              <a:ext cx="2283206" cy="0"/>
            </a:xfrm>
            <a:prstGeom prst="line">
              <a:avLst/>
            </a:prstGeom>
            <a:ln w="76200" cap="flat" cmpd="sng" algn="ctr">
              <a:solidFill>
                <a:srgbClr val="FFFF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7068185" y="1358900"/>
              <a:ext cx="371857" cy="371857"/>
            </a:xfrm>
            <a:custGeom>
              <a:avLst/>
              <a:gdLst/>
              <a:ahLst/>
              <a:cxnLst/>
              <a:rect l="0" t="0" r="0" b="0"/>
              <a:pathLst>
                <a:path w="371857" h="371857">
                  <a:moveTo>
                    <a:pt x="0" y="0"/>
                  </a:moveTo>
                  <a:lnTo>
                    <a:pt x="371856" y="0"/>
                  </a:lnTo>
                  <a:lnTo>
                    <a:pt x="371856" y="371856"/>
                  </a:lnTo>
                  <a:lnTo>
                    <a:pt x="0" y="37185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hlinkClick r:id="rId2"/>
          </p:cNvPr>
          <p:cNvSpPr txBox="1"/>
          <p:nvPr/>
        </p:nvSpPr>
        <p:spPr>
          <a:xfrm>
            <a:off x="127000" y="0"/>
            <a:ext cx="9931400" cy="3139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aramond - 88"/>
              </a:rPr>
              <a:t>Parallel &amp; Perpendicular Lines</a:t>
            </a:r>
          </a:p>
          <a:p>
            <a:endParaRPr lang="en-US" sz="6600" dirty="0">
              <a:solidFill>
                <a:srgbClr val="000000"/>
              </a:solidFill>
              <a:latin typeface="Garamond - 88"/>
            </a:endParaRPr>
          </a:p>
        </p:txBody>
      </p:sp>
    </p:spTree>
    <p:extLst>
      <p:ext uri="{BB962C8B-B14F-4D97-AF65-F5344CB8AC3E}">
        <p14:creationId xmlns:p14="http://schemas.microsoft.com/office/powerpoint/2010/main" val="8569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87958" y="1187958"/>
            <a:ext cx="7315200" cy="3693668"/>
            <a:chOff x="1187958" y="1187958"/>
            <a:chExt cx="7315200" cy="3693668"/>
          </a:xfrm>
        </p:grpSpPr>
        <p:grpSp>
          <p:nvGrpSpPr>
            <p:cNvPr id="13" name="Group 12"/>
            <p:cNvGrpSpPr/>
            <p:nvPr/>
          </p:nvGrpSpPr>
          <p:grpSpPr>
            <a:xfrm>
              <a:off x="1187958" y="1187958"/>
              <a:ext cx="7315200" cy="3693668"/>
              <a:chOff x="1187958" y="1187958"/>
              <a:chExt cx="7315200" cy="3693668"/>
            </a:xfrm>
          </p:grpSpPr>
          <p:cxnSp>
            <p:nvCxnSpPr>
              <p:cNvPr id="2" name="Straight Connector 1"/>
              <p:cNvCxnSpPr/>
              <p:nvPr/>
            </p:nvCxnSpPr>
            <p:spPr>
              <a:xfrm>
                <a:off x="1187958" y="1192403"/>
                <a:ext cx="0" cy="3076067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/>
              <p:cNvCxnSpPr/>
              <p:nvPr/>
            </p:nvCxnSpPr>
            <p:spPr>
              <a:xfrm>
                <a:off x="1187958" y="4268470"/>
                <a:ext cx="1583690" cy="613156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2771648" y="4881626"/>
                <a:ext cx="5721604" cy="0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>
                <a:off x="2720594" y="1833499"/>
                <a:ext cx="5771261" cy="0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2754630" y="1836039"/>
                <a:ext cx="0" cy="3014472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1215009" y="1187958"/>
                <a:ext cx="5692394" cy="0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921246" y="1190498"/>
                <a:ext cx="0" cy="2975356"/>
              </a:xfrm>
              <a:prstGeom prst="line">
                <a:avLst/>
              </a:prstGeom>
              <a:ln w="25400" cap="sq" cmpd="sng" algn="ctr">
                <a:solidFill>
                  <a:srgbClr val="000000"/>
                </a:solidFill>
                <a:prstDash val="dot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284986" y="4236085"/>
                <a:ext cx="5524627" cy="0"/>
              </a:xfrm>
              <a:prstGeom prst="line">
                <a:avLst/>
              </a:prstGeom>
              <a:ln w="25400" cap="sq" cmpd="sng" algn="ctr">
                <a:solidFill>
                  <a:srgbClr val="000000"/>
                </a:solidFill>
                <a:prstDash val="dot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207516" y="1216914"/>
                <a:ext cx="1583690" cy="613029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880352" y="4229354"/>
                <a:ext cx="1583690" cy="613029"/>
              </a:xfrm>
              <a:prstGeom prst="line">
                <a:avLst/>
              </a:prstGeom>
              <a:ln w="25400" cap="sq" cmpd="sng" algn="ctr">
                <a:solidFill>
                  <a:srgbClr val="000000"/>
                </a:solidFill>
                <a:prstDash val="dot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919468" y="1197356"/>
                <a:ext cx="1583690" cy="613029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V="1">
              <a:off x="8493252" y="1833499"/>
              <a:ext cx="0" cy="3017012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527300" y="4902200"/>
            <a:ext cx="35713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- 24"/>
              </a:rPr>
              <a:t>A</a:t>
            </a:r>
            <a:endParaRPr lang="en-US" dirty="0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4203700"/>
            <a:ext cx="32533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- 24"/>
              </a:rPr>
              <a:t>B</a:t>
            </a:r>
            <a:endParaRPr lang="en-US" dirty="0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300" y="812800"/>
            <a:ext cx="31657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- 24"/>
              </a:rPr>
              <a:t>C</a:t>
            </a:r>
            <a:endParaRPr lang="en-US" dirty="0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7600" y="1765300"/>
            <a:ext cx="3540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- 24"/>
              </a:rPr>
              <a:t>D</a:t>
            </a:r>
            <a:endParaRPr lang="en-US" dirty="0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7400" y="4902200"/>
            <a:ext cx="32349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- 24"/>
              </a:rPr>
              <a:t>E</a:t>
            </a:r>
            <a:endParaRPr lang="en-US" dirty="0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5900" y="3784600"/>
            <a:ext cx="31796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- 24"/>
              </a:rPr>
              <a:t>F</a:t>
            </a:r>
            <a:endParaRPr lang="en-US" dirty="0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6700" y="749300"/>
            <a:ext cx="34085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- 24"/>
              </a:rPr>
              <a:t>G</a:t>
            </a:r>
            <a:endParaRPr lang="en-US" dirty="0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09000" y="1574800"/>
            <a:ext cx="36865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- 24"/>
              </a:rPr>
              <a:t>H</a:t>
            </a:r>
            <a:endParaRPr lang="en-US" dirty="0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5700" y="25400"/>
            <a:ext cx="478668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- 24"/>
              </a:rPr>
              <a:t>Parallel, Perpendicular, &amp; Skew?</a:t>
            </a:r>
            <a:endParaRPr lang="en-US" dirty="0">
              <a:solidFill>
                <a:srgbClr val="000000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5450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dirty="0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 dirty="0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" y="1625600"/>
            <a:ext cx="55251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1.  Name a line, a segment, and a ray. 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7677785" y="1138047"/>
            <a:ext cx="127" cy="4400677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013196" y="1329309"/>
            <a:ext cx="3501390" cy="3511169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92318" y="3175762"/>
            <a:ext cx="4075430" cy="0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607300" y="30734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86500" y="43942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05500" y="30988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594600" y="15240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055100" y="16383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080500" y="30861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594600" y="48641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17000" y="33274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A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7800" y="47625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B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0000" y="4572000"/>
            <a:ext cx="3542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C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6600" y="3302000"/>
            <a:ext cx="3542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D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5500" y="14224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E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50300" y="1422400"/>
            <a:ext cx="3191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F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6300" y="2781300"/>
            <a:ext cx="37172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G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200" y="1016000"/>
            <a:ext cx="542301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 New Roman - 24"/>
              </a:rPr>
              <a:t>Use the diagram to answer the questions. </a:t>
            </a:r>
            <a:endParaRPr lang="en-US" i="1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691755" y="3185795"/>
            <a:ext cx="296546" cy="296546"/>
          </a:xfrm>
          <a:custGeom>
            <a:avLst/>
            <a:gdLst/>
            <a:ahLst/>
            <a:cxnLst/>
            <a:rect l="0" t="0" r="0" b="0"/>
            <a:pathLst>
              <a:path w="296546" h="296546">
                <a:moveTo>
                  <a:pt x="0" y="0"/>
                </a:moveTo>
                <a:lnTo>
                  <a:pt x="296545" y="0"/>
                </a:lnTo>
                <a:lnTo>
                  <a:pt x="296545" y="296545"/>
                </a:lnTo>
                <a:lnTo>
                  <a:pt x="0" y="29654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E99F1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1498600"/>
            <a:ext cx="4775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Arial - 72"/>
              </a:rPr>
              <a:t>"WE DO"  TIME</a:t>
            </a:r>
            <a:endParaRPr lang="en-US" sz="5400" dirty="0">
              <a:solidFill>
                <a:srgbClr val="000000"/>
              </a:solidFill>
              <a:latin typeface="Arial - 7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9" name="ShockwaveFlash1" r:id="rId2" imgW="2540160" imgH="762120"/>
        </mc:Choice>
        <mc:Fallback>
          <p:control name="ShockwaveFlash1" r:id="rId2" imgW="2540160" imgH="762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5400" y="3835400"/>
                  <a:ext cx="2540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549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0"/>
            <a:ext cx="15831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Problem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1600" y="63500"/>
            <a:ext cx="385573" cy="385573"/>
          </a:xfrm>
          <a:custGeom>
            <a:avLst/>
            <a:gdLst/>
            <a:ahLst/>
            <a:cxnLst/>
            <a:rect l="0" t="0" r="0" b="0"/>
            <a:pathLst>
              <a:path w="385573" h="385573">
                <a:moveTo>
                  <a:pt x="192786" y="0"/>
                </a:moveTo>
                <a:lnTo>
                  <a:pt x="239776" y="146685"/>
                </a:lnTo>
                <a:lnTo>
                  <a:pt x="385572" y="146685"/>
                </a:lnTo>
                <a:lnTo>
                  <a:pt x="268986" y="238887"/>
                </a:lnTo>
                <a:lnTo>
                  <a:pt x="311023" y="385572"/>
                </a:lnTo>
                <a:lnTo>
                  <a:pt x="192786" y="298704"/>
                </a:lnTo>
                <a:lnTo>
                  <a:pt x="74676" y="385572"/>
                </a:lnTo>
                <a:lnTo>
                  <a:pt x="116586" y="238887"/>
                </a:lnTo>
                <a:lnTo>
                  <a:pt x="0" y="146685"/>
                </a:lnTo>
                <a:lnTo>
                  <a:pt x="145796" y="146685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00879" y="1054862"/>
            <a:ext cx="0" cy="647623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0652" y="4153535"/>
            <a:ext cx="93836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300" y="10668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a)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0795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b)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43434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c)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700" y="43180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d)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0" y="177800"/>
            <a:ext cx="4813959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Comic Sans MS - 29"/>
              </a:rPr>
              <a:t>Which shows parallel lines?</a:t>
            </a:r>
            <a:endParaRPr lang="en-US" sz="2100" dirty="0">
              <a:solidFill>
                <a:srgbClr val="000000"/>
              </a:solidFill>
              <a:latin typeface="Comic Sans MS - 29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2358" y="1157605"/>
            <a:ext cx="2812669" cy="1052322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28903" y="1932559"/>
            <a:ext cx="3109214" cy="1272286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18428" y="1482852"/>
            <a:ext cx="2937002" cy="0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41974" y="1980311"/>
            <a:ext cx="3137916" cy="956691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5923" y="4984369"/>
            <a:ext cx="2142998" cy="1549781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80110" y="5510530"/>
            <a:ext cx="3645027" cy="1463675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69250" y="4965192"/>
            <a:ext cx="0" cy="2248154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34150" y="6122797"/>
            <a:ext cx="2583053" cy="0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729982" y="5874004"/>
            <a:ext cx="239269" cy="239269"/>
          </a:xfrm>
          <a:custGeom>
            <a:avLst/>
            <a:gdLst/>
            <a:ahLst/>
            <a:cxnLst/>
            <a:rect l="0" t="0" r="0" b="0"/>
            <a:pathLst>
              <a:path w="239269" h="239269">
                <a:moveTo>
                  <a:pt x="0" y="0"/>
                </a:moveTo>
                <a:lnTo>
                  <a:pt x="239268" y="0"/>
                </a:lnTo>
                <a:lnTo>
                  <a:pt x="239268" y="239268"/>
                </a:lnTo>
                <a:lnTo>
                  <a:pt x="0" y="23926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3" name="ShockwaveFlash1" r:id="rId2" imgW="1747800" imgH="496800"/>
        </mc:Choice>
        <mc:Fallback>
          <p:control name="ShockwaveFlash1" r:id="rId2" imgW="1747800" imgH="496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" y="342900"/>
                  <a:ext cx="1747838" cy="496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85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0"/>
            <a:ext cx="15831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Problem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1600" y="63500"/>
            <a:ext cx="385573" cy="385573"/>
          </a:xfrm>
          <a:custGeom>
            <a:avLst/>
            <a:gdLst/>
            <a:ahLst/>
            <a:cxnLst/>
            <a:rect l="0" t="0" r="0" b="0"/>
            <a:pathLst>
              <a:path w="385573" h="385573">
                <a:moveTo>
                  <a:pt x="192786" y="0"/>
                </a:moveTo>
                <a:lnTo>
                  <a:pt x="239776" y="146685"/>
                </a:lnTo>
                <a:lnTo>
                  <a:pt x="385572" y="146685"/>
                </a:lnTo>
                <a:lnTo>
                  <a:pt x="268986" y="238887"/>
                </a:lnTo>
                <a:lnTo>
                  <a:pt x="311023" y="385572"/>
                </a:lnTo>
                <a:lnTo>
                  <a:pt x="192786" y="298704"/>
                </a:lnTo>
                <a:lnTo>
                  <a:pt x="74676" y="385572"/>
                </a:lnTo>
                <a:lnTo>
                  <a:pt x="116586" y="238887"/>
                </a:lnTo>
                <a:lnTo>
                  <a:pt x="0" y="146685"/>
                </a:lnTo>
                <a:lnTo>
                  <a:pt x="145796" y="146685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00879" y="1054862"/>
            <a:ext cx="0" cy="647623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0652" y="4153535"/>
            <a:ext cx="93836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300" y="10668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a)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0795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b)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43434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c)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700" y="43180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d)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5900" y="139700"/>
            <a:ext cx="589539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Comic Sans MS - 29"/>
              </a:rPr>
              <a:t>Which shows perpendicular lines?</a:t>
            </a:r>
            <a:endParaRPr lang="en-US" sz="2100" dirty="0">
              <a:solidFill>
                <a:srgbClr val="000000"/>
              </a:solidFill>
              <a:latin typeface="Comic Sans MS - 29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63130" y="4692142"/>
            <a:ext cx="967867" cy="2502789"/>
            <a:chOff x="7263130" y="4692142"/>
            <a:chExt cx="967867" cy="2502789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7263130" y="4781042"/>
              <a:ext cx="91567" cy="2413889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139430" y="4692142"/>
              <a:ext cx="91567" cy="2413889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60374" y="1901952"/>
            <a:ext cx="3137916" cy="1454150"/>
            <a:chOff x="960374" y="1901952"/>
            <a:chExt cx="3137916" cy="145415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36828" y="1901952"/>
              <a:ext cx="2937002" cy="0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60374" y="2399411"/>
              <a:ext cx="3137916" cy="956691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383000">
            <a:off x="1095678" y="5265080"/>
            <a:ext cx="3273165" cy="1786731"/>
            <a:chOff x="1095678" y="5265080"/>
            <a:chExt cx="3273165" cy="178673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576895" y="5265080"/>
              <a:ext cx="1924282" cy="1391579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95678" y="5737598"/>
              <a:ext cx="3273165" cy="1314213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2899800">
            <a:off x="6191226" y="1371039"/>
            <a:ext cx="2583042" cy="2248235"/>
            <a:chOff x="6191226" y="1371039"/>
            <a:chExt cx="2583042" cy="2248235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626308" y="1371039"/>
              <a:ext cx="65" cy="2248235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91226" y="2528693"/>
              <a:ext cx="2583042" cy="14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7396666" y="2289498"/>
              <a:ext cx="220093" cy="219965"/>
            </a:xfrm>
            <a:custGeom>
              <a:avLst/>
              <a:gdLst/>
              <a:ahLst/>
              <a:cxnLst/>
              <a:rect l="0" t="0" r="0" b="0"/>
              <a:pathLst>
                <a:path w="220093" h="219965">
                  <a:moveTo>
                    <a:pt x="0" y="0"/>
                  </a:moveTo>
                  <a:lnTo>
                    <a:pt x="220092" y="0"/>
                  </a:lnTo>
                  <a:lnTo>
                    <a:pt x="220092" y="219964"/>
                  </a:lnTo>
                  <a:lnTo>
                    <a:pt x="0" y="21996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5127" name="ShockwaveFlash1" r:id="rId2" imgW="1747800" imgH="496800"/>
        </mc:Choice>
        <mc:Fallback>
          <p:control name="ShockwaveFlash1" r:id="rId2" imgW="1747800" imgH="496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" y="342900"/>
                  <a:ext cx="1747838" cy="496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87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0"/>
            <a:ext cx="15831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Problem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1600" y="63500"/>
            <a:ext cx="385573" cy="385573"/>
          </a:xfrm>
          <a:custGeom>
            <a:avLst/>
            <a:gdLst/>
            <a:ahLst/>
            <a:cxnLst/>
            <a:rect l="0" t="0" r="0" b="0"/>
            <a:pathLst>
              <a:path w="385573" h="385573">
                <a:moveTo>
                  <a:pt x="192786" y="0"/>
                </a:moveTo>
                <a:lnTo>
                  <a:pt x="239776" y="146685"/>
                </a:lnTo>
                <a:lnTo>
                  <a:pt x="385572" y="146685"/>
                </a:lnTo>
                <a:lnTo>
                  <a:pt x="268986" y="238887"/>
                </a:lnTo>
                <a:lnTo>
                  <a:pt x="311023" y="385572"/>
                </a:lnTo>
                <a:lnTo>
                  <a:pt x="192786" y="298704"/>
                </a:lnTo>
                <a:lnTo>
                  <a:pt x="74676" y="385572"/>
                </a:lnTo>
                <a:lnTo>
                  <a:pt x="116586" y="238887"/>
                </a:lnTo>
                <a:lnTo>
                  <a:pt x="0" y="146685"/>
                </a:lnTo>
                <a:lnTo>
                  <a:pt x="145796" y="146685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00879" y="1054862"/>
            <a:ext cx="0" cy="647623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0652" y="4153535"/>
            <a:ext cx="93836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300" y="10668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a)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0795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b)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43434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c)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700" y="43180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d)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0300" y="177800"/>
            <a:ext cx="77597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00"/>
                </a:solidFill>
                <a:latin typeface="Comic Sans MS - 26"/>
              </a:rPr>
              <a:t>Which term(s) are used to define </a:t>
            </a:r>
            <a:r>
              <a:rPr lang="en-US" sz="1900" u="sng" dirty="0" smtClean="0">
                <a:solidFill>
                  <a:srgbClr val="000000"/>
                </a:solidFill>
                <a:latin typeface="Comic Sans MS - 26"/>
              </a:rPr>
              <a:t>parallel</a:t>
            </a:r>
            <a:r>
              <a:rPr lang="en-US" sz="1900" dirty="0" smtClean="0">
                <a:solidFill>
                  <a:srgbClr val="000000"/>
                </a:solidFill>
                <a:latin typeface="Comic Sans MS - 26"/>
              </a:rPr>
              <a:t> lines?</a:t>
            </a:r>
            <a:endParaRPr lang="en-US" sz="1900" dirty="0">
              <a:solidFill>
                <a:srgbClr val="000000"/>
              </a:solidFill>
              <a:latin typeface="Comic Sans MS - 2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1841500"/>
            <a:ext cx="1703855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900" dirty="0" smtClean="0">
                <a:solidFill>
                  <a:srgbClr val="000000"/>
                </a:solidFill>
                <a:latin typeface="Comic Sans MS - 53"/>
              </a:rPr>
              <a:t>point</a:t>
            </a:r>
            <a:endParaRPr lang="en-US" sz="3900" dirty="0">
              <a:solidFill>
                <a:srgbClr val="000000"/>
              </a:solidFill>
              <a:latin typeface="Comic Sans MS - 5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2000" y="1917700"/>
            <a:ext cx="1165523" cy="6617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700" dirty="0" smtClean="0">
                <a:solidFill>
                  <a:srgbClr val="000000"/>
                </a:solidFill>
                <a:latin typeface="Comic Sans MS - 50"/>
              </a:rPr>
              <a:t>line</a:t>
            </a:r>
            <a:endParaRPr lang="en-US" sz="3700" dirty="0">
              <a:solidFill>
                <a:srgbClr val="000000"/>
              </a:solidFill>
              <a:latin typeface="Comic Sans MS - 5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1000" y="5384800"/>
            <a:ext cx="2042688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900" dirty="0" smtClean="0">
                <a:solidFill>
                  <a:srgbClr val="000000"/>
                </a:solidFill>
                <a:latin typeface="Comic Sans MS - 38"/>
              </a:rPr>
              <a:t>segment</a:t>
            </a:r>
            <a:endParaRPr lang="en-US" sz="2900" dirty="0">
              <a:solidFill>
                <a:srgbClr val="000000"/>
              </a:solidFill>
              <a:latin typeface="Comic Sans MS - 3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2600" y="5308600"/>
            <a:ext cx="1294313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500" dirty="0" smtClean="0">
                <a:solidFill>
                  <a:srgbClr val="000000"/>
                </a:solidFill>
                <a:latin typeface="Comic Sans MS - 60"/>
              </a:rPr>
              <a:t>ray</a:t>
            </a:r>
            <a:endParaRPr lang="en-US" sz="4500" dirty="0">
              <a:solidFill>
                <a:srgbClr val="000000"/>
              </a:solidFill>
              <a:latin typeface="Comic Sans MS - 6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1" name="ShockwaveFlash1" r:id="rId2" imgW="1747800" imgH="496800"/>
        </mc:Choice>
        <mc:Fallback>
          <p:control name="ShockwaveFlash1" r:id="rId2" imgW="1747800" imgH="496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" y="342900"/>
                  <a:ext cx="1747838" cy="496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563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0"/>
            <a:ext cx="15831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Problem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1600" y="63500"/>
            <a:ext cx="385573" cy="385573"/>
          </a:xfrm>
          <a:custGeom>
            <a:avLst/>
            <a:gdLst/>
            <a:ahLst/>
            <a:cxnLst/>
            <a:rect l="0" t="0" r="0" b="0"/>
            <a:pathLst>
              <a:path w="385573" h="385573">
                <a:moveTo>
                  <a:pt x="192786" y="0"/>
                </a:moveTo>
                <a:lnTo>
                  <a:pt x="239776" y="146685"/>
                </a:lnTo>
                <a:lnTo>
                  <a:pt x="385572" y="146685"/>
                </a:lnTo>
                <a:lnTo>
                  <a:pt x="268986" y="238887"/>
                </a:lnTo>
                <a:lnTo>
                  <a:pt x="311023" y="385572"/>
                </a:lnTo>
                <a:lnTo>
                  <a:pt x="192786" y="298704"/>
                </a:lnTo>
                <a:lnTo>
                  <a:pt x="74676" y="385572"/>
                </a:lnTo>
                <a:lnTo>
                  <a:pt x="116586" y="238887"/>
                </a:lnTo>
                <a:lnTo>
                  <a:pt x="0" y="146685"/>
                </a:lnTo>
                <a:lnTo>
                  <a:pt x="145796" y="146685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00879" y="1054862"/>
            <a:ext cx="0" cy="647623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0652" y="4153535"/>
            <a:ext cx="93836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300" y="10668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a)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0795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b)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43434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c)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700" y="43180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d)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90500"/>
            <a:ext cx="7645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Comic Sans MS - 23"/>
              </a:rPr>
              <a:t>Which term(s) are used to define </a:t>
            </a:r>
            <a:r>
              <a:rPr lang="en-US" sz="1700" u="sng" dirty="0" smtClean="0">
                <a:solidFill>
                  <a:srgbClr val="000000"/>
                </a:solidFill>
                <a:latin typeface="Comic Sans MS - 23"/>
              </a:rPr>
              <a:t>perpendicular</a:t>
            </a:r>
            <a:r>
              <a:rPr lang="en-US" sz="1700" dirty="0" smtClean="0">
                <a:solidFill>
                  <a:srgbClr val="000000"/>
                </a:solidFill>
                <a:latin typeface="Comic Sans MS - 23"/>
              </a:rPr>
              <a:t> lines?</a:t>
            </a:r>
            <a:endParaRPr lang="en-US" sz="1700" dirty="0">
              <a:solidFill>
                <a:srgbClr val="000000"/>
              </a:solidFill>
              <a:latin typeface="Comic Sans MS - 2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3700" y="5321300"/>
            <a:ext cx="1703855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900" dirty="0" smtClean="0">
                <a:solidFill>
                  <a:srgbClr val="000000"/>
                </a:solidFill>
                <a:latin typeface="Comic Sans MS - 53"/>
              </a:rPr>
              <a:t>point</a:t>
            </a:r>
            <a:endParaRPr lang="en-US" sz="3900" dirty="0">
              <a:solidFill>
                <a:srgbClr val="000000"/>
              </a:solidFill>
              <a:latin typeface="Comic Sans MS - 5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800" y="5232400"/>
            <a:ext cx="1165523" cy="6617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700" dirty="0" smtClean="0">
                <a:solidFill>
                  <a:srgbClr val="000000"/>
                </a:solidFill>
                <a:latin typeface="Comic Sans MS - 50"/>
              </a:rPr>
              <a:t>line</a:t>
            </a:r>
            <a:endParaRPr lang="en-US" sz="3700" dirty="0">
              <a:solidFill>
                <a:srgbClr val="000000"/>
              </a:solidFill>
              <a:latin typeface="Comic Sans MS - 5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1600" y="2184400"/>
            <a:ext cx="2042688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900" dirty="0" smtClean="0">
                <a:solidFill>
                  <a:srgbClr val="000000"/>
                </a:solidFill>
                <a:latin typeface="Comic Sans MS - 38"/>
              </a:rPr>
              <a:t>segment</a:t>
            </a:r>
            <a:endParaRPr lang="en-US" sz="2900" dirty="0">
              <a:solidFill>
                <a:srgbClr val="000000"/>
              </a:solidFill>
              <a:latin typeface="Comic Sans MS - 3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8300" y="2108200"/>
            <a:ext cx="2055626" cy="6617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700" dirty="0" smtClean="0">
                <a:solidFill>
                  <a:srgbClr val="000000"/>
                </a:solidFill>
                <a:latin typeface="Comic Sans MS - 49"/>
              </a:rPr>
              <a:t>square</a:t>
            </a:r>
            <a:endParaRPr lang="en-US" sz="3700" dirty="0">
              <a:solidFill>
                <a:srgbClr val="000000"/>
              </a:solidFill>
              <a:latin typeface="Comic Sans MS - 49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5" name="ShockwaveFlash1" r:id="rId2" imgW="1747800" imgH="496800"/>
        </mc:Choice>
        <mc:Fallback>
          <p:control name="ShockwaveFlash1" r:id="rId2" imgW="1747800" imgH="496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" y="342900"/>
                  <a:ext cx="1747838" cy="496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05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0"/>
            <a:ext cx="15831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Problem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1600" y="63500"/>
            <a:ext cx="385573" cy="385573"/>
          </a:xfrm>
          <a:custGeom>
            <a:avLst/>
            <a:gdLst/>
            <a:ahLst/>
            <a:cxnLst/>
            <a:rect l="0" t="0" r="0" b="0"/>
            <a:pathLst>
              <a:path w="385573" h="385573">
                <a:moveTo>
                  <a:pt x="192786" y="0"/>
                </a:moveTo>
                <a:lnTo>
                  <a:pt x="239776" y="146685"/>
                </a:lnTo>
                <a:lnTo>
                  <a:pt x="385572" y="146685"/>
                </a:lnTo>
                <a:lnTo>
                  <a:pt x="268986" y="238887"/>
                </a:lnTo>
                <a:lnTo>
                  <a:pt x="311023" y="385572"/>
                </a:lnTo>
                <a:lnTo>
                  <a:pt x="192786" y="298704"/>
                </a:lnTo>
                <a:lnTo>
                  <a:pt x="74676" y="385572"/>
                </a:lnTo>
                <a:lnTo>
                  <a:pt x="116586" y="238887"/>
                </a:lnTo>
                <a:lnTo>
                  <a:pt x="0" y="146685"/>
                </a:lnTo>
                <a:lnTo>
                  <a:pt x="145796" y="146685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00879" y="1054862"/>
            <a:ext cx="0" cy="647623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0652" y="4153535"/>
            <a:ext cx="93836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300" y="10668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a)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0795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b)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43434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c)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700" y="43180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d)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90500"/>
            <a:ext cx="7645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Comic Sans MS - 23"/>
              </a:rPr>
              <a:t>Which shows </a:t>
            </a:r>
            <a:r>
              <a:rPr lang="en-US" sz="1700" u="sng" dirty="0" smtClean="0">
                <a:solidFill>
                  <a:srgbClr val="000000"/>
                </a:solidFill>
                <a:latin typeface="Comic Sans MS - 23"/>
              </a:rPr>
              <a:t>perpendicular</a:t>
            </a:r>
            <a:r>
              <a:rPr lang="en-US" sz="1700" dirty="0" smtClean="0">
                <a:solidFill>
                  <a:srgbClr val="000000"/>
                </a:solidFill>
                <a:latin typeface="Comic Sans MS - 23"/>
              </a:rPr>
              <a:t> lines?</a:t>
            </a:r>
            <a:endParaRPr lang="en-US" sz="1700" dirty="0">
              <a:solidFill>
                <a:srgbClr val="000000"/>
              </a:solidFill>
              <a:latin typeface="Comic Sans MS - 23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4546600"/>
            <a:ext cx="3995928" cy="2617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90600"/>
            <a:ext cx="2900172" cy="2900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495800"/>
            <a:ext cx="3020822" cy="3020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889000"/>
            <a:ext cx="1736725" cy="2996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5" name="Straight Connector 14"/>
          <p:cNvCxnSpPr/>
          <p:nvPr/>
        </p:nvCxnSpPr>
        <p:spPr>
          <a:xfrm flipV="1">
            <a:off x="944372" y="1272540"/>
            <a:ext cx="2535174" cy="43053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57806" y="2142998"/>
            <a:ext cx="2286508" cy="353949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09104" y="1714500"/>
            <a:ext cx="0" cy="11938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557770" y="1655064"/>
            <a:ext cx="0" cy="126593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15411" y="5003419"/>
            <a:ext cx="0" cy="218135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75155" y="7376033"/>
            <a:ext cx="487045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89013" y="5213985"/>
            <a:ext cx="0" cy="84188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13346" y="6122797"/>
            <a:ext cx="708025" cy="11480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8199" name="ShockwaveFlash1" r:id="rId2" imgW="1747800" imgH="496800"/>
        </mc:Choice>
        <mc:Fallback>
          <p:control name="ShockwaveFlash1" r:id="rId2" imgW="1747800" imgH="496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" y="342900"/>
                  <a:ext cx="1747838" cy="496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648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0"/>
            <a:ext cx="15831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Problem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1600" y="63500"/>
            <a:ext cx="385573" cy="385573"/>
          </a:xfrm>
          <a:custGeom>
            <a:avLst/>
            <a:gdLst/>
            <a:ahLst/>
            <a:cxnLst/>
            <a:rect l="0" t="0" r="0" b="0"/>
            <a:pathLst>
              <a:path w="385573" h="385573">
                <a:moveTo>
                  <a:pt x="192786" y="0"/>
                </a:moveTo>
                <a:lnTo>
                  <a:pt x="239776" y="146685"/>
                </a:lnTo>
                <a:lnTo>
                  <a:pt x="385572" y="146685"/>
                </a:lnTo>
                <a:lnTo>
                  <a:pt x="268986" y="238887"/>
                </a:lnTo>
                <a:lnTo>
                  <a:pt x="311023" y="385572"/>
                </a:lnTo>
                <a:lnTo>
                  <a:pt x="192786" y="298704"/>
                </a:lnTo>
                <a:lnTo>
                  <a:pt x="74676" y="385572"/>
                </a:lnTo>
                <a:lnTo>
                  <a:pt x="116586" y="238887"/>
                </a:lnTo>
                <a:lnTo>
                  <a:pt x="0" y="146685"/>
                </a:lnTo>
                <a:lnTo>
                  <a:pt x="145796" y="146685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00879" y="1054862"/>
            <a:ext cx="0" cy="647623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0652" y="4153535"/>
            <a:ext cx="93836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300" y="10668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a)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0795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b)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43434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c)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700" y="43180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d)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90500"/>
            <a:ext cx="7645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Comic Sans MS - 23"/>
              </a:rPr>
              <a:t>Which shows </a:t>
            </a:r>
            <a:r>
              <a:rPr lang="en-US" sz="1700" u="sng" dirty="0" smtClean="0">
                <a:solidFill>
                  <a:srgbClr val="000000"/>
                </a:solidFill>
                <a:latin typeface="Comic Sans MS - 23"/>
              </a:rPr>
              <a:t>parallel</a:t>
            </a:r>
            <a:r>
              <a:rPr lang="en-US" sz="1700" dirty="0" smtClean="0">
                <a:solidFill>
                  <a:srgbClr val="000000"/>
                </a:solidFill>
                <a:latin typeface="Comic Sans MS - 23"/>
              </a:rPr>
              <a:t> lines?</a:t>
            </a:r>
            <a:endParaRPr lang="en-US" sz="1700" dirty="0">
              <a:solidFill>
                <a:srgbClr val="000000"/>
              </a:solidFill>
              <a:latin typeface="Comic Sans MS - 23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4546600"/>
            <a:ext cx="3995928" cy="2617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90600"/>
            <a:ext cx="2900172" cy="2900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495800"/>
            <a:ext cx="3020822" cy="3020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889000"/>
            <a:ext cx="1736725" cy="2996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5" name="Straight Connector 14"/>
          <p:cNvCxnSpPr/>
          <p:nvPr/>
        </p:nvCxnSpPr>
        <p:spPr>
          <a:xfrm flipV="1">
            <a:off x="944372" y="1272540"/>
            <a:ext cx="2535174" cy="43053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8906" y="1520698"/>
            <a:ext cx="2301494" cy="32080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40804" y="2857500"/>
            <a:ext cx="0" cy="7493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810500" y="3263900"/>
            <a:ext cx="482600" cy="4953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15411" y="5003419"/>
            <a:ext cx="0" cy="218135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76500" y="4711700"/>
            <a:ext cx="0" cy="266433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84900" y="5213985"/>
            <a:ext cx="904113" cy="653415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97571" y="5448300"/>
            <a:ext cx="0" cy="789305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9223" name="ShockwaveFlash1" r:id="rId2" imgW="1747800" imgH="496800"/>
        </mc:Choice>
        <mc:Fallback>
          <p:control name="ShockwaveFlash1" r:id="rId2" imgW="1747800" imgH="496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" y="342900"/>
                  <a:ext cx="1747838" cy="496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320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0"/>
            <a:ext cx="15831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Problem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1600" y="63500"/>
            <a:ext cx="385573" cy="385573"/>
          </a:xfrm>
          <a:custGeom>
            <a:avLst/>
            <a:gdLst/>
            <a:ahLst/>
            <a:cxnLst/>
            <a:rect l="0" t="0" r="0" b="0"/>
            <a:pathLst>
              <a:path w="385573" h="385573">
                <a:moveTo>
                  <a:pt x="192786" y="0"/>
                </a:moveTo>
                <a:lnTo>
                  <a:pt x="239776" y="146685"/>
                </a:lnTo>
                <a:lnTo>
                  <a:pt x="385572" y="146685"/>
                </a:lnTo>
                <a:lnTo>
                  <a:pt x="268986" y="238887"/>
                </a:lnTo>
                <a:lnTo>
                  <a:pt x="311023" y="385572"/>
                </a:lnTo>
                <a:lnTo>
                  <a:pt x="192786" y="298704"/>
                </a:lnTo>
                <a:lnTo>
                  <a:pt x="74676" y="385572"/>
                </a:lnTo>
                <a:lnTo>
                  <a:pt x="116586" y="238887"/>
                </a:lnTo>
                <a:lnTo>
                  <a:pt x="0" y="146685"/>
                </a:lnTo>
                <a:lnTo>
                  <a:pt x="145796" y="146685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00879" y="1054862"/>
            <a:ext cx="0" cy="647623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0652" y="4153535"/>
            <a:ext cx="93836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300" y="10668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a)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0795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b)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43434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c)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700" y="4318000"/>
            <a:ext cx="68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Arial - 23"/>
              </a:rPr>
              <a:t>d)</a:t>
            </a:r>
            <a:endParaRPr lang="en-US" sz="17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90500"/>
            <a:ext cx="7645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Comic Sans MS - 23"/>
              </a:rPr>
              <a:t>Which shows </a:t>
            </a:r>
            <a:r>
              <a:rPr lang="en-US" sz="1700" u="sng" dirty="0" smtClean="0">
                <a:solidFill>
                  <a:srgbClr val="000000"/>
                </a:solidFill>
                <a:latin typeface="Comic Sans MS - 23"/>
              </a:rPr>
              <a:t>skew</a:t>
            </a:r>
            <a:r>
              <a:rPr lang="en-US" sz="1700" dirty="0" smtClean="0">
                <a:solidFill>
                  <a:srgbClr val="000000"/>
                </a:solidFill>
                <a:latin typeface="Comic Sans MS - 23"/>
              </a:rPr>
              <a:t> lines?</a:t>
            </a:r>
            <a:endParaRPr lang="en-US" sz="1700" dirty="0">
              <a:solidFill>
                <a:srgbClr val="000000"/>
              </a:solidFill>
              <a:latin typeface="Comic Sans MS - 23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4546600"/>
            <a:ext cx="3995928" cy="2617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90600"/>
            <a:ext cx="2900172" cy="2900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495800"/>
            <a:ext cx="3020822" cy="3020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889000"/>
            <a:ext cx="1736725" cy="2996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5" name="Straight Connector 14"/>
          <p:cNvCxnSpPr/>
          <p:nvPr/>
        </p:nvCxnSpPr>
        <p:spPr>
          <a:xfrm>
            <a:off x="2984500" y="1663700"/>
            <a:ext cx="698500" cy="6477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57500" y="2247900"/>
            <a:ext cx="901700" cy="1143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72704" y="2844800"/>
            <a:ext cx="0" cy="4699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08800" y="2959100"/>
            <a:ext cx="952500" cy="1143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15411" y="5003419"/>
            <a:ext cx="0" cy="218135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76500" y="4711700"/>
            <a:ext cx="0" cy="266433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210300" y="6121400"/>
            <a:ext cx="889000" cy="5080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210300" y="5219700"/>
            <a:ext cx="889000" cy="6477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247" name="ShockwaveFlash1" r:id="rId2" imgW="1747800" imgH="496800"/>
        </mc:Choice>
        <mc:Fallback>
          <p:control name="ShockwaveFlash1" r:id="rId2" imgW="1747800" imgH="496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" y="342900"/>
                  <a:ext cx="1747838" cy="496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532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dirty="0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dirty="0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dirty="0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dirty="0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dirty="0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 dirty="0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1409700"/>
            <a:ext cx="9626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 - 34"/>
              </a:rPr>
              <a:t>What are the possible ways that lines can intersect? Is a circle a line?</a:t>
            </a:r>
            <a:endParaRPr lang="en-US" sz="2600" dirty="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 - 35"/>
              </a:rPr>
              <a:t>I will use the definitions of </a:t>
            </a:r>
            <a:r>
              <a:rPr lang="en-US" sz="2600" dirty="0" smtClean="0">
                <a:solidFill>
                  <a:srgbClr val="FF0000"/>
                </a:solidFill>
                <a:latin typeface="Arial - 35"/>
              </a:rPr>
              <a:t>parallel</a:t>
            </a:r>
            <a:r>
              <a:rPr lang="en-US" sz="2600" dirty="0" smtClean="0">
                <a:solidFill>
                  <a:srgbClr val="000000"/>
                </a:solidFill>
                <a:latin typeface="Arial - 35"/>
              </a:rPr>
              <a:t> and </a:t>
            </a:r>
            <a:r>
              <a:rPr lang="en-US" sz="2600" dirty="0" smtClean="0">
                <a:solidFill>
                  <a:srgbClr val="FF0000"/>
                </a:solidFill>
                <a:latin typeface="Arial - 35"/>
              </a:rPr>
              <a:t>perpendicular</a:t>
            </a:r>
            <a:r>
              <a:rPr lang="en-US" sz="2600" dirty="0" smtClean="0">
                <a:solidFill>
                  <a:srgbClr val="000000"/>
                </a:solidFill>
                <a:latin typeface="Arial - 35"/>
              </a:rPr>
              <a:t> lines to solve problems.</a:t>
            </a:r>
            <a:endParaRPr lang="en-US" sz="2600" dirty="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28452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2" name="Freeform 1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dirty="0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 dirty="0">
                <a:solidFill>
                  <a:srgbClr val="000000"/>
                </a:solidFill>
                <a:latin typeface="Arial - 33"/>
              </a:endParaRPr>
            </a:p>
          </p:txBody>
        </p:sp>
      </p:grp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24100"/>
            <a:ext cx="4774565" cy="43406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Oval 5"/>
          <p:cNvSpPr/>
          <p:nvPr/>
        </p:nvSpPr>
        <p:spPr>
          <a:xfrm>
            <a:off x="4292600" y="46355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051300" y="26416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159500" y="63500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13700" y="53594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299200" y="35179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30900" y="23622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432800" y="30480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4699000"/>
            <a:ext cx="35713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A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1100" y="2514600"/>
            <a:ext cx="32533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B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2800" y="1943100"/>
            <a:ext cx="31657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C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2300" y="5410200"/>
            <a:ext cx="32349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E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9000" y="2616200"/>
            <a:ext cx="3540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D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8700" y="6553200"/>
            <a:ext cx="31795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F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3111500"/>
            <a:ext cx="34085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G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100" y="1028700"/>
            <a:ext cx="890667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Name a pair of sides that are parallel, perpendicular, and skew.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612900"/>
            <a:ext cx="117627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Parallel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400" y="3467100"/>
            <a:ext cx="206839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Perpendicular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700" y="5537200"/>
            <a:ext cx="8963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 - 24"/>
              </a:rPr>
              <a:t>Skew</a:t>
            </a:r>
            <a:endParaRPr lang="en-US" u="sng" dirty="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23807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dirty="0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 dirty="0">
              <a:solidFill>
                <a:srgbClr val="000000"/>
              </a:solidFill>
              <a:latin typeface="Garamond - 4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7677785" y="1138047"/>
            <a:ext cx="127" cy="4400677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013196" y="1329309"/>
            <a:ext cx="3501390" cy="3511169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592318" y="3175762"/>
            <a:ext cx="4075430" cy="0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607300" y="30734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86500" y="43942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905500" y="30988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594600" y="15240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055100" y="16383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080500" y="30861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594600" y="48641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17000" y="33274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A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7800" y="47625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B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000" y="4572000"/>
            <a:ext cx="3542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C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6600" y="3302000"/>
            <a:ext cx="3542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D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5500" y="14224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E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0300" y="1422400"/>
            <a:ext cx="3191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F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6300" y="2781300"/>
            <a:ext cx="37172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G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200" y="1016000"/>
            <a:ext cx="542301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 New Roman - 24"/>
              </a:rPr>
              <a:t>Use the diagram to answer the questions. </a:t>
            </a:r>
            <a:endParaRPr lang="en-US" i="1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600200"/>
            <a:ext cx="4779157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2.  Name an acute, right, obtuse,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     and straight angle.  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691755" y="3185795"/>
            <a:ext cx="296546" cy="296546"/>
          </a:xfrm>
          <a:custGeom>
            <a:avLst/>
            <a:gdLst/>
            <a:ahLst/>
            <a:cxnLst/>
            <a:rect l="0" t="0" r="0" b="0"/>
            <a:pathLst>
              <a:path w="296546" h="296546">
                <a:moveTo>
                  <a:pt x="0" y="0"/>
                </a:moveTo>
                <a:lnTo>
                  <a:pt x="296545" y="0"/>
                </a:lnTo>
                <a:lnTo>
                  <a:pt x="296545" y="296545"/>
                </a:lnTo>
                <a:lnTo>
                  <a:pt x="0" y="29654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2959100"/>
            <a:ext cx="88699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 u="sng" dirty="0" smtClean="0">
                <a:solidFill>
                  <a:srgbClr val="000000"/>
                </a:solidFill>
                <a:latin typeface="Times New Roman - 24"/>
              </a:rPr>
              <a:t>acute </a:t>
            </a:r>
            <a:endParaRPr lang="en-US" i="1" u="sng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2921000"/>
            <a:ext cx="1027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 u="sng" dirty="0" smtClean="0">
                <a:solidFill>
                  <a:srgbClr val="000000"/>
                </a:solidFill>
                <a:latin typeface="Times New Roman - 24"/>
              </a:rPr>
              <a:t>obtuse </a:t>
            </a:r>
            <a:endParaRPr lang="en-US" i="1" u="sng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5245100"/>
            <a:ext cx="81755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 u="sng" dirty="0" smtClean="0">
                <a:solidFill>
                  <a:srgbClr val="000000"/>
                </a:solidFill>
                <a:latin typeface="Times New Roman - 24"/>
              </a:rPr>
              <a:t>right </a:t>
            </a:r>
            <a:endParaRPr lang="en-US" i="1" u="sng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2300" y="5283200"/>
            <a:ext cx="118472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 u="sng" dirty="0" smtClean="0">
                <a:solidFill>
                  <a:srgbClr val="000000"/>
                </a:solidFill>
                <a:latin typeface="Times New Roman - 24"/>
              </a:rPr>
              <a:t>straight </a:t>
            </a:r>
            <a:endParaRPr lang="en-US" i="1" u="sng" dirty="0">
              <a:solidFill>
                <a:srgbClr val="000000"/>
              </a:solidFill>
              <a:latin typeface="Times New Roman - 24"/>
            </a:endParaRPr>
          </a:p>
        </p:txBody>
      </p:sp>
    </p:spTree>
    <p:extLst>
      <p:ext uri="{BB962C8B-B14F-4D97-AF65-F5344CB8AC3E}">
        <p14:creationId xmlns:p14="http://schemas.microsoft.com/office/powerpoint/2010/main" val="763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dirty="0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 dirty="0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5806" y="1641094"/>
            <a:ext cx="300356" cy="300356"/>
          </a:xfrm>
          <a:custGeom>
            <a:avLst/>
            <a:gdLst/>
            <a:ahLst/>
            <a:cxnLst/>
            <a:rect l="0" t="0" r="0" b="0"/>
            <a:pathLst>
              <a:path w="300356" h="300356">
                <a:moveTo>
                  <a:pt x="150114" y="0"/>
                </a:moveTo>
                <a:lnTo>
                  <a:pt x="186817" y="114300"/>
                </a:lnTo>
                <a:lnTo>
                  <a:pt x="300355" y="114300"/>
                </a:lnTo>
                <a:lnTo>
                  <a:pt x="209423" y="186055"/>
                </a:lnTo>
                <a:lnTo>
                  <a:pt x="242189" y="300355"/>
                </a:lnTo>
                <a:lnTo>
                  <a:pt x="150114" y="232664"/>
                </a:lnTo>
                <a:lnTo>
                  <a:pt x="58039" y="300355"/>
                </a:lnTo>
                <a:lnTo>
                  <a:pt x="90805" y="186055"/>
                </a:lnTo>
                <a:lnTo>
                  <a:pt x="0" y="114300"/>
                </a:lnTo>
                <a:lnTo>
                  <a:pt x="113538" y="114300"/>
                </a:lnTo>
                <a:close/>
              </a:path>
            </a:pathLst>
          </a:custGeom>
          <a:solidFill>
            <a:srgbClr val="FFD7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7677785" y="1138047"/>
            <a:ext cx="127" cy="4400677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013196" y="1329309"/>
            <a:ext cx="3501390" cy="3511169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92318" y="3175762"/>
            <a:ext cx="4075430" cy="0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607300" y="30734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86500" y="43942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05500" y="30988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594600" y="15240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055100" y="16383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080500" y="30861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594600" y="4864100"/>
            <a:ext cx="163322" cy="1633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17000" y="33274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A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7800" y="47625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B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0000" y="4572000"/>
            <a:ext cx="3542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C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6600" y="3302000"/>
            <a:ext cx="3542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D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5500" y="14224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E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50300" y="1422400"/>
            <a:ext cx="3191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F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6300" y="2781300"/>
            <a:ext cx="37172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G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200" y="1016000"/>
            <a:ext cx="542301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 New Roman - 24"/>
              </a:rPr>
              <a:t>Use the diagram to answer the questions. </a:t>
            </a:r>
            <a:endParaRPr lang="en-US" i="1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691755" y="3185795"/>
            <a:ext cx="296546" cy="296546"/>
          </a:xfrm>
          <a:custGeom>
            <a:avLst/>
            <a:gdLst/>
            <a:ahLst/>
            <a:cxnLst/>
            <a:rect l="0" t="0" r="0" b="0"/>
            <a:pathLst>
              <a:path w="296546" h="296546">
                <a:moveTo>
                  <a:pt x="0" y="0"/>
                </a:moveTo>
                <a:lnTo>
                  <a:pt x="296545" y="0"/>
                </a:lnTo>
                <a:lnTo>
                  <a:pt x="296545" y="296545"/>
                </a:lnTo>
                <a:lnTo>
                  <a:pt x="0" y="29654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1625600"/>
            <a:ext cx="4516362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3.  Name two angles whose 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    measures would sum to 90o.     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                (are complementary)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       </a:t>
            </a:r>
            <a:endParaRPr lang="en-US" baseline="70000" dirty="0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24" name="Picture 23"/>
          <p:cNvPicPr>
            <a:picLocks/>
          </p:cNvPicPr>
          <p:nvPr/>
        </p:nvPicPr>
        <p:blipFill>
          <a:blip r:embed="rId2">
            <a:clrChange>
              <a:clrFrom>
                <a:srgbClr val="7D9EC0"/>
              </a:clrFrom>
              <a:clrTo>
                <a:srgbClr val="7D9E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1930400"/>
            <a:ext cx="5588000" cy="3022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5" name="TextBox 24"/>
          <p:cNvSpPr txBox="1"/>
          <p:nvPr/>
        </p:nvSpPr>
        <p:spPr>
          <a:xfrm>
            <a:off x="2387600" y="3822700"/>
            <a:ext cx="38908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 - 24"/>
              </a:rPr>
              <a:t>or</a:t>
            </a:r>
            <a:endParaRPr lang="en-US" dirty="0">
              <a:solidFill>
                <a:srgbClr val="000000"/>
              </a:solidFill>
              <a:latin typeface="Times New Roman - 24"/>
            </a:endParaRPr>
          </a:p>
        </p:txBody>
      </p:sp>
      <p:pic>
        <p:nvPicPr>
          <p:cNvPr id="26" name="Picture 25"/>
          <p:cNvPicPr>
            <a:picLocks/>
          </p:cNvPicPr>
          <p:nvPr/>
        </p:nvPicPr>
        <p:blipFill>
          <a:blip r:embed="rId3">
            <a:clrChange>
              <a:clrFrom>
                <a:srgbClr val="7D9EC0"/>
              </a:clrFrom>
              <a:clrTo>
                <a:srgbClr val="7D9E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0" y="3136900"/>
            <a:ext cx="5638800" cy="2997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430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76200"/>
            <a:ext cx="6127496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900" u="sng" dirty="0" smtClean="0">
                <a:solidFill>
                  <a:srgbClr val="000000"/>
                </a:solidFill>
                <a:latin typeface="Garamond - 38"/>
              </a:rPr>
              <a:t>Think / Record / Report</a:t>
            </a:r>
            <a:endParaRPr lang="en-US" sz="2900" u="sng" dirty="0">
              <a:solidFill>
                <a:srgbClr val="000000"/>
              </a:solidFill>
              <a:latin typeface="Garamond - 3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723900"/>
            <a:ext cx="90551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Arial - 36"/>
              </a:rPr>
              <a:t>What is a real world object that has an obtuse angle?</a:t>
            </a:r>
            <a:endParaRPr lang="en-US" sz="2700" dirty="0">
              <a:solidFill>
                <a:srgbClr val="FF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300" y="3340100"/>
            <a:ext cx="914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 - 16"/>
              </a:rPr>
              <a:t>THINK</a:t>
            </a:r>
            <a:endParaRPr lang="en-US" sz="12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1500" y="3340100"/>
            <a:ext cx="965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 - 16"/>
              </a:rPr>
              <a:t>RECORD</a:t>
            </a:r>
            <a:endParaRPr lang="en-US" sz="12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365500"/>
            <a:ext cx="1041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 - 16"/>
              </a:rPr>
              <a:t>REPORT</a:t>
            </a:r>
            <a:endParaRPr lang="en-US" sz="12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1993900"/>
            <a:ext cx="86741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Arial - 36"/>
              </a:rPr>
              <a:t>What is a real world object that has an acute angle?</a:t>
            </a:r>
            <a:endParaRPr lang="en-US" sz="2700" dirty="0">
              <a:solidFill>
                <a:srgbClr val="0000FF"/>
              </a:solidFill>
              <a:latin typeface="Arial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00" y="2133600"/>
            <a:ext cx="1498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Blue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800100"/>
            <a:ext cx="139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Comic Sans MS - 36"/>
              </a:rPr>
              <a:t>Red</a:t>
            </a:r>
            <a:endParaRPr lang="en-US" sz="2700" dirty="0">
              <a:solidFill>
                <a:srgbClr val="FF0000"/>
              </a:solidFill>
              <a:latin typeface="Comic Sans MS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00" y="4711700"/>
            <a:ext cx="205282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dirty="0" smtClean="0">
                <a:solidFill>
                  <a:srgbClr val="000000"/>
                </a:solidFill>
                <a:latin typeface="Garamond - 28"/>
              </a:rPr>
              <a:t>Key Vocab:</a:t>
            </a:r>
            <a:endParaRPr lang="en-US" sz="2100" u="sng" dirty="0">
              <a:solidFill>
                <a:srgbClr val="000000"/>
              </a:solidFill>
              <a:latin typeface="Garamond - 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500" y="5156200"/>
            <a:ext cx="98881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666666"/>
                </a:solidFill>
                <a:latin typeface="Comic Sans MS - 36"/>
              </a:rPr>
              <a:t>n/a </a:t>
            </a:r>
            <a:endParaRPr lang="en-US" sz="2700" dirty="0">
              <a:solidFill>
                <a:srgbClr val="666666"/>
              </a:solidFill>
              <a:latin typeface="Comic Sans MS - 3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00" y="6134100"/>
            <a:ext cx="3200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dirty="0" smtClean="0">
                <a:solidFill>
                  <a:srgbClr val="000000"/>
                </a:solidFill>
                <a:latin typeface="Garamond - 28"/>
              </a:rPr>
              <a:t>Sentence Starter:</a:t>
            </a:r>
            <a:endParaRPr lang="en-US" sz="2100" u="sng" dirty="0">
              <a:solidFill>
                <a:srgbClr val="000000"/>
              </a:solidFill>
              <a:latin typeface="Garamond - 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" y="6756400"/>
            <a:ext cx="43903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"A real world object that has..."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5" name="ShockwaveFlash1" r:id="rId2" imgW="2098800" imgH="606600"/>
        </mc:Choice>
        <mc:Fallback>
          <p:control name="ShockwaveFlash1" r:id="rId2" imgW="2098800" imgH="6066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0" y="3632200"/>
                  <a:ext cx="2098675" cy="606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6" name="ShockwaveFlash2" r:id="rId3" imgW="2165400" imgH="628560"/>
        </mc:Choice>
        <mc:Fallback>
          <p:control name="ShockwaveFlash2" r:id="rId3" imgW="2165400" imgH="628560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4100" y="3632200"/>
                  <a:ext cx="2165350" cy="62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7" name="ShockwaveFlash3" r:id="rId4" imgW="2062080" imgH="592200"/>
        </mc:Choice>
        <mc:Fallback>
          <p:control name="ShockwaveFlash3" r:id="rId4" imgW="2062080" imgH="592200">
            <p:pic>
              <p:nvPicPr>
                <p:cNvPr id="0" name="ShockwaveFlash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43700" y="3644900"/>
                  <a:ext cx="2062163" cy="592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423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dirty="0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dirty="0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dirty="0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dirty="0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dirty="0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 dirty="0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1409700"/>
            <a:ext cx="9626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 - 34"/>
              </a:rPr>
              <a:t>What are the possible ways that lines can intersect? Is a circle a line?</a:t>
            </a:r>
            <a:endParaRPr lang="en-US" sz="2600" dirty="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 - 35"/>
              </a:rPr>
              <a:t>I will use the definitions of </a:t>
            </a:r>
            <a:r>
              <a:rPr lang="en-US" sz="2600" dirty="0" smtClean="0">
                <a:solidFill>
                  <a:srgbClr val="FF0000"/>
                </a:solidFill>
                <a:latin typeface="Arial - 35"/>
              </a:rPr>
              <a:t>parallel</a:t>
            </a:r>
            <a:r>
              <a:rPr lang="en-US" sz="2600" dirty="0" smtClean="0">
                <a:solidFill>
                  <a:srgbClr val="000000"/>
                </a:solidFill>
                <a:latin typeface="Arial - 35"/>
              </a:rPr>
              <a:t> and </a:t>
            </a:r>
            <a:r>
              <a:rPr lang="en-US" sz="2600" dirty="0" smtClean="0">
                <a:solidFill>
                  <a:srgbClr val="FF0000"/>
                </a:solidFill>
                <a:latin typeface="Arial - 35"/>
              </a:rPr>
              <a:t>perpendicular</a:t>
            </a:r>
            <a:r>
              <a:rPr lang="en-US" sz="2600" dirty="0" smtClean="0">
                <a:solidFill>
                  <a:srgbClr val="000000"/>
                </a:solidFill>
                <a:latin typeface="Arial - 35"/>
              </a:rPr>
              <a:t> lines to solve problems.</a:t>
            </a:r>
            <a:endParaRPr lang="en-US" sz="2600" dirty="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25547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"/>
            <a:ext cx="6792468" cy="1042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622300" y="1409700"/>
            <a:ext cx="8759444" cy="1562227"/>
            <a:chOff x="622300" y="1409700"/>
            <a:chExt cx="8759444" cy="1562227"/>
          </a:xfrm>
        </p:grpSpPr>
        <p:pic>
          <p:nvPicPr>
            <p:cNvPr id="3" name="Picture 2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" y="1409700"/>
              <a:ext cx="8759444" cy="156222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Freeform 3"/>
            <p:cNvSpPr/>
            <p:nvPr/>
          </p:nvSpPr>
          <p:spPr>
            <a:xfrm>
              <a:off x="6105693" y="2439424"/>
              <a:ext cx="358814" cy="329589"/>
            </a:xfrm>
            <a:custGeom>
              <a:avLst/>
              <a:gdLst/>
              <a:ahLst/>
              <a:cxnLst/>
              <a:rect l="0" t="0" r="0" b="0"/>
              <a:pathLst>
                <a:path w="358814" h="329589">
                  <a:moveTo>
                    <a:pt x="55362" y="76659"/>
                  </a:moveTo>
                  <a:lnTo>
                    <a:pt x="55362" y="131527"/>
                  </a:lnTo>
                  <a:lnTo>
                    <a:pt x="55362" y="192260"/>
                  </a:lnTo>
                  <a:lnTo>
                    <a:pt x="56424" y="245201"/>
                  </a:lnTo>
                  <a:lnTo>
                    <a:pt x="60440" y="270975"/>
                  </a:lnTo>
                  <a:lnTo>
                    <a:pt x="61936" y="274234"/>
                  </a:lnTo>
                  <a:lnTo>
                    <a:pt x="63599" y="263682"/>
                  </a:lnTo>
                  <a:lnTo>
                    <a:pt x="58668" y="249779"/>
                  </a:lnTo>
                  <a:lnTo>
                    <a:pt x="54377" y="243096"/>
                  </a:lnTo>
                  <a:lnTo>
                    <a:pt x="44091" y="189862"/>
                  </a:lnTo>
                  <a:lnTo>
                    <a:pt x="30689" y="127471"/>
                  </a:lnTo>
                  <a:lnTo>
                    <a:pt x="27854" y="97856"/>
                  </a:lnTo>
                  <a:lnTo>
                    <a:pt x="27192" y="104505"/>
                  </a:lnTo>
                  <a:lnTo>
                    <a:pt x="29565" y="159919"/>
                  </a:lnTo>
                  <a:lnTo>
                    <a:pt x="31786" y="170433"/>
                  </a:lnTo>
                  <a:lnTo>
                    <a:pt x="36456" y="176379"/>
                  </a:lnTo>
                  <a:lnTo>
                    <a:pt x="42758" y="179280"/>
                  </a:lnTo>
                  <a:lnTo>
                    <a:pt x="50148" y="180152"/>
                  </a:lnTo>
                  <a:lnTo>
                    <a:pt x="58264" y="176481"/>
                  </a:lnTo>
                  <a:lnTo>
                    <a:pt x="114927" y="122275"/>
                  </a:lnTo>
                  <a:lnTo>
                    <a:pt x="166542" y="65632"/>
                  </a:lnTo>
                  <a:lnTo>
                    <a:pt x="172001" y="63993"/>
                  </a:lnTo>
                  <a:lnTo>
                    <a:pt x="176704" y="67152"/>
                  </a:lnTo>
                  <a:lnTo>
                    <a:pt x="180902" y="73510"/>
                  </a:lnTo>
                  <a:lnTo>
                    <a:pt x="186810" y="107852"/>
                  </a:lnTo>
                  <a:lnTo>
                    <a:pt x="182231" y="168135"/>
                  </a:lnTo>
                  <a:lnTo>
                    <a:pt x="180472" y="219628"/>
                  </a:lnTo>
                  <a:lnTo>
                    <a:pt x="179950" y="253192"/>
                  </a:lnTo>
                  <a:lnTo>
                    <a:pt x="179750" y="200874"/>
                  </a:lnTo>
                  <a:lnTo>
                    <a:pt x="179735" y="139502"/>
                  </a:lnTo>
                  <a:lnTo>
                    <a:pt x="179733" y="121743"/>
                  </a:lnTo>
                  <a:lnTo>
                    <a:pt x="177606" y="114156"/>
                  </a:lnTo>
                  <a:lnTo>
                    <a:pt x="174063" y="113350"/>
                  </a:lnTo>
                  <a:lnTo>
                    <a:pt x="169574" y="117064"/>
                  </a:lnTo>
                  <a:lnTo>
                    <a:pt x="158178" y="142607"/>
                  </a:lnTo>
                  <a:lnTo>
                    <a:pt x="144805" y="198031"/>
                  </a:lnTo>
                  <a:lnTo>
                    <a:pt x="136193" y="248683"/>
                  </a:lnTo>
                  <a:lnTo>
                    <a:pt x="133170" y="281998"/>
                  </a:lnTo>
                  <a:lnTo>
                    <a:pt x="132064" y="242268"/>
                  </a:lnTo>
                  <a:lnTo>
                    <a:pt x="145227" y="182155"/>
                  </a:lnTo>
                  <a:lnTo>
                    <a:pt x="149884" y="131395"/>
                  </a:lnTo>
                  <a:lnTo>
                    <a:pt x="150266" y="131220"/>
                  </a:lnTo>
                  <a:lnTo>
                    <a:pt x="150521" y="135356"/>
                  </a:lnTo>
                  <a:lnTo>
                    <a:pt x="149628" y="134924"/>
                  </a:lnTo>
                  <a:lnTo>
                    <a:pt x="145801" y="125940"/>
                  </a:lnTo>
                  <a:lnTo>
                    <a:pt x="142035" y="67178"/>
                  </a:lnTo>
                  <a:lnTo>
                    <a:pt x="141576" y="11007"/>
                  </a:lnTo>
                  <a:lnTo>
                    <a:pt x="139413" y="3127"/>
                  </a:lnTo>
                  <a:lnTo>
                    <a:pt x="135844" y="0"/>
                  </a:lnTo>
                  <a:lnTo>
                    <a:pt x="131339" y="41"/>
                  </a:lnTo>
                  <a:lnTo>
                    <a:pt x="127273" y="3258"/>
                  </a:lnTo>
                  <a:lnTo>
                    <a:pt x="116472" y="23021"/>
                  </a:lnTo>
                  <a:lnTo>
                    <a:pt x="107602" y="51199"/>
                  </a:lnTo>
                  <a:lnTo>
                    <a:pt x="101232" y="104425"/>
                  </a:lnTo>
                  <a:lnTo>
                    <a:pt x="95130" y="161277"/>
                  </a:lnTo>
                  <a:lnTo>
                    <a:pt x="86254" y="221541"/>
                  </a:lnTo>
                  <a:lnTo>
                    <a:pt x="85523" y="233837"/>
                  </a:lnTo>
                  <a:lnTo>
                    <a:pt x="87162" y="237783"/>
                  </a:lnTo>
                  <a:lnTo>
                    <a:pt x="90381" y="236161"/>
                  </a:lnTo>
                  <a:lnTo>
                    <a:pt x="115900" y="197929"/>
                  </a:lnTo>
                  <a:lnTo>
                    <a:pt x="136374" y="141322"/>
                  </a:lnTo>
                  <a:lnTo>
                    <a:pt x="143808" y="118154"/>
                  </a:lnTo>
                  <a:lnTo>
                    <a:pt x="147278" y="114952"/>
                  </a:lnTo>
                  <a:lnTo>
                    <a:pt x="150655" y="117069"/>
                  </a:lnTo>
                  <a:lnTo>
                    <a:pt x="153969" y="122733"/>
                  </a:lnTo>
                  <a:lnTo>
                    <a:pt x="153554" y="161176"/>
                  </a:lnTo>
                  <a:lnTo>
                    <a:pt x="146699" y="197724"/>
                  </a:lnTo>
                  <a:lnTo>
                    <a:pt x="144954" y="200951"/>
                  </a:lnTo>
                  <a:lnTo>
                    <a:pt x="143790" y="198851"/>
                  </a:lnTo>
                  <a:lnTo>
                    <a:pt x="143014" y="193199"/>
                  </a:lnTo>
                  <a:lnTo>
                    <a:pt x="139308" y="192620"/>
                  </a:lnTo>
                  <a:lnTo>
                    <a:pt x="126687" y="200480"/>
                  </a:lnTo>
                  <a:lnTo>
                    <a:pt x="87088" y="252297"/>
                  </a:lnTo>
                  <a:lnTo>
                    <a:pt x="59424" y="308517"/>
                  </a:lnTo>
                  <a:lnTo>
                    <a:pt x="54881" y="323710"/>
                  </a:lnTo>
                  <a:lnTo>
                    <a:pt x="50789" y="329588"/>
                  </a:lnTo>
                  <a:lnTo>
                    <a:pt x="46998" y="329254"/>
                  </a:lnTo>
                  <a:lnTo>
                    <a:pt x="43408" y="324779"/>
                  </a:lnTo>
                  <a:lnTo>
                    <a:pt x="38355" y="298167"/>
                  </a:lnTo>
                  <a:lnTo>
                    <a:pt x="40835" y="290236"/>
                  </a:lnTo>
                  <a:lnTo>
                    <a:pt x="45677" y="283886"/>
                  </a:lnTo>
                  <a:lnTo>
                    <a:pt x="52094" y="278589"/>
                  </a:lnTo>
                  <a:lnTo>
                    <a:pt x="70563" y="272704"/>
                  </a:lnTo>
                  <a:lnTo>
                    <a:pt x="81440" y="271135"/>
                  </a:lnTo>
                  <a:lnTo>
                    <a:pt x="102031" y="275060"/>
                  </a:lnTo>
                  <a:lnTo>
                    <a:pt x="111986" y="279083"/>
                  </a:lnTo>
                  <a:lnTo>
                    <a:pt x="116497" y="283891"/>
                  </a:lnTo>
                  <a:lnTo>
                    <a:pt x="117378" y="289223"/>
                  </a:lnTo>
                  <a:lnTo>
                    <a:pt x="115840" y="294903"/>
                  </a:lnTo>
                  <a:lnTo>
                    <a:pt x="110562" y="298690"/>
                  </a:lnTo>
                  <a:lnTo>
                    <a:pt x="91324" y="304019"/>
                  </a:lnTo>
                  <a:lnTo>
                    <a:pt x="108773" y="305598"/>
                  </a:lnTo>
                  <a:lnTo>
                    <a:pt x="129414" y="305968"/>
                  </a:lnTo>
                  <a:lnTo>
                    <a:pt x="130242" y="305003"/>
                  </a:lnTo>
                  <a:lnTo>
                    <a:pt x="91412" y="298652"/>
                  </a:lnTo>
                  <a:lnTo>
                    <a:pt x="29558" y="295891"/>
                  </a:lnTo>
                  <a:lnTo>
                    <a:pt x="4208" y="291732"/>
                  </a:lnTo>
                  <a:lnTo>
                    <a:pt x="0" y="289135"/>
                  </a:lnTo>
                  <a:lnTo>
                    <a:pt x="1446" y="286341"/>
                  </a:lnTo>
                  <a:lnTo>
                    <a:pt x="34318" y="274218"/>
                  </a:lnTo>
                  <a:lnTo>
                    <a:pt x="88330" y="269225"/>
                  </a:lnTo>
                  <a:lnTo>
                    <a:pt x="141047" y="268239"/>
                  </a:lnTo>
                  <a:lnTo>
                    <a:pt x="192404" y="268044"/>
                  </a:lnTo>
                  <a:lnTo>
                    <a:pt x="230730" y="257853"/>
                  </a:lnTo>
                  <a:lnTo>
                    <a:pt x="287284" y="229851"/>
                  </a:lnTo>
                  <a:lnTo>
                    <a:pt x="328534" y="209044"/>
                  </a:lnTo>
                  <a:lnTo>
                    <a:pt x="357469" y="184777"/>
                  </a:lnTo>
                  <a:lnTo>
                    <a:pt x="358813" y="181690"/>
                  </a:lnTo>
                  <a:lnTo>
                    <a:pt x="356521" y="180695"/>
                  </a:lnTo>
                  <a:lnTo>
                    <a:pt x="351803" y="181095"/>
                  </a:lnTo>
                  <a:lnTo>
                    <a:pt x="340892" y="187208"/>
                  </a:lnTo>
                  <a:lnTo>
                    <a:pt x="335006" y="191815"/>
                  </a:lnTo>
                  <a:lnTo>
                    <a:pt x="278419" y="210221"/>
                  </a:lnTo>
                  <a:lnTo>
                    <a:pt x="237728" y="223277"/>
                  </a:lnTo>
                  <a:lnTo>
                    <a:pt x="231152" y="221175"/>
                  </a:lnTo>
                  <a:lnTo>
                    <a:pt x="226767" y="215523"/>
                  </a:lnTo>
                  <a:lnTo>
                    <a:pt x="223844" y="207502"/>
                  </a:lnTo>
                  <a:lnTo>
                    <a:pt x="225085" y="197903"/>
                  </a:lnTo>
                  <a:lnTo>
                    <a:pt x="253380" y="144685"/>
                  </a:lnTo>
                  <a:lnTo>
                    <a:pt x="279711" y="113206"/>
                  </a:lnTo>
                  <a:lnTo>
                    <a:pt x="335047" y="67178"/>
                  </a:lnTo>
                  <a:lnTo>
                    <a:pt x="347618" y="58626"/>
                  </a:lnTo>
                  <a:lnTo>
                    <a:pt x="347993" y="59322"/>
                  </a:lnTo>
                  <a:lnTo>
                    <a:pt x="346118" y="61912"/>
                  </a:lnTo>
                  <a:lnTo>
                    <a:pt x="286275" y="101506"/>
                  </a:lnTo>
                  <a:lnTo>
                    <a:pt x="227680" y="127064"/>
                  </a:lnTo>
                  <a:lnTo>
                    <a:pt x="223389" y="125144"/>
                  </a:lnTo>
                  <a:lnTo>
                    <a:pt x="222655" y="119612"/>
                  </a:lnTo>
                  <a:lnTo>
                    <a:pt x="227509" y="104253"/>
                  </a:lnTo>
                  <a:lnTo>
                    <a:pt x="236752" y="90340"/>
                  </a:lnTo>
                  <a:lnTo>
                    <a:pt x="258987" y="70555"/>
                  </a:lnTo>
                  <a:lnTo>
                    <a:pt x="264458" y="70464"/>
                  </a:lnTo>
                  <a:lnTo>
                    <a:pt x="268105" y="74655"/>
                  </a:lnTo>
                  <a:lnTo>
                    <a:pt x="270536" y="81701"/>
                  </a:lnTo>
                  <a:lnTo>
                    <a:pt x="267569" y="98033"/>
                  </a:lnTo>
                  <a:lnTo>
                    <a:pt x="263801" y="106853"/>
                  </a:lnTo>
                  <a:lnTo>
                    <a:pt x="263415" y="110607"/>
                  </a:lnTo>
                  <a:lnTo>
                    <a:pt x="265284" y="110984"/>
                  </a:lnTo>
                  <a:lnTo>
                    <a:pt x="275399" y="105359"/>
                  </a:lnTo>
                </a:path>
              </a:pathLst>
            </a:custGeom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6199322" y="2477082"/>
              <a:ext cx="478326" cy="266449"/>
            </a:xfrm>
            <a:custGeom>
              <a:avLst/>
              <a:gdLst/>
              <a:ahLst/>
              <a:cxnLst/>
              <a:rect l="0" t="0" r="0" b="0"/>
              <a:pathLst>
                <a:path w="478326" h="266449">
                  <a:moveTo>
                    <a:pt x="0" y="172937"/>
                  </a:moveTo>
                  <a:lnTo>
                    <a:pt x="16339" y="151087"/>
                  </a:lnTo>
                  <a:lnTo>
                    <a:pt x="40274" y="132684"/>
                  </a:lnTo>
                  <a:lnTo>
                    <a:pt x="66499" y="117900"/>
                  </a:lnTo>
                  <a:lnTo>
                    <a:pt x="87144" y="94268"/>
                  </a:lnTo>
                  <a:lnTo>
                    <a:pt x="96486" y="76320"/>
                  </a:lnTo>
                  <a:lnTo>
                    <a:pt x="101528" y="72384"/>
                  </a:lnTo>
                  <a:lnTo>
                    <a:pt x="107016" y="71886"/>
                  </a:lnTo>
                  <a:lnTo>
                    <a:pt x="118783" y="77002"/>
                  </a:lnTo>
                  <a:lnTo>
                    <a:pt x="131099" y="86362"/>
                  </a:lnTo>
                  <a:lnTo>
                    <a:pt x="144906" y="108663"/>
                  </a:lnTo>
                  <a:lnTo>
                    <a:pt x="151995" y="172137"/>
                  </a:lnTo>
                  <a:lnTo>
                    <a:pt x="152857" y="223802"/>
                  </a:lnTo>
                  <a:lnTo>
                    <a:pt x="153027" y="266448"/>
                  </a:lnTo>
                  <a:lnTo>
                    <a:pt x="153051" y="259851"/>
                  </a:lnTo>
                  <a:lnTo>
                    <a:pt x="135088" y="204474"/>
                  </a:lnTo>
                  <a:lnTo>
                    <a:pt x="121408" y="163930"/>
                  </a:lnTo>
                  <a:lnTo>
                    <a:pt x="122395" y="155240"/>
                  </a:lnTo>
                  <a:lnTo>
                    <a:pt x="131995" y="139914"/>
                  </a:lnTo>
                  <a:lnTo>
                    <a:pt x="149727" y="131686"/>
                  </a:lnTo>
                  <a:lnTo>
                    <a:pt x="160408" y="129491"/>
                  </a:lnTo>
                  <a:lnTo>
                    <a:pt x="183614" y="132722"/>
                  </a:lnTo>
                  <a:lnTo>
                    <a:pt x="228079" y="152120"/>
                  </a:lnTo>
                  <a:lnTo>
                    <a:pt x="234965" y="160122"/>
                  </a:lnTo>
                  <a:lnTo>
                    <a:pt x="242617" y="180351"/>
                  </a:lnTo>
                  <a:lnTo>
                    <a:pt x="250718" y="231370"/>
                  </a:lnTo>
                  <a:lnTo>
                    <a:pt x="263437" y="246033"/>
                  </a:lnTo>
                  <a:lnTo>
                    <a:pt x="270230" y="248242"/>
                  </a:lnTo>
                  <a:lnTo>
                    <a:pt x="276885" y="247589"/>
                  </a:lnTo>
                  <a:lnTo>
                    <a:pt x="307920" y="231265"/>
                  </a:lnTo>
                  <a:lnTo>
                    <a:pt x="320395" y="216931"/>
                  </a:lnTo>
                  <a:lnTo>
                    <a:pt x="331610" y="200994"/>
                  </a:lnTo>
                  <a:lnTo>
                    <a:pt x="350536" y="184321"/>
                  </a:lnTo>
                  <a:lnTo>
                    <a:pt x="350619" y="184778"/>
                  </a:lnTo>
                  <a:lnTo>
                    <a:pt x="348549" y="187209"/>
                  </a:lnTo>
                  <a:lnTo>
                    <a:pt x="345042" y="186703"/>
                  </a:lnTo>
                  <a:lnTo>
                    <a:pt x="335477" y="180473"/>
                  </a:lnTo>
                  <a:lnTo>
                    <a:pt x="318140" y="154855"/>
                  </a:lnTo>
                  <a:lnTo>
                    <a:pt x="304886" y="98535"/>
                  </a:lnTo>
                  <a:lnTo>
                    <a:pt x="302114" y="88257"/>
                  </a:lnTo>
                  <a:lnTo>
                    <a:pt x="303456" y="85657"/>
                  </a:lnTo>
                  <a:lnTo>
                    <a:pt x="307540" y="88176"/>
                  </a:lnTo>
                  <a:lnTo>
                    <a:pt x="313451" y="94107"/>
                  </a:lnTo>
                  <a:lnTo>
                    <a:pt x="320019" y="112035"/>
                  </a:lnTo>
                  <a:lnTo>
                    <a:pt x="321771" y="122769"/>
                  </a:lnTo>
                  <a:lnTo>
                    <a:pt x="319749" y="130988"/>
                  </a:lnTo>
                  <a:lnTo>
                    <a:pt x="315212" y="137530"/>
                  </a:lnTo>
                  <a:lnTo>
                    <a:pt x="308999" y="142954"/>
                  </a:lnTo>
                  <a:lnTo>
                    <a:pt x="301668" y="145508"/>
                  </a:lnTo>
                  <a:lnTo>
                    <a:pt x="285018" y="145510"/>
                  </a:lnTo>
                  <a:lnTo>
                    <a:pt x="284618" y="144023"/>
                  </a:lnTo>
                  <a:lnTo>
                    <a:pt x="298346" y="139535"/>
                  </a:lnTo>
                  <a:lnTo>
                    <a:pt x="350466" y="135630"/>
                  </a:lnTo>
                  <a:lnTo>
                    <a:pt x="409107" y="134859"/>
                  </a:lnTo>
                  <a:lnTo>
                    <a:pt x="422619" y="134796"/>
                  </a:lnTo>
                  <a:lnTo>
                    <a:pt x="431627" y="130502"/>
                  </a:lnTo>
                  <a:lnTo>
                    <a:pt x="437632" y="123387"/>
                  </a:lnTo>
                  <a:lnTo>
                    <a:pt x="444304" y="103080"/>
                  </a:lnTo>
                  <a:lnTo>
                    <a:pt x="454256" y="49572"/>
                  </a:lnTo>
                  <a:lnTo>
                    <a:pt x="470986" y="2821"/>
                  </a:lnTo>
                  <a:lnTo>
                    <a:pt x="473438" y="0"/>
                  </a:lnTo>
                  <a:lnTo>
                    <a:pt x="475073" y="2370"/>
                  </a:lnTo>
                  <a:lnTo>
                    <a:pt x="477912" y="54689"/>
                  </a:lnTo>
                  <a:lnTo>
                    <a:pt x="478257" y="105918"/>
                  </a:lnTo>
                  <a:lnTo>
                    <a:pt x="478325" y="156982"/>
                  </a:lnTo>
                  <a:lnTo>
                    <a:pt x="476213" y="206950"/>
                  </a:lnTo>
                  <a:lnTo>
                    <a:pt x="468183" y="228447"/>
                  </a:lnTo>
                  <a:lnTo>
                    <a:pt x="459877" y="235456"/>
                  </a:lnTo>
                  <a:lnTo>
                    <a:pt x="436475" y="243242"/>
                  </a:lnTo>
                  <a:lnTo>
                    <a:pt x="398497" y="247626"/>
                  </a:lnTo>
                  <a:lnTo>
                    <a:pt x="378723" y="242982"/>
                  </a:lnTo>
                  <a:lnTo>
                    <a:pt x="370473" y="238767"/>
                  </a:lnTo>
                  <a:lnTo>
                    <a:pt x="367100" y="233832"/>
                  </a:lnTo>
                  <a:lnTo>
                    <a:pt x="366976" y="228415"/>
                  </a:lnTo>
                  <a:lnTo>
                    <a:pt x="369020" y="222678"/>
                  </a:lnTo>
                  <a:lnTo>
                    <a:pt x="379795" y="213469"/>
                  </a:lnTo>
                  <a:lnTo>
                    <a:pt x="392024" y="205833"/>
                  </a:lnTo>
                  <a:lnTo>
                    <a:pt x="401808" y="192071"/>
                  </a:lnTo>
                </a:path>
              </a:pathLst>
            </a:custGeom>
            <a:ln w="1270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32500" y="2463800"/>
              <a:ext cx="778883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imes New Roman - 22"/>
                </a:rPr>
                <a:t>graph</a:t>
              </a:r>
              <a:endParaRPr lang="en-US" sz="1600" dirty="0">
                <a:solidFill>
                  <a:srgbClr val="000000"/>
                </a:solidFill>
                <a:latin typeface="Times New Roman - 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5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63500"/>
            <a:ext cx="10160000" cy="1805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62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4898263" cy="765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04900"/>
            <a:ext cx="3113913" cy="3956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989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479</Words>
  <Application>Microsoft Office PowerPoint</Application>
  <PresentationFormat>Custom</PresentationFormat>
  <Paragraphs>161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9" baseType="lpstr">
      <vt:lpstr>Arial</vt:lpstr>
      <vt:lpstr>Arial - 16</vt:lpstr>
      <vt:lpstr>Garamond - 88</vt:lpstr>
      <vt:lpstr>Comic Sans MS - 23</vt:lpstr>
      <vt:lpstr>Arial - 24</vt:lpstr>
      <vt:lpstr>Garamond - 47</vt:lpstr>
      <vt:lpstr>Comic Sans MS - 49</vt:lpstr>
      <vt:lpstr>Garamond - 28</vt:lpstr>
      <vt:lpstr>Comic Sans MS - 29</vt:lpstr>
      <vt:lpstr>Comic Sans MS - 18</vt:lpstr>
      <vt:lpstr>Arial - 34</vt:lpstr>
      <vt:lpstr>Calibri</vt:lpstr>
      <vt:lpstr>Garamond - 38</vt:lpstr>
      <vt:lpstr>Comic Sans MS - 36</vt:lpstr>
      <vt:lpstr>Arial - 23</vt:lpstr>
      <vt:lpstr>Garamond - 48</vt:lpstr>
      <vt:lpstr>Comic Sans MS - 38</vt:lpstr>
      <vt:lpstr>Arial - 72</vt:lpstr>
      <vt:lpstr>Arial - 36</vt:lpstr>
      <vt:lpstr>Comic Sans MS - 24</vt:lpstr>
      <vt:lpstr>Arial - 35</vt:lpstr>
      <vt:lpstr>Times New Roman - 22</vt:lpstr>
      <vt:lpstr>Arial - 33</vt:lpstr>
      <vt:lpstr>Comic Sans MS - 27</vt:lpstr>
      <vt:lpstr>Comic Sans MS - 60</vt:lpstr>
      <vt:lpstr>Times New Roman - 24</vt:lpstr>
      <vt:lpstr>Comic Sans MS - 53</vt:lpstr>
      <vt:lpstr>Comic Sans MS - 26</vt:lpstr>
      <vt:lpstr>Comic Sans MS - 50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12</cp:revision>
  <dcterms:created xsi:type="dcterms:W3CDTF">2015-01-12T15:42:36Z</dcterms:created>
  <dcterms:modified xsi:type="dcterms:W3CDTF">2017-08-31T21:07:12Z</dcterms:modified>
</cp:coreProperties>
</file>