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4" r:id="rId16"/>
    <p:sldId id="286" r:id="rId17"/>
    <p:sldId id="263" r:id="rId18"/>
    <p:sldId id="287" r:id="rId19"/>
    <p:sldId id="288" r:id="rId20"/>
    <p:sldId id="289" r:id="rId21"/>
    <p:sldId id="315" r:id="rId22"/>
    <p:sldId id="292" r:id="rId23"/>
    <p:sldId id="264" r:id="rId24"/>
    <p:sldId id="293" r:id="rId25"/>
    <p:sldId id="294" r:id="rId26"/>
    <p:sldId id="265" r:id="rId27"/>
    <p:sldId id="295" r:id="rId28"/>
    <p:sldId id="266" r:id="rId29"/>
    <p:sldId id="267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308" r:id="rId38"/>
    <p:sldId id="297" r:id="rId39"/>
    <p:sldId id="310" r:id="rId40"/>
    <p:sldId id="276" r:id="rId41"/>
    <p:sldId id="311" r:id="rId42"/>
    <p:sldId id="299" r:id="rId43"/>
    <p:sldId id="312" r:id="rId44"/>
    <p:sldId id="298" r:id="rId45"/>
    <p:sldId id="313" r:id="rId46"/>
    <p:sldId id="300" r:id="rId47"/>
    <p:sldId id="277" r:id="rId48"/>
    <p:sldId id="301" r:id="rId49"/>
    <p:sldId id="302" r:id="rId50"/>
    <p:sldId id="303" r:id="rId51"/>
    <p:sldId id="304" r:id="rId52"/>
    <p:sldId id="305" r:id="rId53"/>
    <p:sldId id="278" r:id="rId54"/>
    <p:sldId id="306" r:id="rId55"/>
    <p:sldId id="314" r:id="rId56"/>
    <p:sldId id="307" r:id="rId57"/>
    <p:sldId id="279" r:id="rId58"/>
    <p:sldId id="280" r:id="rId59"/>
    <p:sldId id="282" r:id="rId60"/>
    <p:sldId id="283" r:id="rId6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Trebuchet MS" panose="020B0603020202020204" pitchFamily="34" charset="0"/>
      <p:regular r:id="rId66"/>
      <p:bold r:id="rId67"/>
      <p:italic r:id="rId68"/>
      <p:boldItalic r:id="rId69"/>
    </p:embeddedFont>
    <p:embeddedFont>
      <p:font typeface="Helvetica" panose="020B0604020202020204" pitchFamily="34" charset="0"/>
      <p:regular r:id="rId70"/>
      <p:bold r:id="rId71"/>
      <p:italic r:id="rId72"/>
      <p:boldItalic r:id="rId73"/>
    </p:embeddedFont>
    <p:embeddedFont>
      <p:font typeface="Tahoma" panose="020B0604030504040204" pitchFamily="34" charset="0"/>
      <p:regular r:id="rId74"/>
      <p:bold r:id="rId75"/>
    </p:embeddedFont>
    <p:embeddedFont>
      <p:font typeface="Palatino Linotype" panose="02040502050505030304" pitchFamily="18" charset="0"/>
      <p:regular r:id="rId76"/>
      <p:bold r:id="rId77"/>
      <p:italic r:id="rId78"/>
      <p:boldItalic r:id="rId79"/>
    </p:embeddedFont>
    <p:embeddedFont>
      <p:font typeface="Verdana" panose="020B060403050404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21.fntdata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6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3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3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0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6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00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22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70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8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52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576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3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0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08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89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587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73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5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1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16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75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300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40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09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87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78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5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821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82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366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942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66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86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5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09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16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5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55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7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4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66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65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25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00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3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3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81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27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79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5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6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53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3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567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96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4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94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5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38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6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1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3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4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36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7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2382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840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7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92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3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815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1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7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02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510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4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8673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23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9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4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15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62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26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55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239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714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21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927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17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00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77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94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0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85043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0781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29155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8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535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7754983" cy="4800600"/>
          </a:xfrm>
        </p:spPr>
        <p:txBody>
          <a:bodyPr/>
          <a:lstStyle/>
          <a:p>
            <a:r>
              <a:rPr lang="en-US" dirty="0" smtClean="0"/>
              <a:t>To properly prepare a marketing plan, the environment in which the business operates must be evaluated 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situation analysis</a:t>
            </a:r>
            <a:r>
              <a:rPr lang="en-US" dirty="0" smtClean="0"/>
              <a:t> is a snapshot of the environment in which a business has been operating over a given period of time</a:t>
            </a:r>
          </a:p>
          <a:p>
            <a:pPr lvl="1"/>
            <a:r>
              <a:rPr lang="en-US" dirty="0" smtClean="0"/>
              <a:t>Usually analyzes the last 12 to 16 months</a:t>
            </a:r>
          </a:p>
          <a:p>
            <a:pPr lvl="1"/>
            <a:r>
              <a:rPr lang="en-US" dirty="0" smtClean="0"/>
              <a:t>Two types of situation analyses</a:t>
            </a:r>
          </a:p>
          <a:p>
            <a:pPr lvl="2"/>
            <a:r>
              <a:rPr lang="en-US" dirty="0" smtClean="0"/>
              <a:t>SWOT analyses</a:t>
            </a:r>
          </a:p>
          <a:p>
            <a:pPr lvl="2"/>
            <a:r>
              <a:rPr lang="en-US" dirty="0" smtClean="0"/>
              <a:t>Environmental scans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Analysis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SWOT analysis</a:t>
            </a:r>
            <a:r>
              <a:rPr lang="en-US" dirty="0" smtClean="0"/>
              <a:t> identifies strengths, weaknesses, opportunities, and threats the business faces</a:t>
            </a:r>
          </a:p>
          <a:p>
            <a:pPr lvl="1"/>
            <a:r>
              <a:rPr lang="en-US" i="1" dirty="0" smtClean="0"/>
              <a:t>Strengths</a:t>
            </a:r>
            <a:r>
              <a:rPr lang="en-US" dirty="0" smtClean="0"/>
              <a:t> are internal factors that give a company a competitive advantage</a:t>
            </a:r>
          </a:p>
          <a:p>
            <a:pPr lvl="1"/>
            <a:r>
              <a:rPr lang="en-US" i="1" dirty="0" smtClean="0"/>
              <a:t>Weaknesses</a:t>
            </a:r>
            <a:r>
              <a:rPr lang="en-US" dirty="0" smtClean="0"/>
              <a:t> are internal factors that place a company at a disadvantage relative to competitors</a:t>
            </a:r>
          </a:p>
          <a:p>
            <a:pPr lvl="1"/>
            <a:r>
              <a:rPr lang="en-US" i="1" dirty="0" smtClean="0"/>
              <a:t>Opportunities</a:t>
            </a:r>
            <a:r>
              <a:rPr lang="en-US" dirty="0" smtClean="0"/>
              <a:t> are external factors that provide chances for a company to increase profits</a:t>
            </a:r>
          </a:p>
          <a:p>
            <a:pPr lvl="1"/>
            <a:r>
              <a:rPr lang="en-US" i="1" dirty="0" smtClean="0"/>
              <a:t>Threats</a:t>
            </a:r>
            <a:r>
              <a:rPr lang="en-US" dirty="0" smtClean="0"/>
              <a:t> are external factors that can potentially jeopardize growth or ability to make profits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Analysis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8694" y="6278499"/>
            <a:ext cx="1876426" cy="20955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 Goodheart-Willcox </a:t>
            </a:r>
            <a:r>
              <a:rPr lang="en-US" sz="1000" dirty="0"/>
              <a:t>Publisher</a:t>
            </a:r>
            <a:endParaRPr lang="en-US" sz="1000" dirty="0" smtClean="0"/>
          </a:p>
          <a:p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327" y="1866899"/>
            <a:ext cx="5091046" cy="44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Analysis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environmental scan</a:t>
            </a:r>
            <a:r>
              <a:rPr lang="en-US" dirty="0" smtClean="0"/>
              <a:t> is an analysis of the external factors that affect the success of business</a:t>
            </a:r>
          </a:p>
          <a:p>
            <a:pPr lvl="1"/>
            <a:r>
              <a:rPr lang="en-US" dirty="0" smtClean="0"/>
              <a:t>A review of the external environment the business will encounter</a:t>
            </a:r>
          </a:p>
          <a:p>
            <a:pPr lvl="1"/>
            <a:r>
              <a:rPr lang="en-US" dirty="0" smtClean="0"/>
              <a:t>One type is a PEST analysis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Situation Analysis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PEST analysis </a:t>
            </a:r>
            <a:r>
              <a:rPr lang="en-US" dirty="0" smtClean="0"/>
              <a:t>is an evaluation of the factors in a certain market or geographic region that might impact the success of a business</a:t>
            </a:r>
          </a:p>
          <a:p>
            <a:pPr lvl="1"/>
            <a:r>
              <a:rPr lang="en-US" dirty="0" smtClean="0"/>
              <a:t>Political factors affect the stability of the government </a:t>
            </a:r>
          </a:p>
          <a:p>
            <a:pPr lvl="1"/>
            <a:r>
              <a:rPr lang="en-US" dirty="0" smtClean="0"/>
              <a:t>Economic factors affect the ability of consumers to purchase products</a:t>
            </a:r>
          </a:p>
          <a:p>
            <a:pPr lvl="1"/>
            <a:r>
              <a:rPr lang="en-US" dirty="0" smtClean="0"/>
              <a:t>Social factors are the cultural aspects within a business environment </a:t>
            </a:r>
          </a:p>
          <a:p>
            <a:pPr lvl="1"/>
            <a:r>
              <a:rPr lang="en-US" dirty="0" smtClean="0"/>
              <a:t>Technological factors affect the ease with which a business can operate within a market or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Analysis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05425" y="6296026"/>
            <a:ext cx="1828800" cy="20954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  <a:endParaRPr lang="en-US" sz="1000" dirty="0" smtClean="0"/>
          </a:p>
          <a:p>
            <a:pPr>
              <a:buNone/>
            </a:pP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750" y="1838325"/>
            <a:ext cx="519112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target market</a:t>
            </a:r>
            <a:r>
              <a:rPr lang="en-US" dirty="0" smtClean="0"/>
              <a:t> is the specific group of customers at which a company aims its products and services</a:t>
            </a:r>
          </a:p>
          <a:p>
            <a:pPr lvl="1"/>
            <a:r>
              <a:rPr lang="en-US" dirty="0" smtClean="0"/>
              <a:t>People whose wants and needs are fulfilled by the products a business offers</a:t>
            </a:r>
          </a:p>
          <a:p>
            <a:pPr lvl="1"/>
            <a:r>
              <a:rPr lang="en-US" dirty="0" smtClean="0"/>
              <a:t>People most likely to buy the goods or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markets have four characteristics:</a:t>
            </a:r>
          </a:p>
          <a:p>
            <a:pPr lvl="1"/>
            <a:r>
              <a:rPr lang="en-US" dirty="0" smtClean="0"/>
              <a:t>clearly defined wants and needs the business can meet</a:t>
            </a:r>
          </a:p>
          <a:p>
            <a:pPr lvl="1"/>
            <a:r>
              <a:rPr lang="en-US" dirty="0" smtClean="0"/>
              <a:t>money to buy the product</a:t>
            </a:r>
          </a:p>
          <a:p>
            <a:pPr lvl="1"/>
            <a:r>
              <a:rPr lang="en-US" dirty="0" smtClean="0"/>
              <a:t>willingness and ability to buy the product</a:t>
            </a:r>
          </a:p>
          <a:p>
            <a:pPr lvl="1"/>
            <a:r>
              <a:rPr lang="en-US" dirty="0" smtClean="0"/>
              <a:t>enough customers to be profitable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dividing a large market into smaller groups is called </a:t>
            </a:r>
            <a:r>
              <a:rPr lang="en-US" b="1" dirty="0" smtClean="0"/>
              <a:t>market segmentation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market segment</a:t>
            </a:r>
            <a:r>
              <a:rPr lang="en-US" dirty="0" smtClean="0"/>
              <a:t> is the smaller group of people, businesses, or organizations with common characteristics or needs</a:t>
            </a:r>
          </a:p>
          <a:p>
            <a:pPr lvl="1"/>
            <a:r>
              <a:rPr lang="en-US" dirty="0" smtClean="0"/>
              <a:t>The market may be segmented by lifestyle factors, habits, demographics, or another set of factors</a:t>
            </a:r>
          </a:p>
          <a:p>
            <a:pPr lvl="1"/>
            <a:r>
              <a:rPr lang="en-US" dirty="0" smtClean="0"/>
              <a:t>Market segments eventually become target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the competition is part of marketing research </a:t>
            </a:r>
          </a:p>
          <a:p>
            <a:pPr lvl="1"/>
            <a:r>
              <a:rPr lang="en-US" b="1" dirty="0" smtClean="0"/>
              <a:t>Competition</a:t>
            </a:r>
            <a:r>
              <a:rPr lang="en-US" dirty="0" smtClean="0"/>
              <a:t> is two or more businesses attempting to attract the same customers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competitive analysis</a:t>
            </a:r>
            <a:r>
              <a:rPr lang="en-US" dirty="0" smtClean="0"/>
              <a:t> compares the strengths and weaknesses of a product or company that competes with a business</a:t>
            </a:r>
          </a:p>
          <a:p>
            <a:pPr lvl="2"/>
            <a:r>
              <a:rPr lang="en-US" dirty="0" smtClean="0"/>
              <a:t>Lists information about competitors</a:t>
            </a:r>
          </a:p>
          <a:p>
            <a:pPr lvl="2"/>
            <a:r>
              <a:rPr lang="en-US" dirty="0" smtClean="0"/>
              <a:t>Used to analyze strengths and weaknesses of the competition</a:t>
            </a:r>
          </a:p>
        </p:txBody>
      </p:sp>
    </p:spTree>
    <p:extLst>
      <p:ext uri="{BB962C8B-B14F-4D97-AF65-F5344CB8AC3E}">
        <p14:creationId xmlns:p14="http://schemas.microsoft.com/office/powerpoint/2010/main" val="327740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</a:p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84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Analysis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about the competition includes estimating the portion of the market that each competitor holds</a:t>
            </a:r>
          </a:p>
          <a:p>
            <a:pPr lvl="1"/>
            <a:r>
              <a:rPr lang="en-US" b="1" dirty="0" smtClean="0"/>
              <a:t>Market size</a:t>
            </a:r>
            <a:r>
              <a:rPr lang="en-US" dirty="0" smtClean="0"/>
              <a:t> is the total sales per year for a specific product held by all the competing businesses</a:t>
            </a:r>
          </a:p>
          <a:p>
            <a:pPr lvl="1"/>
            <a:r>
              <a:rPr lang="en-US" b="1" dirty="0" smtClean="0"/>
              <a:t>Market share</a:t>
            </a:r>
            <a:r>
              <a:rPr lang="en-US" dirty="0" smtClean="0"/>
              <a:t> is the percentage of total sales in a market that is held by one business</a:t>
            </a:r>
          </a:p>
          <a:p>
            <a:pPr lvl="1"/>
            <a:r>
              <a:rPr lang="en-US" b="1" dirty="0" smtClean="0"/>
              <a:t>Market potential</a:t>
            </a:r>
            <a:r>
              <a:rPr lang="en-US" dirty="0" smtClean="0"/>
              <a:t> is the maximum number of customers and amount of sales that can be generated from a specific segment in a defined time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0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buFont typeface="+mj-lt"/>
              <a:buAutoNum type="arabicPeriod"/>
            </a:pPr>
            <a:r>
              <a:rPr lang="en-US" sz="2800" dirty="0" smtClean="0"/>
              <a:t>Who </a:t>
            </a:r>
            <a:r>
              <a:rPr lang="en-US" sz="2800" dirty="0"/>
              <a:t>is responsible for writing the marketing </a:t>
            </a:r>
            <a:r>
              <a:rPr lang="en-US" sz="2800" dirty="0" smtClean="0"/>
              <a:t>plan</a:t>
            </a:r>
            <a:r>
              <a:rPr lang="en-US" sz="2800" dirty="0"/>
              <a:t>?</a:t>
            </a:r>
          </a:p>
          <a:p>
            <a:pPr marL="512064" indent="-512064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In </a:t>
            </a:r>
            <a:r>
              <a:rPr lang="en-US" sz="2800" dirty="0">
                <a:solidFill>
                  <a:srgbClr val="00B0F0"/>
                </a:solidFill>
              </a:rPr>
              <a:t>a small company, there may be only one </a:t>
            </a:r>
            <a:r>
              <a:rPr lang="en-US" sz="2800" dirty="0" smtClean="0">
                <a:solidFill>
                  <a:srgbClr val="00B0F0"/>
                </a:solidFill>
              </a:rPr>
              <a:t>marketing </a:t>
            </a:r>
            <a:r>
              <a:rPr lang="en-US" sz="2800" dirty="0">
                <a:solidFill>
                  <a:srgbClr val="00B0F0"/>
                </a:solidFill>
              </a:rPr>
              <a:t>manager who creates the plan for the </a:t>
            </a:r>
            <a:r>
              <a:rPr lang="en-US" sz="2800" dirty="0" smtClean="0">
                <a:solidFill>
                  <a:srgbClr val="00B0F0"/>
                </a:solidFill>
              </a:rPr>
              <a:t>entire </a:t>
            </a:r>
            <a:r>
              <a:rPr lang="en-US" sz="2800" dirty="0">
                <a:solidFill>
                  <a:srgbClr val="00B0F0"/>
                </a:solidFill>
              </a:rPr>
              <a:t>company. Large companies generally </a:t>
            </a:r>
            <a:r>
              <a:rPr lang="en-US" sz="2800" dirty="0" smtClean="0">
                <a:solidFill>
                  <a:srgbClr val="00B0F0"/>
                </a:solidFill>
              </a:rPr>
              <a:t>have </a:t>
            </a:r>
            <a:r>
              <a:rPr lang="en-US" sz="2800" dirty="0">
                <a:solidFill>
                  <a:srgbClr val="00B0F0"/>
                </a:solidFill>
              </a:rPr>
              <a:t>multiple marketing managers who </a:t>
            </a:r>
            <a:r>
              <a:rPr lang="en-US" sz="2800" dirty="0" smtClean="0">
                <a:solidFill>
                  <a:srgbClr val="00B0F0"/>
                </a:solidFill>
              </a:rPr>
              <a:t>are responsible </a:t>
            </a:r>
            <a:r>
              <a:rPr lang="en-US" sz="2800" dirty="0">
                <a:solidFill>
                  <a:srgbClr val="00B0F0"/>
                </a:solidFill>
              </a:rPr>
              <a:t>for individual product lines. Each </a:t>
            </a:r>
            <a:r>
              <a:rPr lang="en-US" sz="2800" dirty="0" smtClean="0">
                <a:solidFill>
                  <a:srgbClr val="00B0F0"/>
                </a:solidFill>
              </a:rPr>
              <a:t>marketing </a:t>
            </a:r>
            <a:r>
              <a:rPr lang="en-US" sz="2800" dirty="0">
                <a:solidFill>
                  <a:srgbClr val="00B0F0"/>
                </a:solidFill>
              </a:rPr>
              <a:t>manager completes a plan for his or </a:t>
            </a:r>
            <a:r>
              <a:rPr lang="en-US" sz="2800" dirty="0" smtClean="0">
                <a:solidFill>
                  <a:srgbClr val="00B0F0"/>
                </a:solidFill>
              </a:rPr>
              <a:t>her </a:t>
            </a:r>
            <a:r>
              <a:rPr lang="en-US" sz="2800" dirty="0">
                <a:solidFill>
                  <a:srgbClr val="00B0F0"/>
                </a:solidFill>
              </a:rPr>
              <a:t>product line.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2.1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are the components of a SWOT </a:t>
            </a:r>
            <a:r>
              <a:rPr lang="en-US" sz="2800" dirty="0" smtClean="0"/>
              <a:t>analysis?</a:t>
            </a:r>
            <a:r>
              <a:rPr lang="en-US" sz="2800" dirty="0" smtClean="0">
                <a:solidFill>
                  <a:srgbClr val="00B0F0"/>
                </a:solidFill>
              </a:rPr>
              <a:t>	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SWOT analysis identifies strengths, </a:t>
            </a:r>
            <a:r>
              <a:rPr lang="en-US" sz="2800" dirty="0" smtClean="0">
                <a:solidFill>
                  <a:srgbClr val="00B0F0"/>
                </a:solidFill>
              </a:rPr>
              <a:t>weaknesses, opportunities</a:t>
            </a:r>
            <a:r>
              <a:rPr lang="en-US" sz="2800" dirty="0">
                <a:solidFill>
                  <a:srgbClr val="00B0F0"/>
                </a:solidFill>
              </a:rPr>
              <a:t>, and threats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business faces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2064" indent="-512064">
              <a:spcBef>
                <a:spcPts val="0"/>
              </a:spcBef>
              <a:buFont typeface="+mj-lt"/>
              <a:buAutoNum type="arabicPeriod" startAt="3"/>
            </a:pPr>
            <a:r>
              <a:rPr lang="en-US" sz="2800" dirty="0"/>
              <a:t>What information does a PEST analysis identify?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This </a:t>
            </a:r>
            <a:r>
              <a:rPr lang="en-US" sz="2800" dirty="0">
                <a:solidFill>
                  <a:srgbClr val="00B0F0"/>
                </a:solidFill>
              </a:rPr>
              <a:t>process identifies potential opportunities and threats to a company’s business plans and strategies.</a:t>
            </a:r>
          </a:p>
          <a:p>
            <a:pPr marL="512064" indent="-512064">
              <a:spcBef>
                <a:spcPts val="0"/>
              </a:spcBef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2.1 Review (Continued)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4"/>
            </a:pPr>
            <a:r>
              <a:rPr lang="en-US" sz="2800" dirty="0" smtClean="0"/>
              <a:t>List </a:t>
            </a:r>
            <a:r>
              <a:rPr lang="en-US" sz="2800" dirty="0"/>
              <a:t>the characteristics of a target market.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Target </a:t>
            </a:r>
            <a:r>
              <a:rPr lang="en-US" sz="2800" dirty="0">
                <a:solidFill>
                  <a:srgbClr val="00B0F0"/>
                </a:solidFill>
              </a:rPr>
              <a:t>markets have four characteristics: </a:t>
            </a:r>
            <a:r>
              <a:rPr lang="en-US" sz="2800" dirty="0" smtClean="0">
                <a:solidFill>
                  <a:srgbClr val="00B0F0"/>
                </a:solidFill>
              </a:rPr>
              <a:t>clearly </a:t>
            </a:r>
            <a:r>
              <a:rPr lang="en-US" sz="2800" dirty="0">
                <a:solidFill>
                  <a:srgbClr val="00B0F0"/>
                </a:solidFill>
              </a:rPr>
              <a:t>defined wants and needs that the </a:t>
            </a:r>
            <a:r>
              <a:rPr lang="en-US" sz="2800" dirty="0" smtClean="0">
                <a:solidFill>
                  <a:srgbClr val="00B0F0"/>
                </a:solidFill>
              </a:rPr>
              <a:t>business </a:t>
            </a:r>
            <a:r>
              <a:rPr lang="en-US" sz="2800" dirty="0">
                <a:solidFill>
                  <a:srgbClr val="00B0F0"/>
                </a:solidFill>
              </a:rPr>
              <a:t>can meet; money to buy the </a:t>
            </a:r>
            <a:r>
              <a:rPr lang="en-US" sz="2800" dirty="0" smtClean="0">
                <a:solidFill>
                  <a:srgbClr val="00B0F0"/>
                </a:solidFill>
              </a:rPr>
              <a:t>product</a:t>
            </a:r>
            <a:r>
              <a:rPr lang="en-US" sz="2800" dirty="0">
                <a:solidFill>
                  <a:srgbClr val="00B0F0"/>
                </a:solidFill>
              </a:rPr>
              <a:t>; willingness and ability to buy the </a:t>
            </a:r>
            <a:r>
              <a:rPr lang="en-US" sz="2800" dirty="0" smtClean="0">
                <a:solidFill>
                  <a:srgbClr val="00B0F0"/>
                </a:solidFill>
              </a:rPr>
              <a:t>product</a:t>
            </a:r>
            <a:r>
              <a:rPr lang="en-US" sz="2800" dirty="0">
                <a:solidFill>
                  <a:srgbClr val="00B0F0"/>
                </a:solidFill>
              </a:rPr>
              <a:t>; and enough customers to be </a:t>
            </a:r>
            <a:r>
              <a:rPr lang="en-US" sz="2800" dirty="0" smtClean="0">
                <a:solidFill>
                  <a:srgbClr val="00B0F0"/>
                </a:solidFill>
              </a:rPr>
              <a:t>profitable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2.1 Review (Continued)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 smtClean="0"/>
              <a:t>List </a:t>
            </a:r>
            <a:r>
              <a:rPr lang="en-US" sz="2800" dirty="0"/>
              <a:t>examples of information included in a </a:t>
            </a:r>
            <a:r>
              <a:rPr lang="en-US" sz="2800" dirty="0" smtClean="0"/>
              <a:t>competitive </a:t>
            </a:r>
            <a:r>
              <a:rPr lang="en-US" sz="2800" dirty="0"/>
              <a:t>analysis.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In </a:t>
            </a:r>
            <a:r>
              <a:rPr lang="en-US" sz="2800" dirty="0">
                <a:solidFill>
                  <a:srgbClr val="00B0F0"/>
                </a:solidFill>
              </a:rPr>
              <a:t>a competitive analysis, competitors are </a:t>
            </a:r>
            <a:r>
              <a:rPr lang="en-US" sz="2800" dirty="0" smtClean="0">
                <a:solidFill>
                  <a:srgbClr val="00B0F0"/>
                </a:solidFill>
              </a:rPr>
              <a:t>listed </a:t>
            </a:r>
            <a:r>
              <a:rPr lang="en-US" sz="2800" dirty="0">
                <a:solidFill>
                  <a:srgbClr val="00B0F0"/>
                </a:solidFill>
              </a:rPr>
              <a:t>with their physical locations, product </a:t>
            </a:r>
            <a:r>
              <a:rPr lang="en-US" sz="2800" dirty="0" smtClean="0">
                <a:solidFill>
                  <a:srgbClr val="00B0F0"/>
                </a:solidFill>
              </a:rPr>
              <a:t>lines</a:t>
            </a:r>
            <a:r>
              <a:rPr lang="en-US" sz="2800" dirty="0">
                <a:solidFill>
                  <a:srgbClr val="00B0F0"/>
                </a:solidFill>
              </a:rPr>
              <a:t>, pricing, and market share. From this </a:t>
            </a:r>
            <a:r>
              <a:rPr lang="en-US" sz="2800" dirty="0" smtClean="0">
                <a:solidFill>
                  <a:srgbClr val="00B0F0"/>
                </a:solidFill>
              </a:rPr>
              <a:t>information</a:t>
            </a:r>
            <a:r>
              <a:rPr lang="en-US" sz="2800" dirty="0">
                <a:solidFill>
                  <a:srgbClr val="00B0F0"/>
                </a:solidFill>
              </a:rPr>
              <a:t>, marketers can determine how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company will compete with others to </a:t>
            </a:r>
            <a:r>
              <a:rPr lang="en-US" sz="2800" dirty="0" smtClean="0">
                <a:solidFill>
                  <a:srgbClr val="00B0F0"/>
                </a:solidFill>
              </a:rPr>
              <a:t>gain </a:t>
            </a:r>
            <a:r>
              <a:rPr lang="en-US" sz="2800" dirty="0">
                <a:solidFill>
                  <a:srgbClr val="00B0F0"/>
                </a:solidFill>
              </a:rPr>
              <a:t>its share of sales in the market.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2.1 Review (Continued)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a Marketing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2.2-1 Identify components of the opening section of a marketing plan. </a:t>
            </a:r>
          </a:p>
          <a:p>
            <a:r>
              <a:rPr lang="en-US" dirty="0" smtClean="0"/>
              <a:t>2.2-2 Describe the analysis section of a marketing plan.</a:t>
            </a:r>
          </a:p>
          <a:p>
            <a:r>
              <a:rPr lang="en-US" dirty="0" smtClean="0"/>
              <a:t>2.2-3 Discuss marketing strategy. </a:t>
            </a:r>
          </a:p>
          <a:p>
            <a:r>
              <a:rPr lang="en-US" dirty="0" smtClean="0"/>
              <a:t>2.2-4 State the purpose of the action plan for a marketing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plan</a:t>
            </a:r>
          </a:p>
          <a:p>
            <a:r>
              <a:rPr lang="en-US" dirty="0" smtClean="0"/>
              <a:t>vision statement</a:t>
            </a:r>
          </a:p>
          <a:p>
            <a:r>
              <a:rPr lang="en-US" dirty="0" smtClean="0"/>
              <a:t>mission statement </a:t>
            </a:r>
          </a:p>
          <a:p>
            <a:r>
              <a:rPr lang="en-US" dirty="0" smtClean="0"/>
              <a:t>SMART goal</a:t>
            </a:r>
          </a:p>
          <a:p>
            <a:r>
              <a:rPr lang="en-US" dirty="0" smtClean="0"/>
              <a:t>marketing strategy</a:t>
            </a:r>
          </a:p>
          <a:p>
            <a:r>
              <a:rPr lang="en-US" dirty="0" smtClean="0"/>
              <a:t>product positioning</a:t>
            </a:r>
          </a:p>
          <a:p>
            <a:r>
              <a:rPr lang="en-US" dirty="0" smtClean="0"/>
              <a:t>action plan </a:t>
            </a:r>
          </a:p>
          <a:p>
            <a:r>
              <a:rPr lang="en-US" dirty="0" smtClean="0"/>
              <a:t>marketing tactic</a:t>
            </a:r>
          </a:p>
          <a:p>
            <a:r>
              <a:rPr lang="en-US" dirty="0" smtClean="0"/>
              <a:t>budget </a:t>
            </a:r>
          </a:p>
          <a:p>
            <a:r>
              <a:rPr lang="en-US" dirty="0" smtClean="0"/>
              <a:t>metrics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does a marketing manager develop a marketing plan?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the business with information from the business plan </a:t>
            </a:r>
          </a:p>
          <a:p>
            <a:pPr lvl="1"/>
            <a:r>
              <a:rPr lang="en-US" dirty="0" smtClean="0"/>
              <a:t>Executive Summary subsection</a:t>
            </a:r>
          </a:p>
          <a:p>
            <a:pPr lvl="1"/>
            <a:r>
              <a:rPr lang="en-US" dirty="0" smtClean="0"/>
              <a:t>Business Description subsection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Researching a Marketing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62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Section (Continued)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executive summary</a:t>
            </a:r>
            <a:r>
              <a:rPr lang="en-US" dirty="0" smtClean="0"/>
              <a:t> highlights critical points in the plan</a:t>
            </a:r>
          </a:p>
          <a:p>
            <a:pPr lvl="1"/>
            <a:r>
              <a:rPr lang="en-US" dirty="0" smtClean="0"/>
              <a:t>Entices the reader to review the entire document</a:t>
            </a:r>
          </a:p>
          <a:p>
            <a:pPr lvl="1"/>
            <a:r>
              <a:rPr lang="en-US" dirty="0" smtClean="0"/>
              <a:t>Should be written last</a:t>
            </a:r>
          </a:p>
          <a:p>
            <a:pPr lvl="1"/>
            <a:r>
              <a:rPr lang="en-US" dirty="0" smtClean="0"/>
              <a:t>Should be kept short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Section (Continued)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business description is written using the business plan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business plan </a:t>
            </a:r>
            <a:r>
              <a:rPr lang="en-US" dirty="0" smtClean="0"/>
              <a:t>describes a business, how it operates, and how it makes a profit</a:t>
            </a:r>
          </a:p>
          <a:p>
            <a:pPr lvl="1"/>
            <a:r>
              <a:rPr lang="en-US" dirty="0" smtClean="0"/>
              <a:t>Identifies the business as an online business, a brick-and-mortar store, or a combination</a:t>
            </a:r>
          </a:p>
          <a:p>
            <a:pPr lvl="1"/>
            <a:r>
              <a:rPr lang="en-US" dirty="0" smtClean="0"/>
              <a:t>Includes a vision statement, a mission statement, and company goals</a:t>
            </a:r>
          </a:p>
        </p:txBody>
      </p:sp>
    </p:spTree>
    <p:extLst>
      <p:ext uri="{BB962C8B-B14F-4D97-AF65-F5344CB8AC3E}">
        <p14:creationId xmlns:p14="http://schemas.microsoft.com/office/powerpoint/2010/main" val="14151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Section (Continued)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vision statement</a:t>
            </a:r>
            <a:r>
              <a:rPr lang="en-US" dirty="0" smtClean="0"/>
              <a:t> is what the business aspires to accomplish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mission statement</a:t>
            </a:r>
            <a:r>
              <a:rPr lang="en-US" dirty="0" smtClean="0"/>
              <a:t> is the company message to customers about why the business exists</a:t>
            </a:r>
          </a:p>
          <a:p>
            <a:r>
              <a:rPr lang="en-US" dirty="0" smtClean="0"/>
              <a:t>Company goals project where the business should be this year and up to five years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4151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analysis section of a marketing plan details information about market and sales analyses that have been performed</a:t>
            </a:r>
          </a:p>
          <a:p>
            <a:pPr lvl="1"/>
            <a:r>
              <a:rPr lang="en-US" dirty="0" smtClean="0"/>
              <a:t>Market Analysis subsection</a:t>
            </a:r>
          </a:p>
          <a:p>
            <a:pPr lvl="1"/>
            <a:r>
              <a:rPr lang="en-US" dirty="0" smtClean="0"/>
              <a:t>Sales Analysis subsection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analysis describes </a:t>
            </a:r>
            <a:r>
              <a:rPr lang="en-US" sz="2800" dirty="0" smtClean="0"/>
              <a:t>information gathered through the following:</a:t>
            </a:r>
          </a:p>
          <a:p>
            <a:pPr lvl="1"/>
            <a:r>
              <a:rPr lang="en-US" sz="2700" dirty="0" smtClean="0"/>
              <a:t>a SWOT analysis</a:t>
            </a:r>
          </a:p>
          <a:p>
            <a:pPr lvl="1"/>
            <a:r>
              <a:rPr lang="en-US" sz="2700" dirty="0" smtClean="0"/>
              <a:t>an environmental scan</a:t>
            </a:r>
          </a:p>
          <a:p>
            <a:pPr lvl="1"/>
            <a:r>
              <a:rPr lang="en-US" sz="2700" dirty="0" smtClean="0"/>
              <a:t>competitive analyses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Section (Continued)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sales analysis section of a marketing plan determines future sales goals</a:t>
            </a:r>
          </a:p>
          <a:p>
            <a:pPr lvl="1"/>
            <a:r>
              <a:rPr lang="en-US" dirty="0" smtClean="0"/>
              <a:t>Sales history and projections</a:t>
            </a:r>
          </a:p>
          <a:p>
            <a:pPr lvl="1"/>
            <a:r>
              <a:rPr lang="en-US" dirty="0" smtClean="0"/>
              <a:t>Best opportunities</a:t>
            </a:r>
          </a:p>
          <a:p>
            <a:pPr lvl="1"/>
            <a:r>
              <a:rPr lang="en-US" dirty="0" smtClean="0"/>
              <a:t>Sales goals</a:t>
            </a:r>
          </a:p>
        </p:txBody>
      </p:sp>
    </p:spTree>
    <p:extLst>
      <p:ext uri="{BB962C8B-B14F-4D97-AF65-F5344CB8AC3E}">
        <p14:creationId xmlns:p14="http://schemas.microsoft.com/office/powerpoint/2010/main" val="35176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Section (Continued)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Sales history and projections</a:t>
            </a:r>
          </a:p>
          <a:p>
            <a:pPr lvl="1"/>
            <a:r>
              <a:rPr lang="en-US" dirty="0" smtClean="0"/>
              <a:t>Previous sales by year</a:t>
            </a:r>
          </a:p>
          <a:p>
            <a:pPr lvl="1"/>
            <a:r>
              <a:rPr lang="en-US" dirty="0" smtClean="0"/>
              <a:t>Market share </a:t>
            </a:r>
            <a:endParaRPr lang="en-US" dirty="0"/>
          </a:p>
          <a:p>
            <a:pPr lvl="1"/>
            <a:r>
              <a:rPr lang="en-US" dirty="0" smtClean="0"/>
              <a:t>Future </a:t>
            </a:r>
            <a:r>
              <a:rPr lang="en-US" i="1" dirty="0" smtClean="0"/>
              <a:t>sales projections</a:t>
            </a:r>
            <a:r>
              <a:rPr lang="en-US" dirty="0" smtClean="0"/>
              <a:t>, or </a:t>
            </a:r>
            <a:r>
              <a:rPr lang="en-US" i="1" dirty="0" smtClean="0"/>
              <a:t>forecasts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76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Section (Continued)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opportunities for making new and repeat sales</a:t>
            </a:r>
          </a:p>
          <a:p>
            <a:pPr lvl="1"/>
            <a:r>
              <a:rPr lang="en-US" dirty="0" smtClean="0"/>
              <a:t>Information comes from market research and sales team feedback</a:t>
            </a:r>
          </a:p>
          <a:p>
            <a:pPr lvl="1"/>
            <a:r>
              <a:rPr lang="en-US" dirty="0" smtClean="0"/>
              <a:t>Marketing works with sales to identify these opportunities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Section (Continued)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Sales goals are written based on sales history, sales projections, and best opportunities</a:t>
            </a:r>
          </a:p>
          <a:p>
            <a:pPr lvl="1"/>
            <a:r>
              <a:rPr lang="en-US" dirty="0" smtClean="0"/>
              <a:t>Identify where sales can be generated</a:t>
            </a:r>
          </a:p>
          <a:p>
            <a:pPr lvl="1"/>
            <a:r>
              <a:rPr lang="en-US" dirty="0" smtClean="0"/>
              <a:t>Customer targets or geographic regions are defined</a:t>
            </a:r>
          </a:p>
          <a:p>
            <a:pPr lvl="1"/>
            <a:r>
              <a:rPr lang="en-US" dirty="0" smtClean="0"/>
              <a:t>Sales goals should be written as </a:t>
            </a:r>
            <a:r>
              <a:rPr lang="en-US" b="1" dirty="0" smtClean="0"/>
              <a:t>SMART goals</a:t>
            </a:r>
            <a:endParaRPr lang="en-US" dirty="0"/>
          </a:p>
          <a:p>
            <a:pPr lvl="2"/>
            <a:r>
              <a:rPr lang="en-US" dirty="0" smtClean="0"/>
              <a:t>Specific</a:t>
            </a:r>
          </a:p>
          <a:p>
            <a:pPr lvl="2"/>
            <a:r>
              <a:rPr lang="en-US" dirty="0" smtClean="0"/>
              <a:t>Measurable</a:t>
            </a:r>
          </a:p>
          <a:p>
            <a:pPr lvl="2"/>
            <a:r>
              <a:rPr lang="en-US" dirty="0" smtClean="0"/>
              <a:t>Attainable</a:t>
            </a:r>
          </a:p>
          <a:p>
            <a:pPr lvl="2"/>
            <a:r>
              <a:rPr lang="en-US" dirty="0" smtClean="0"/>
              <a:t>Realistic</a:t>
            </a:r>
          </a:p>
          <a:p>
            <a:pPr lvl="2"/>
            <a:r>
              <a:rPr lang="en-US" dirty="0" smtClean="0"/>
              <a:t>Timely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Section (Continued)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09" y="2005130"/>
            <a:ext cx="5876033" cy="43289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492" y="6153150"/>
            <a:ext cx="1809750" cy="2762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</p:spTree>
    <p:extLst>
      <p:ext uri="{BB962C8B-B14F-4D97-AF65-F5344CB8AC3E}">
        <p14:creationId xmlns:p14="http://schemas.microsoft.com/office/powerpoint/2010/main" val="35176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2.1-1 State the purpose of a marketing plan. </a:t>
            </a:r>
          </a:p>
          <a:p>
            <a:r>
              <a:rPr lang="en-US" dirty="0" smtClean="0"/>
              <a:t>2.1-2 Define </a:t>
            </a:r>
            <a:r>
              <a:rPr lang="en-US" i="1" dirty="0" smtClean="0"/>
              <a:t>situation analysis </a:t>
            </a:r>
            <a:r>
              <a:rPr lang="en-US" dirty="0" smtClean="0"/>
              <a:t>and identify its components.</a:t>
            </a:r>
          </a:p>
          <a:p>
            <a:r>
              <a:rPr lang="en-US" dirty="0" smtClean="0"/>
              <a:t>2.1-3 Explain a target market. </a:t>
            </a:r>
          </a:p>
          <a:p>
            <a:r>
              <a:rPr lang="en-US" dirty="0" smtClean="0"/>
              <a:t>2.1-4 Describe a competitive analysis. </a:t>
            </a:r>
          </a:p>
        </p:txBody>
      </p:sp>
    </p:spTree>
    <p:extLst>
      <p:ext uri="{BB962C8B-B14F-4D97-AF65-F5344CB8AC3E}">
        <p14:creationId xmlns:p14="http://schemas.microsoft.com/office/powerpoint/2010/main" val="36173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Strategies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Marketing strategies</a:t>
            </a:r>
            <a:r>
              <a:rPr lang="en-US" dirty="0" smtClean="0"/>
              <a:t> are the decisions made to execute the marketing plan and meet the goals of the business</a:t>
            </a:r>
          </a:p>
          <a:p>
            <a:pPr lvl="1"/>
            <a:r>
              <a:rPr lang="en-US" dirty="0" smtClean="0"/>
              <a:t>Outline the </a:t>
            </a:r>
            <a:r>
              <a:rPr lang="en-US" i="1" dirty="0" smtClean="0"/>
              <a:t>who</a:t>
            </a:r>
            <a:r>
              <a:rPr lang="en-US" dirty="0" smtClean="0"/>
              <a:t>, </a:t>
            </a:r>
            <a:r>
              <a:rPr lang="en-US" i="1" dirty="0" smtClean="0"/>
              <a:t>what</a:t>
            </a:r>
            <a:r>
              <a:rPr lang="en-US" dirty="0" smtClean="0"/>
              <a:t>, </a:t>
            </a:r>
            <a:r>
              <a:rPr lang="en-US" i="1" dirty="0" smtClean="0"/>
              <a:t>where</a:t>
            </a:r>
            <a:r>
              <a:rPr lang="en-US" dirty="0" smtClean="0"/>
              <a:t>, and </a:t>
            </a:r>
            <a:r>
              <a:rPr lang="en-US" i="1" dirty="0" smtClean="0"/>
              <a:t>how</a:t>
            </a:r>
            <a:r>
              <a:rPr lang="en-US" dirty="0" smtClean="0"/>
              <a:t> of the marketing process</a:t>
            </a:r>
          </a:p>
          <a:p>
            <a:pPr lvl="1"/>
            <a:r>
              <a:rPr lang="en-US" dirty="0" smtClean="0"/>
              <a:t>Include:</a:t>
            </a:r>
          </a:p>
          <a:p>
            <a:pPr lvl="2"/>
            <a:r>
              <a:rPr lang="en-US" dirty="0" smtClean="0"/>
              <a:t>establishing marketing goals</a:t>
            </a:r>
          </a:p>
          <a:p>
            <a:pPr lvl="2"/>
            <a:r>
              <a:rPr lang="en-US" dirty="0" smtClean="0"/>
              <a:t>identifying the target market</a:t>
            </a:r>
          </a:p>
          <a:p>
            <a:pPr lvl="2"/>
            <a:r>
              <a:rPr lang="en-US" dirty="0" smtClean="0"/>
              <a:t>defining components of the marketing mix</a:t>
            </a:r>
          </a:p>
          <a:p>
            <a:pPr lvl="2"/>
            <a:r>
              <a:rPr lang="en-US" dirty="0" smtClean="0"/>
              <a:t>defining the product positioning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Strategies Section (Continued)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Marketing goals</a:t>
            </a:r>
            <a:r>
              <a:rPr lang="en-US" dirty="0" smtClean="0"/>
              <a:t> are simple and clear statements of the results to be accomplished through marketing efforts</a:t>
            </a:r>
          </a:p>
          <a:p>
            <a:pPr lvl="1"/>
            <a:r>
              <a:rPr lang="en-US" dirty="0" smtClean="0"/>
              <a:t>Can be specific or stated in broader terms</a:t>
            </a:r>
          </a:p>
          <a:p>
            <a:pPr lvl="1"/>
            <a:r>
              <a:rPr lang="en-US" dirty="0" smtClean="0"/>
              <a:t>Should be realistic, be measurable, and support business goals</a:t>
            </a:r>
          </a:p>
          <a:p>
            <a:pPr lvl="1"/>
            <a:r>
              <a:rPr lang="en-US" dirty="0" smtClean="0"/>
              <a:t>Provide big-picture direction for marketing efforts  </a:t>
            </a:r>
          </a:p>
          <a:p>
            <a:pPr lvl="1"/>
            <a:r>
              <a:rPr lang="en-US" dirty="0" smtClean="0"/>
              <a:t>Should clearly state intended results of marketing strategies and provide direction for marketing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Strategies Section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market </a:t>
            </a:r>
          </a:p>
          <a:p>
            <a:pPr lvl="1"/>
            <a:r>
              <a:rPr lang="en-US" dirty="0" smtClean="0"/>
              <a:t>Information gained from research is recorded in this section of the marketing plan</a:t>
            </a:r>
          </a:p>
          <a:p>
            <a:pPr lvl="1"/>
            <a:r>
              <a:rPr lang="en-US" dirty="0" smtClean="0"/>
              <a:t>One of the most important decisions is correctly choosing the best one</a:t>
            </a:r>
          </a:p>
          <a:p>
            <a:pPr lvl="1"/>
            <a:r>
              <a:rPr lang="en-US" dirty="0" smtClean="0"/>
              <a:t>Many businesses select more than one</a:t>
            </a:r>
          </a:p>
          <a:p>
            <a:pPr lvl="1"/>
            <a:r>
              <a:rPr lang="en-US" dirty="0" smtClean="0"/>
              <a:t>Each one selected must meet the four characteristics of a target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Strategies Section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mix decisions are the basis of a marketing plan</a:t>
            </a:r>
          </a:p>
          <a:p>
            <a:pPr lvl="1"/>
            <a:r>
              <a:rPr lang="en-US" i="1" dirty="0" smtClean="0"/>
              <a:t>Product strategies</a:t>
            </a:r>
            <a:r>
              <a:rPr lang="en-US" dirty="0" smtClean="0"/>
              <a:t> are decisions about which products a business should sell</a:t>
            </a:r>
          </a:p>
          <a:p>
            <a:pPr lvl="1"/>
            <a:r>
              <a:rPr lang="en-US" i="1" dirty="0" smtClean="0"/>
              <a:t>Price strategies</a:t>
            </a:r>
            <a:r>
              <a:rPr lang="en-US" dirty="0" smtClean="0"/>
              <a:t> are decisions about pricing</a:t>
            </a:r>
          </a:p>
          <a:p>
            <a:pPr lvl="1"/>
            <a:r>
              <a:rPr lang="en-US" i="1" dirty="0" smtClean="0"/>
              <a:t>Place strategies</a:t>
            </a:r>
            <a:r>
              <a:rPr lang="en-US" dirty="0" smtClean="0"/>
              <a:t> are decisions about how and where products are produced, acquired, shipped, and sold to customers</a:t>
            </a:r>
          </a:p>
          <a:p>
            <a:pPr lvl="1"/>
            <a:r>
              <a:rPr lang="en-US" i="1" dirty="0" smtClean="0"/>
              <a:t>Promotion strategies</a:t>
            </a:r>
            <a:r>
              <a:rPr lang="en-US" dirty="0" smtClean="0"/>
              <a:t> are decisions about selling, advertising, sales promotions, and public relations activities</a:t>
            </a:r>
          </a:p>
        </p:txBody>
      </p:sp>
    </p:spTree>
    <p:extLst>
      <p:ext uri="{BB962C8B-B14F-4D97-AF65-F5344CB8AC3E}">
        <p14:creationId xmlns:p14="http://schemas.microsoft.com/office/powerpoint/2010/main" val="4357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Strategies Section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226" y="6358279"/>
            <a:ext cx="1790701" cy="24322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22" y="1862874"/>
            <a:ext cx="5305705" cy="44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Strategies Section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911737" cy="4800600"/>
          </a:xfrm>
        </p:spPr>
        <p:txBody>
          <a:bodyPr/>
          <a:lstStyle/>
          <a:p>
            <a:r>
              <a:rPr lang="en-US" b="1" dirty="0" smtClean="0"/>
              <a:t>Product positioning</a:t>
            </a:r>
            <a:r>
              <a:rPr lang="en-US" dirty="0" smtClean="0"/>
              <a:t> is used to influence the customer’s perception of a brand or product in relation to the competition</a:t>
            </a:r>
          </a:p>
          <a:p>
            <a:pPr lvl="1"/>
            <a:r>
              <a:rPr lang="en-US" dirty="0" smtClean="0"/>
              <a:t>Uniquely identify what the company offers in terms of goods and services</a:t>
            </a:r>
          </a:p>
          <a:p>
            <a:pPr lvl="1"/>
            <a:r>
              <a:rPr lang="en-US" dirty="0" smtClean="0"/>
              <a:t>Goal is to position the product as better than the competition in some specific 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action plan</a:t>
            </a:r>
            <a:r>
              <a:rPr lang="en-US" dirty="0" smtClean="0"/>
              <a:t> is a list of the marketing tactics with details about how to execute each tactic</a:t>
            </a:r>
          </a:p>
          <a:p>
            <a:pPr lvl="1"/>
            <a:r>
              <a:rPr lang="en-US" b="1" dirty="0" smtClean="0"/>
              <a:t>Marketing tactics</a:t>
            </a:r>
            <a:r>
              <a:rPr lang="en-US" dirty="0" smtClean="0"/>
              <a:t> are the specific activities implemented to carry out the marketing strategies</a:t>
            </a:r>
          </a:p>
          <a:p>
            <a:pPr lvl="1"/>
            <a:r>
              <a:rPr lang="en-US" dirty="0" smtClean="0"/>
              <a:t>Ensures marketing efforts remain on track and funds are spent wisely</a:t>
            </a:r>
          </a:p>
          <a:p>
            <a:r>
              <a:rPr lang="en-US" dirty="0" smtClean="0"/>
              <a:t>Three components of an action plan include timeline, budget, and metrics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Section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timeline of an action plan lists when each activity starts, where it happens or runs, the end date, and the person responsible</a:t>
            </a:r>
          </a:p>
          <a:p>
            <a:pPr lvl="1"/>
            <a:r>
              <a:rPr lang="en-US" dirty="0" smtClean="0"/>
              <a:t>Keeps the marketing team on track </a:t>
            </a:r>
          </a:p>
          <a:p>
            <a:pPr lvl="1"/>
            <a:r>
              <a:rPr lang="en-US" dirty="0" smtClean="0"/>
              <a:t>A spreadsheet can be used</a:t>
            </a:r>
          </a:p>
        </p:txBody>
      </p:sp>
    </p:spTree>
    <p:extLst>
      <p:ext uri="{BB962C8B-B14F-4D97-AF65-F5344CB8AC3E}">
        <p14:creationId xmlns:p14="http://schemas.microsoft.com/office/powerpoint/2010/main" val="2464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Section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budget</a:t>
            </a:r>
            <a:r>
              <a:rPr lang="en-US" dirty="0" smtClean="0"/>
              <a:t> is a financial plan for a fixed period of time that reflects anticipated revenue and shows how it will be allocated in the operation of the business</a:t>
            </a:r>
          </a:p>
          <a:p>
            <a:r>
              <a:rPr lang="en-US" dirty="0" smtClean="0"/>
              <a:t>A detailed budget of an action plan shows the costs to implement the planned marketing tactics and promotional activities </a:t>
            </a:r>
            <a:endParaRPr lang="en-US" b="1" dirty="0" smtClean="0"/>
          </a:p>
          <a:p>
            <a:pPr lvl="1"/>
            <a:r>
              <a:rPr lang="en-US" dirty="0" smtClean="0"/>
              <a:t>Based on a percentage of sales generated</a:t>
            </a:r>
          </a:p>
          <a:p>
            <a:pPr lvl="1"/>
            <a:r>
              <a:rPr lang="en-US" dirty="0" smtClean="0"/>
              <a:t>A spreadsheet can be used</a:t>
            </a:r>
          </a:p>
        </p:txBody>
      </p:sp>
    </p:spTree>
    <p:extLst>
      <p:ext uri="{BB962C8B-B14F-4D97-AF65-F5344CB8AC3E}">
        <p14:creationId xmlns:p14="http://schemas.microsoft.com/office/powerpoint/2010/main" val="2464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Section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Metrics</a:t>
            </a:r>
            <a:r>
              <a:rPr lang="en-US" dirty="0" smtClean="0"/>
              <a:t> are standards of measurement</a:t>
            </a:r>
          </a:p>
          <a:p>
            <a:pPr lvl="1"/>
            <a:r>
              <a:rPr lang="en-US" i="1" dirty="0" smtClean="0"/>
              <a:t>Hard metrics</a:t>
            </a:r>
            <a:r>
              <a:rPr lang="en-US" dirty="0" smtClean="0"/>
              <a:t> are standards that can be measured</a:t>
            </a:r>
          </a:p>
          <a:p>
            <a:pPr lvl="1"/>
            <a:r>
              <a:rPr lang="en-US" i="1" dirty="0" smtClean="0"/>
              <a:t>Soft metrics</a:t>
            </a:r>
            <a:r>
              <a:rPr lang="en-US" dirty="0" smtClean="0"/>
              <a:t> are standards that are not easily measured</a:t>
            </a:r>
          </a:p>
          <a:p>
            <a:pPr lvl="1"/>
            <a:r>
              <a:rPr lang="en-US" dirty="0" smtClean="0"/>
              <a:t>The metrics used to measure success will differ, depending on the marketing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57275"/>
            <a:ext cx="7877175" cy="5562600"/>
          </a:xfrm>
        </p:spPr>
        <p:txBody>
          <a:bodyPr/>
          <a:lstStyle/>
          <a:p>
            <a:r>
              <a:rPr lang="en-US" dirty="0" smtClean="0"/>
              <a:t>marketing plan</a:t>
            </a:r>
          </a:p>
          <a:p>
            <a:r>
              <a:rPr lang="en-US" dirty="0" smtClean="0"/>
              <a:t>situation analysis </a:t>
            </a:r>
          </a:p>
          <a:p>
            <a:r>
              <a:rPr lang="en-US" dirty="0" smtClean="0"/>
              <a:t>SWOT analysis</a:t>
            </a:r>
          </a:p>
          <a:p>
            <a:r>
              <a:rPr lang="en-US" dirty="0" smtClean="0"/>
              <a:t>environmental scan</a:t>
            </a:r>
          </a:p>
          <a:p>
            <a:r>
              <a:rPr lang="en-US" dirty="0" smtClean="0"/>
              <a:t>PEST analysis </a:t>
            </a:r>
          </a:p>
          <a:p>
            <a:r>
              <a:rPr lang="en-US" dirty="0" smtClean="0"/>
              <a:t>market segmentation</a:t>
            </a:r>
          </a:p>
          <a:p>
            <a:r>
              <a:rPr lang="en-US" dirty="0"/>
              <a:t>competition </a:t>
            </a:r>
          </a:p>
          <a:p>
            <a:r>
              <a:rPr lang="en-US" dirty="0"/>
              <a:t>competitive analysis </a:t>
            </a:r>
          </a:p>
          <a:p>
            <a:r>
              <a:rPr lang="en-US" dirty="0"/>
              <a:t>market size </a:t>
            </a:r>
          </a:p>
          <a:p>
            <a:r>
              <a:rPr lang="en-US" dirty="0"/>
              <a:t>market share </a:t>
            </a:r>
          </a:p>
          <a:p>
            <a:r>
              <a:rPr lang="en-US" dirty="0"/>
              <a:t>market potential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37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Explain </a:t>
            </a:r>
            <a:r>
              <a:rPr lang="en-US" sz="2800" dirty="0"/>
              <a:t>the purpose of an executive </a:t>
            </a:r>
            <a:r>
              <a:rPr lang="en-US" sz="2800" dirty="0" smtClean="0"/>
              <a:t>summary </a:t>
            </a:r>
            <a:r>
              <a:rPr lang="en-US" sz="2800" dirty="0"/>
              <a:t>in a marketing plan.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An </a:t>
            </a:r>
            <a:r>
              <a:rPr lang="en-US" sz="2800" dirty="0">
                <a:solidFill>
                  <a:srgbClr val="00B0F0"/>
                </a:solidFill>
              </a:rPr>
              <a:t>executive summary provides </a:t>
            </a:r>
            <a:r>
              <a:rPr lang="en-US" sz="2800" dirty="0" smtClean="0">
                <a:solidFill>
                  <a:srgbClr val="00B0F0"/>
                </a:solidFill>
              </a:rPr>
              <a:t>the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overview </a:t>
            </a:r>
            <a:r>
              <a:rPr lang="en-US" sz="2800" dirty="0">
                <a:solidFill>
                  <a:srgbClr val="00B0F0"/>
                </a:solidFill>
              </a:rPr>
              <a:t>of the marketing plan </a:t>
            </a:r>
            <a:r>
              <a:rPr lang="en-US" sz="2800" dirty="0" smtClean="0">
                <a:solidFill>
                  <a:srgbClr val="00B0F0"/>
                </a:solidFill>
              </a:rPr>
              <a:t>by highlighting </a:t>
            </a:r>
            <a:r>
              <a:rPr lang="en-US" sz="2800" dirty="0">
                <a:solidFill>
                  <a:srgbClr val="00B0F0"/>
                </a:solidFill>
              </a:rPr>
              <a:t>the critical points in the plan.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goal is to provide a snapshot that will </a:t>
            </a:r>
            <a:r>
              <a:rPr lang="en-US" sz="2800" dirty="0" smtClean="0">
                <a:solidFill>
                  <a:srgbClr val="00B0F0"/>
                </a:solidFill>
              </a:rPr>
              <a:t>entice </a:t>
            </a:r>
            <a:r>
              <a:rPr lang="en-US" sz="2800" dirty="0">
                <a:solidFill>
                  <a:srgbClr val="00B0F0"/>
                </a:solidFill>
              </a:rPr>
              <a:t>the reader to review the entire </a:t>
            </a:r>
            <a:r>
              <a:rPr lang="en-US" sz="2800" dirty="0" smtClean="0">
                <a:solidFill>
                  <a:srgbClr val="00B0F0"/>
                </a:solidFill>
              </a:rPr>
              <a:t>document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2.2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 smtClean="0"/>
              <a:t>List </a:t>
            </a:r>
            <a:r>
              <a:rPr lang="en-US" sz="2800" dirty="0"/>
              <a:t>two components of the marketing </a:t>
            </a:r>
            <a:r>
              <a:rPr lang="en-US" sz="2800" dirty="0" smtClean="0"/>
              <a:t>plan’s </a:t>
            </a:r>
            <a:r>
              <a:rPr lang="en-US" sz="2800" dirty="0"/>
              <a:t>analysis section.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Two components </a:t>
            </a:r>
            <a:r>
              <a:rPr lang="en-US" sz="2800" dirty="0">
                <a:solidFill>
                  <a:srgbClr val="00B0F0"/>
                </a:solidFill>
              </a:rPr>
              <a:t>of the analysis </a:t>
            </a:r>
            <a:r>
              <a:rPr lang="en-US" sz="2800" dirty="0" smtClean="0">
                <a:solidFill>
                  <a:srgbClr val="00B0F0"/>
                </a:solidFill>
              </a:rPr>
              <a:t>section </a:t>
            </a:r>
            <a:r>
              <a:rPr lang="en-US" sz="2800" dirty="0">
                <a:solidFill>
                  <a:srgbClr val="00B0F0"/>
                </a:solidFill>
              </a:rPr>
              <a:t>are market analysis and sales </a:t>
            </a:r>
            <a:r>
              <a:rPr lang="en-US" sz="2800" dirty="0" smtClean="0">
                <a:solidFill>
                  <a:srgbClr val="00B0F0"/>
                </a:solidFill>
              </a:rPr>
              <a:t>analysis.</a:t>
            </a:r>
          </a:p>
          <a:p>
            <a:pPr marL="512064" indent="-512064">
              <a:spcBef>
                <a:spcPts val="0"/>
              </a:spcBef>
              <a:buFont typeface="+mj-lt"/>
              <a:buAutoNum type="arabicPeriod" startAt="3"/>
            </a:pPr>
            <a:r>
              <a:rPr lang="en-US" sz="2800" dirty="0"/>
              <a:t>What are marketing goals?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Marketing goals are simple and clear statements of the results to be accomplished through marketing efforts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2.2 Review (Continued)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4"/>
            </a:pPr>
            <a:r>
              <a:rPr lang="en-US" sz="2800" dirty="0" smtClean="0"/>
              <a:t>Define </a:t>
            </a:r>
            <a:r>
              <a:rPr lang="en-US" sz="2800" dirty="0"/>
              <a:t>each of the strategies for the four Ps of the </a:t>
            </a:r>
            <a:r>
              <a:rPr lang="en-US" sz="2800" dirty="0" smtClean="0"/>
              <a:t>marketing mix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350" dirty="0" smtClean="0">
                <a:solidFill>
                  <a:srgbClr val="00B0F0"/>
                </a:solidFill>
              </a:rPr>
              <a:t>	Product </a:t>
            </a:r>
            <a:r>
              <a:rPr lang="en-US" sz="2350" dirty="0">
                <a:solidFill>
                  <a:srgbClr val="00B0F0"/>
                </a:solidFill>
              </a:rPr>
              <a:t>strategies are the decisions made about what </a:t>
            </a:r>
            <a:r>
              <a:rPr lang="en-US" sz="2350" dirty="0" smtClean="0">
                <a:solidFill>
                  <a:srgbClr val="00B0F0"/>
                </a:solidFill>
              </a:rPr>
              <a:t>products </a:t>
            </a:r>
            <a:r>
              <a:rPr lang="en-US" sz="2350" dirty="0">
                <a:solidFill>
                  <a:srgbClr val="00B0F0"/>
                </a:solidFill>
              </a:rPr>
              <a:t>a business should sell. Price strategies are </a:t>
            </a:r>
            <a:r>
              <a:rPr lang="en-US" sz="2350" dirty="0" smtClean="0">
                <a:solidFill>
                  <a:srgbClr val="00B0F0"/>
                </a:solidFill>
              </a:rPr>
              <a:t>the business </a:t>
            </a:r>
            <a:r>
              <a:rPr lang="en-US" sz="2350" dirty="0">
                <a:solidFill>
                  <a:srgbClr val="00B0F0"/>
                </a:solidFill>
              </a:rPr>
              <a:t>decisions about pricing and how prices </a:t>
            </a:r>
            <a:r>
              <a:rPr lang="en-US" sz="2350" dirty="0" smtClean="0">
                <a:solidFill>
                  <a:srgbClr val="00B0F0"/>
                </a:solidFill>
              </a:rPr>
              <a:t>are </a:t>
            </a:r>
            <a:r>
              <a:rPr lang="en-US" sz="2350" dirty="0">
                <a:solidFill>
                  <a:srgbClr val="00B0F0"/>
                </a:solidFill>
              </a:rPr>
              <a:t>set to </a:t>
            </a:r>
            <a:r>
              <a:rPr lang="en-US" sz="2350" dirty="0" smtClean="0">
                <a:solidFill>
                  <a:srgbClr val="00B0F0"/>
                </a:solidFill>
              </a:rPr>
              <a:t>make </a:t>
            </a:r>
            <a:r>
              <a:rPr lang="en-US" sz="2350" dirty="0">
                <a:solidFill>
                  <a:srgbClr val="00B0F0"/>
                </a:solidFill>
              </a:rPr>
              <a:t>a profit. Place strategies are the </a:t>
            </a:r>
            <a:r>
              <a:rPr lang="en-US" sz="2350" dirty="0" smtClean="0">
                <a:solidFill>
                  <a:srgbClr val="00B0F0"/>
                </a:solidFill>
              </a:rPr>
              <a:t>decisions </a:t>
            </a:r>
            <a:r>
              <a:rPr lang="en-US" sz="2350" dirty="0">
                <a:solidFill>
                  <a:srgbClr val="00B0F0"/>
                </a:solidFill>
              </a:rPr>
              <a:t>about how and </a:t>
            </a:r>
            <a:r>
              <a:rPr lang="en-US" sz="2350" dirty="0" smtClean="0">
                <a:solidFill>
                  <a:srgbClr val="00B0F0"/>
                </a:solidFill>
              </a:rPr>
              <a:t>where </a:t>
            </a:r>
            <a:r>
              <a:rPr lang="en-US" sz="2350" dirty="0">
                <a:solidFill>
                  <a:srgbClr val="00B0F0"/>
                </a:solidFill>
              </a:rPr>
              <a:t>the products are </a:t>
            </a:r>
            <a:r>
              <a:rPr lang="en-US" sz="2350" dirty="0" smtClean="0">
                <a:solidFill>
                  <a:srgbClr val="00B0F0"/>
                </a:solidFill>
              </a:rPr>
              <a:t>produced</a:t>
            </a:r>
            <a:r>
              <a:rPr lang="en-US" sz="2350" dirty="0">
                <a:solidFill>
                  <a:srgbClr val="00B0F0"/>
                </a:solidFill>
              </a:rPr>
              <a:t>, acquired, shipped, and sold </a:t>
            </a:r>
            <a:r>
              <a:rPr lang="en-US" sz="2350" dirty="0" smtClean="0">
                <a:solidFill>
                  <a:srgbClr val="00B0F0"/>
                </a:solidFill>
              </a:rPr>
              <a:t>to </a:t>
            </a:r>
            <a:r>
              <a:rPr lang="en-US" sz="2350" dirty="0">
                <a:solidFill>
                  <a:srgbClr val="00B0F0"/>
                </a:solidFill>
              </a:rPr>
              <a:t>customers. </a:t>
            </a:r>
            <a:r>
              <a:rPr lang="en-US" sz="2350" dirty="0" smtClean="0">
                <a:solidFill>
                  <a:srgbClr val="00B0F0"/>
                </a:solidFill>
              </a:rPr>
              <a:t>Promotion </a:t>
            </a:r>
            <a:r>
              <a:rPr lang="en-US" sz="2350" dirty="0">
                <a:solidFill>
                  <a:srgbClr val="00B0F0"/>
                </a:solidFill>
              </a:rPr>
              <a:t>strategies are decisions about which </a:t>
            </a:r>
            <a:r>
              <a:rPr lang="en-US" sz="2350" dirty="0" smtClean="0">
                <a:solidFill>
                  <a:srgbClr val="00B0F0"/>
                </a:solidFill>
              </a:rPr>
              <a:t>selling</a:t>
            </a:r>
            <a:r>
              <a:rPr lang="en-US" sz="2350" dirty="0">
                <a:solidFill>
                  <a:srgbClr val="00B0F0"/>
                </a:solidFill>
              </a:rPr>
              <a:t>, advertising, </a:t>
            </a:r>
            <a:r>
              <a:rPr lang="en-US" sz="2350" dirty="0" smtClean="0">
                <a:solidFill>
                  <a:srgbClr val="00B0F0"/>
                </a:solidFill>
              </a:rPr>
              <a:t>sales promotions</a:t>
            </a:r>
            <a:r>
              <a:rPr lang="en-US" sz="2350" dirty="0">
                <a:solidFill>
                  <a:srgbClr val="00B0F0"/>
                </a:solidFill>
              </a:rPr>
              <a:t>, and public </a:t>
            </a:r>
            <a:r>
              <a:rPr lang="en-US" sz="2350" dirty="0" smtClean="0">
                <a:solidFill>
                  <a:srgbClr val="00B0F0"/>
                </a:solidFill>
              </a:rPr>
              <a:t>relations activities </a:t>
            </a:r>
            <a:r>
              <a:rPr lang="en-US" sz="2350" dirty="0">
                <a:solidFill>
                  <a:srgbClr val="00B0F0"/>
                </a:solidFill>
              </a:rPr>
              <a:t>to use in the promotional mix</a:t>
            </a:r>
            <a:r>
              <a:rPr lang="en-US" sz="2350" dirty="0" smtClean="0">
                <a:solidFill>
                  <a:srgbClr val="00B0F0"/>
                </a:solidFill>
              </a:rPr>
              <a:t>.</a:t>
            </a:r>
            <a:endParaRPr lang="en-US" sz="235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42570" cy="990600"/>
          </a:xfrm>
        </p:spPr>
        <p:txBody>
          <a:bodyPr/>
          <a:lstStyle/>
          <a:p>
            <a:r>
              <a:rPr lang="en-US" dirty="0" smtClean="0"/>
              <a:t>Section 2.2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 smtClean="0"/>
              <a:t>List </a:t>
            </a:r>
            <a:r>
              <a:rPr lang="en-US" sz="2800" dirty="0"/>
              <a:t>three components of the action </a:t>
            </a:r>
            <a:r>
              <a:rPr lang="en-US" sz="2800" dirty="0" smtClean="0"/>
              <a:t>plan </a:t>
            </a:r>
            <a:r>
              <a:rPr lang="en-US" sz="2800" dirty="0"/>
              <a:t>section.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Three </a:t>
            </a:r>
            <a:r>
              <a:rPr lang="en-US" sz="2800" dirty="0">
                <a:solidFill>
                  <a:srgbClr val="00B0F0"/>
                </a:solidFill>
              </a:rPr>
              <a:t>components of an action plan </a:t>
            </a:r>
            <a:r>
              <a:rPr lang="en-US" sz="2800" dirty="0" smtClean="0">
                <a:solidFill>
                  <a:srgbClr val="00B0F0"/>
                </a:solidFill>
              </a:rPr>
              <a:t>include </a:t>
            </a:r>
            <a:r>
              <a:rPr lang="en-US" sz="2800" dirty="0">
                <a:solidFill>
                  <a:srgbClr val="00B0F0"/>
                </a:solidFill>
              </a:rPr>
              <a:t>a </a:t>
            </a:r>
            <a:r>
              <a:rPr lang="en-US" sz="2800" dirty="0" smtClean="0">
                <a:solidFill>
                  <a:srgbClr val="00B0F0"/>
                </a:solidFill>
              </a:rPr>
              <a:t>timeline</a:t>
            </a:r>
            <a:r>
              <a:rPr lang="en-US" sz="2800" dirty="0">
                <a:solidFill>
                  <a:srgbClr val="00B0F0"/>
                </a:solidFill>
              </a:rPr>
              <a:t>, </a:t>
            </a:r>
            <a:r>
              <a:rPr lang="en-US" sz="2800" dirty="0" smtClean="0">
                <a:solidFill>
                  <a:srgbClr val="00B0F0"/>
                </a:solidFill>
              </a:rPr>
              <a:t>a budget</a:t>
            </a:r>
            <a:r>
              <a:rPr lang="en-US" sz="2800" dirty="0">
                <a:solidFill>
                  <a:srgbClr val="00B0F0"/>
                </a:solidFill>
              </a:rPr>
              <a:t>, and </a:t>
            </a:r>
            <a:r>
              <a:rPr lang="en-US" sz="2800" dirty="0" smtClean="0">
                <a:solidFill>
                  <a:srgbClr val="00B0F0"/>
                </a:solidFill>
              </a:rPr>
              <a:t>metrics.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457200"/>
            <a:ext cx="8232843" cy="990600"/>
          </a:xfrm>
        </p:spPr>
        <p:txBody>
          <a:bodyPr/>
          <a:lstStyle/>
          <a:p>
            <a:r>
              <a:rPr lang="en-US" dirty="0" smtClean="0"/>
              <a:t>Section 2.2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does a business need a marketing plan?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7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marketing plan </a:t>
            </a:r>
            <a:r>
              <a:rPr lang="en-US" dirty="0" smtClean="0"/>
              <a:t>is a document describing business and marketing goals and the strategies and tactics that will be used to achieve them</a:t>
            </a:r>
          </a:p>
          <a:p>
            <a:pPr lvl="1"/>
            <a:r>
              <a:rPr lang="en-US" dirty="0" smtClean="0"/>
              <a:t>Marketing goals are </a:t>
            </a:r>
            <a:r>
              <a:rPr lang="en-US" i="1" dirty="0" smtClean="0"/>
              <a:t>where</a:t>
            </a:r>
            <a:r>
              <a:rPr lang="en-US" dirty="0" smtClean="0"/>
              <a:t> you plan to travel</a:t>
            </a:r>
          </a:p>
          <a:p>
            <a:pPr lvl="1"/>
            <a:r>
              <a:rPr lang="en-US" dirty="0" smtClean="0"/>
              <a:t>Marketing strategies are </a:t>
            </a:r>
            <a:r>
              <a:rPr lang="en-US" i="1" dirty="0" smtClean="0"/>
              <a:t>how</a:t>
            </a:r>
            <a:r>
              <a:rPr lang="en-US" dirty="0" smtClean="0"/>
              <a:t> to get to the destination</a:t>
            </a:r>
          </a:p>
          <a:p>
            <a:pPr lvl="1"/>
            <a:r>
              <a:rPr lang="en-US" dirty="0" smtClean="0"/>
              <a:t>Marketing tactics are the specific </a:t>
            </a:r>
            <a:r>
              <a:rPr lang="en-US" i="1" dirty="0" smtClean="0"/>
              <a:t>paths</a:t>
            </a:r>
            <a:r>
              <a:rPr lang="en-US" dirty="0" smtClean="0"/>
              <a:t> taken to reach the final destination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5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market planning function is responsible for creating an actionable marketing plan</a:t>
            </a:r>
          </a:p>
          <a:p>
            <a:pPr lvl="1"/>
            <a:r>
              <a:rPr lang="en-US" dirty="0" smtClean="0"/>
              <a:t>Takes time and research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esources should be documented in a </a:t>
            </a:r>
            <a:r>
              <a:rPr lang="en-US" i="1" dirty="0" smtClean="0"/>
              <a:t>bibliography</a:t>
            </a:r>
            <a:endParaRPr lang="en-US" dirty="0" smtClean="0"/>
          </a:p>
          <a:p>
            <a:pPr lvl="1"/>
            <a:r>
              <a:rPr lang="en-US" dirty="0" smtClean="0"/>
              <a:t>Marketing plans are usually written a year in advance of being implemented</a:t>
            </a:r>
          </a:p>
          <a:p>
            <a:pPr lvl="1"/>
            <a:r>
              <a:rPr lang="en-US" dirty="0" smtClean="0"/>
              <a:t>Marketing plans are read by company executives; shareholders; and select members of the sales, marketing, and product development teams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5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4635"/>
            <a:ext cx="7441660" cy="4638472"/>
          </a:xfr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/>
          <a:lstStyle/>
          <a:p>
            <a:pPr>
              <a:buNone/>
            </a:pPr>
            <a:r>
              <a:rPr lang="en-US" sz="1500" dirty="0" smtClean="0"/>
              <a:t>Title Page</a:t>
            </a:r>
          </a:p>
          <a:p>
            <a:pPr>
              <a:buNone/>
            </a:pPr>
            <a:r>
              <a:rPr lang="en-US" sz="1500" dirty="0" smtClean="0"/>
              <a:t>Table of Contents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500" dirty="0" smtClean="0"/>
              <a:t>Executive Summary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500" dirty="0" smtClean="0"/>
              <a:t>Business Description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1500" dirty="0" smtClean="0"/>
              <a:t>	Overview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1500" dirty="0" smtClean="0"/>
              <a:t>	Vision Statement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1500" dirty="0" smtClean="0"/>
              <a:t>	Mission Statement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1500" dirty="0" smtClean="0"/>
              <a:t>	Company Goals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500" dirty="0" smtClean="0"/>
              <a:t>Market Analysis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1500" dirty="0" smtClean="0"/>
              <a:t>	SWOT Analysis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1500" dirty="0" smtClean="0"/>
              <a:t>	Environmental Scan (PEST                     Analysis)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1500" dirty="0" smtClean="0"/>
              <a:t>	Competitive Analysis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500" dirty="0" smtClean="0"/>
              <a:t>IV.	Sales Analysis</a:t>
            </a:r>
          </a:p>
          <a:p>
            <a:pPr>
              <a:buNone/>
            </a:pPr>
            <a:r>
              <a:rPr lang="en-US" sz="1500" dirty="0" smtClean="0"/>
              <a:t>	A.	Sales History and Projection</a:t>
            </a:r>
          </a:p>
          <a:p>
            <a:pPr>
              <a:buNone/>
            </a:pPr>
            <a:r>
              <a:rPr lang="en-US" sz="1500" dirty="0" smtClean="0"/>
              <a:t>	B.	Best Opportunities</a:t>
            </a:r>
          </a:p>
          <a:p>
            <a:pPr>
              <a:buNone/>
            </a:pPr>
            <a:r>
              <a:rPr lang="en-US" sz="1500" dirty="0" smtClean="0"/>
              <a:t>	C.	Sales Goals</a:t>
            </a:r>
          </a:p>
          <a:p>
            <a:pPr marL="400050" indent="-400050">
              <a:buFont typeface="+mj-lt"/>
              <a:buAutoNum type="romanUcPeriod" startAt="5"/>
            </a:pPr>
            <a:r>
              <a:rPr lang="en-US" sz="1500" dirty="0" smtClean="0"/>
              <a:t>Marketing Strategies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/>
              <a:t>	Marketing Goals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/>
              <a:t>	Target Market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/>
              <a:t>	Marketing Mix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1500" dirty="0" smtClean="0"/>
              <a:t>Product Strategies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1500" dirty="0" smtClean="0"/>
              <a:t>Price Strategies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1500" dirty="0" smtClean="0"/>
              <a:t>Place Strategies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1500" dirty="0" smtClean="0"/>
              <a:t>Promotion Strategies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/>
              <a:t>	Product Positioning</a:t>
            </a:r>
          </a:p>
          <a:p>
            <a:pPr marL="400050" indent="-400050">
              <a:buFont typeface="+mj-lt"/>
              <a:buAutoNum type="romanUcPeriod" startAt="6"/>
            </a:pPr>
            <a:r>
              <a:rPr lang="en-US" sz="1500" dirty="0" smtClean="0"/>
              <a:t>Action Plan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1500" dirty="0" smtClean="0"/>
              <a:t>	Timeline                                                            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1500" dirty="0" smtClean="0"/>
              <a:t>	Budget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1500" dirty="0" smtClean="0"/>
              <a:t>	Metrics</a:t>
            </a:r>
          </a:p>
          <a:p>
            <a:pPr marL="400050" indent="-400050">
              <a:buFont typeface="+mj-lt"/>
              <a:buAutoNum type="romanUcPeriod" startAt="7"/>
            </a:pPr>
            <a:r>
              <a:rPr lang="en-US" sz="1500" dirty="0" smtClean="0"/>
              <a:t>Bibliography</a:t>
            </a:r>
          </a:p>
          <a:p>
            <a:pPr marL="400050" indent="-400050">
              <a:buFont typeface="+mj-lt"/>
              <a:buAutoNum type="romanUcPeriod" startAt="7"/>
            </a:pPr>
            <a:r>
              <a:rPr lang="en-US" sz="1500" dirty="0" smtClean="0"/>
              <a:t>Appendices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286375" y="6344057"/>
            <a:ext cx="3295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     Goodheart-Willcox Publisher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1774</Words>
  <Application>Microsoft Office PowerPoint</Application>
  <PresentationFormat>On-screen Show (4:3)</PresentationFormat>
  <Paragraphs>276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Calibri</vt:lpstr>
      <vt:lpstr>Trebuchet MS</vt:lpstr>
      <vt:lpstr>Helvetica</vt:lpstr>
      <vt:lpstr>Tahoma</vt:lpstr>
      <vt:lpstr>Palatino Linotype</vt:lpstr>
      <vt:lpstr>Verdana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2.1</vt:lpstr>
      <vt:lpstr>Learning Objectives</vt:lpstr>
      <vt:lpstr>Key Terms</vt:lpstr>
      <vt:lpstr>Essential Question</vt:lpstr>
      <vt:lpstr>Marketing Plan</vt:lpstr>
      <vt:lpstr>Marketing Plan (Continued)</vt:lpstr>
      <vt:lpstr>Marketing Plan (Continued)</vt:lpstr>
      <vt:lpstr>Situation Analysis</vt:lpstr>
      <vt:lpstr>Situation Analysis (Continued)</vt:lpstr>
      <vt:lpstr>Situation Analysis (Continued)</vt:lpstr>
      <vt:lpstr>Situation Analysis (Continued)</vt:lpstr>
      <vt:lpstr>Situation Analysis (Continued)</vt:lpstr>
      <vt:lpstr>Situation Analysis (Continued)</vt:lpstr>
      <vt:lpstr>Target Market</vt:lpstr>
      <vt:lpstr>Target Market (Continued)</vt:lpstr>
      <vt:lpstr>Target Market (Continued)</vt:lpstr>
      <vt:lpstr>Competitive Analysis</vt:lpstr>
      <vt:lpstr>Competitive Analysis (Continued)</vt:lpstr>
      <vt:lpstr>Section 2.1 Review </vt:lpstr>
      <vt:lpstr>Section 2.1 Review (Continued) </vt:lpstr>
      <vt:lpstr>Section 2.1 Review (Continued) </vt:lpstr>
      <vt:lpstr>Section 2.1 Review (Continued) </vt:lpstr>
      <vt:lpstr>Section 2.2</vt:lpstr>
      <vt:lpstr>Learning Objectives</vt:lpstr>
      <vt:lpstr>Key Terms</vt:lpstr>
      <vt:lpstr>Essential Question</vt:lpstr>
      <vt:lpstr>Opening Section </vt:lpstr>
      <vt:lpstr>Opening Section (Continued) </vt:lpstr>
      <vt:lpstr>Opening Section (Continued) </vt:lpstr>
      <vt:lpstr>Opening Section (Continued) </vt:lpstr>
      <vt:lpstr>Analysis Section </vt:lpstr>
      <vt:lpstr>Analysis Section (Continued)</vt:lpstr>
      <vt:lpstr>Analysis Section (Continued) </vt:lpstr>
      <vt:lpstr>Analysis Section (Continued) </vt:lpstr>
      <vt:lpstr>Analysis Section (Continued) </vt:lpstr>
      <vt:lpstr>Analysis Section (Continued) </vt:lpstr>
      <vt:lpstr>Analysis Section (Continued) </vt:lpstr>
      <vt:lpstr>Marketing Strategies Section</vt:lpstr>
      <vt:lpstr>Marketing Strategies Section (Continued) </vt:lpstr>
      <vt:lpstr>Marketing Strategies Section (Continued)</vt:lpstr>
      <vt:lpstr>Marketing Strategies Section (Continued)</vt:lpstr>
      <vt:lpstr>Marketing Strategies Section (Continued)</vt:lpstr>
      <vt:lpstr>Marketing Strategies Section (Continued)</vt:lpstr>
      <vt:lpstr>Action Plan Section </vt:lpstr>
      <vt:lpstr>Action Plan Section (Continued)</vt:lpstr>
      <vt:lpstr>Action Plan Section (Continued)</vt:lpstr>
      <vt:lpstr>Action Plan Section (Continued)</vt:lpstr>
      <vt:lpstr>Section 2.2 Review</vt:lpstr>
      <vt:lpstr>Section 2.2 Review (Continued) </vt:lpstr>
      <vt:lpstr>Section 2.2 Review (Continued)</vt:lpstr>
      <vt:lpstr>Section 2.2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2017-11-08T21:47:04Z</dcterms:created>
  <dcterms:modified xsi:type="dcterms:W3CDTF">2018-04-19T14:50:09Z</dcterms:modified>
</cp:coreProperties>
</file>