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85" r:id="rId17"/>
    <p:sldId id="287" r:id="rId18"/>
    <p:sldId id="286" r:id="rId19"/>
    <p:sldId id="288" r:id="rId20"/>
    <p:sldId id="289" r:id="rId21"/>
    <p:sldId id="290" r:id="rId22"/>
    <p:sldId id="291" r:id="rId23"/>
    <p:sldId id="292" r:id="rId24"/>
    <p:sldId id="265" r:id="rId25"/>
    <p:sldId id="266" r:id="rId26"/>
    <p:sldId id="267" r:id="rId27"/>
    <p:sldId id="268" r:id="rId28"/>
    <p:sldId id="270" r:id="rId29"/>
    <p:sldId id="271" r:id="rId30"/>
    <p:sldId id="272" r:id="rId31"/>
    <p:sldId id="273" r:id="rId32"/>
    <p:sldId id="274" r:id="rId33"/>
    <p:sldId id="275" r:id="rId34"/>
    <p:sldId id="293" r:id="rId35"/>
    <p:sldId id="294" r:id="rId36"/>
    <p:sldId id="295" r:id="rId37"/>
    <p:sldId id="296" r:id="rId38"/>
    <p:sldId id="276" r:id="rId39"/>
    <p:sldId id="305" r:id="rId40"/>
    <p:sldId id="297" r:id="rId41"/>
    <p:sldId id="277" r:id="rId42"/>
    <p:sldId id="306" r:id="rId43"/>
    <p:sldId id="298" r:id="rId44"/>
    <p:sldId id="299" r:id="rId45"/>
    <p:sldId id="300" r:id="rId46"/>
    <p:sldId id="278" r:id="rId47"/>
    <p:sldId id="302" r:id="rId48"/>
    <p:sldId id="301" r:id="rId49"/>
    <p:sldId id="307" r:id="rId50"/>
    <p:sldId id="303" r:id="rId51"/>
    <p:sldId id="308" r:id="rId52"/>
    <p:sldId id="304" r:id="rId53"/>
    <p:sldId id="279" r:id="rId54"/>
    <p:sldId id="280" r:id="rId55"/>
    <p:sldId id="281" r:id="rId56"/>
    <p:sldId id="282" r:id="rId57"/>
    <p:sldId id="283" r:id="rId58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59"/>
      <p:bold r:id="rId60"/>
      <p:italic r:id="rId61"/>
      <p:boldItalic r:id="rId62"/>
    </p:embeddedFont>
    <p:embeddedFont>
      <p:font typeface="Helvetica" panose="020B0604020202020204" pitchFamily="34" charset="0"/>
      <p:regular r:id="rId63"/>
      <p:bold r:id="rId64"/>
      <p:italic r:id="rId65"/>
      <p:boldItalic r:id="rId66"/>
    </p:embeddedFont>
    <p:embeddedFont>
      <p:font typeface="Tahoma" panose="020B0604030504040204" pitchFamily="34" charset="0"/>
      <p:regular r:id="rId67"/>
      <p:bold r:id="rId68"/>
    </p:embeddedFont>
    <p:embeddedFont>
      <p:font typeface="Palatino Linotype" panose="02040502050505030304" pitchFamily="18" charset="0"/>
      <p:regular r:id="rId69"/>
      <p:bold r:id="rId70"/>
      <p:italic r:id="rId71"/>
      <p:boldItalic r:id="rId72"/>
    </p:embeddedFont>
    <p:embeddedFont>
      <p:font typeface="Verdana" panose="020B0604030504040204" pitchFamily="34" charset="0"/>
      <p:regular r:id="rId73"/>
      <p:bold r:id="rId74"/>
      <p:italic r:id="rId75"/>
      <p:boldItalic r:id="rId76"/>
    </p:embeddedFont>
    <p:embeddedFont>
      <p:font typeface="Calibri" panose="020F0502020204030204" pitchFamily="34" charset="0"/>
      <p:regular r:id="rId77"/>
      <p:bold r:id="rId78"/>
      <p:italic r:id="rId79"/>
      <p:boldItalic r:id="rId8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>
        <p:scale>
          <a:sx n="58" d="100"/>
          <a:sy n="58" d="100"/>
        </p:scale>
        <p:origin x="-67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font" Target="fonts/font18.fntdata"/><Relationship Id="rId8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3.fntdata"/><Relationship Id="rId82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4.fntdata"/><Relationship Id="rId80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6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6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4500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45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700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8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6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96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9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96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0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51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4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482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5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30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30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75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300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27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828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138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62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5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60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8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75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433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598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17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00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03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33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6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38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01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6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84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0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47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2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27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8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3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6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68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41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409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2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2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0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28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17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1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455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86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74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30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71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309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93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6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848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711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600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4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7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988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591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171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783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529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305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843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3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1246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909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105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5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4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16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76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96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028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387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093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774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2471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126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853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61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98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58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70966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97903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8172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2636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70688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has the following properties:</a:t>
            </a:r>
          </a:p>
          <a:p>
            <a:pPr lvl="1"/>
            <a:r>
              <a:rPr lang="en-US" dirty="0" smtClean="0"/>
              <a:t>Stability – value must be stable over time</a:t>
            </a:r>
          </a:p>
          <a:p>
            <a:pPr lvl="1"/>
            <a:r>
              <a:rPr lang="en-US" dirty="0" err="1" smtClean="0"/>
              <a:t>Recognizability</a:t>
            </a:r>
            <a:r>
              <a:rPr lang="en-US" dirty="0" smtClean="0"/>
              <a:t> – must be immediately recognizable</a:t>
            </a:r>
          </a:p>
          <a:p>
            <a:pPr lvl="1"/>
            <a:r>
              <a:rPr lang="en-US" dirty="0" smtClean="0"/>
              <a:t>Divisibility – there must be a way to divide it into smaller units</a:t>
            </a:r>
          </a:p>
          <a:p>
            <a:pPr lvl="1"/>
            <a:r>
              <a:rPr lang="en-US" dirty="0" smtClean="0"/>
              <a:t>Portability – must be carried easily</a:t>
            </a:r>
          </a:p>
          <a:p>
            <a:pPr lvl="1"/>
            <a:r>
              <a:rPr lang="en-US" dirty="0" smtClean="0"/>
              <a:t>Durability – must be strong and last a long time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time value of money</a:t>
            </a:r>
            <a:r>
              <a:rPr lang="en-US" dirty="0" smtClean="0"/>
              <a:t> is the idea that money decreases in value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641" y="6364919"/>
            <a:ext cx="1809750" cy="208302"/>
          </a:xfrm>
        </p:spPr>
        <p:txBody>
          <a:bodyPr/>
          <a:lstStyle/>
          <a:p>
            <a:pPr marL="0" indent="0" algn="r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58" y="1817750"/>
            <a:ext cx="4731258" cy="44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Business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Production</a:t>
            </a:r>
            <a:r>
              <a:rPr lang="en-US" dirty="0" smtClean="0"/>
              <a:t> is any activity related to making a product, which can be a good, a service, or an idea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producer</a:t>
            </a:r>
            <a:r>
              <a:rPr lang="en-US" dirty="0" smtClean="0"/>
              <a:t> is a business that creates goods and services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manufacturer</a:t>
            </a:r>
            <a:r>
              <a:rPr lang="en-US" dirty="0" smtClean="0"/>
              <a:t> is a type of producer that uses raw materials from other producers and converts them into finished goods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Business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finance</a:t>
            </a:r>
            <a:r>
              <a:rPr lang="en-US" dirty="0" smtClean="0"/>
              <a:t> function includes all activities involving money</a:t>
            </a:r>
          </a:p>
          <a:p>
            <a:pPr lvl="1"/>
            <a:r>
              <a:rPr lang="en-US" dirty="0" smtClean="0"/>
              <a:t>Receiving customer payments</a:t>
            </a:r>
          </a:p>
          <a:p>
            <a:pPr lvl="1"/>
            <a:r>
              <a:rPr lang="en-US" dirty="0" smtClean="0"/>
              <a:t>Paying for raw materials, services, employee wages, and taxes</a:t>
            </a:r>
          </a:p>
          <a:p>
            <a:pPr lvl="1"/>
            <a:r>
              <a:rPr lang="en-US" dirty="0" smtClean="0"/>
              <a:t>Borrowing money from financial institutions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budget</a:t>
            </a:r>
            <a:r>
              <a:rPr lang="en-US" dirty="0" smtClean="0"/>
              <a:t> is a financial plan for a fixed period of time that reflects anticipated revenue and shows how it will be allocated in the operation of the business</a:t>
            </a:r>
          </a:p>
          <a:p>
            <a:r>
              <a:rPr lang="en-US" i="1" dirty="0" smtClean="0"/>
              <a:t>Accounting</a:t>
            </a:r>
            <a:r>
              <a:rPr lang="en-US" dirty="0" smtClean="0"/>
              <a:t> keeps track of all money that enters or leaves the business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Business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Marketing</a:t>
            </a:r>
            <a:r>
              <a:rPr lang="en-US" dirty="0" smtClean="0"/>
              <a:t> is the dynamic activities that identify, anticipate, and satisfy customer demand, while making a profit</a:t>
            </a:r>
          </a:p>
          <a:p>
            <a:r>
              <a:rPr lang="en-US" dirty="0" smtClean="0"/>
              <a:t>Marketing function focuses on the customer</a:t>
            </a:r>
          </a:p>
          <a:p>
            <a:pPr lvl="1"/>
            <a:r>
              <a:rPr lang="en-US" dirty="0" smtClean="0"/>
              <a:t>Learning about customers</a:t>
            </a:r>
          </a:p>
          <a:p>
            <a:pPr lvl="1"/>
            <a:r>
              <a:rPr lang="en-US" dirty="0" smtClean="0"/>
              <a:t>Developing products</a:t>
            </a:r>
          </a:p>
          <a:p>
            <a:pPr lvl="1"/>
            <a:r>
              <a:rPr lang="en-US" dirty="0" smtClean="0"/>
              <a:t>Pricing products</a:t>
            </a:r>
          </a:p>
          <a:p>
            <a:pPr lvl="1"/>
            <a:r>
              <a:rPr lang="en-US" dirty="0" smtClean="0"/>
              <a:t>Promotion and selling</a:t>
            </a:r>
          </a:p>
          <a:p>
            <a:pPr lvl="1"/>
            <a:r>
              <a:rPr lang="en-US" dirty="0" smtClean="0"/>
              <a:t>Determining customer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0215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Business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management</a:t>
            </a:r>
            <a:r>
              <a:rPr lang="en-US" dirty="0" smtClean="0"/>
              <a:t> function controls and makes decisions about a business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Coordination</a:t>
            </a:r>
          </a:p>
          <a:p>
            <a:pPr lvl="1"/>
            <a:r>
              <a:rPr lang="en-US" dirty="0" smtClean="0"/>
              <a:t>Monitoring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manager</a:t>
            </a:r>
            <a:r>
              <a:rPr lang="en-US" dirty="0" smtClean="0"/>
              <a:t> is an employee who directs the work of others and is responsible for carrying out the goals of the department</a:t>
            </a:r>
          </a:p>
          <a:p>
            <a:pPr lvl="1"/>
            <a:r>
              <a:rPr lang="en-US" dirty="0" smtClean="0"/>
              <a:t>Makes decisions, implements plans, and controls</a:t>
            </a:r>
          </a:p>
          <a:p>
            <a:pPr lvl="1"/>
            <a:r>
              <a:rPr lang="en-US" dirty="0" smtClean="0"/>
              <a:t>Leads, hires, trains, and supervises employees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15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Business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725" y="5676900"/>
            <a:ext cx="2152650" cy="2571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t="1871" r="1511" b="1616"/>
          <a:stretch/>
        </p:blipFill>
        <p:spPr>
          <a:xfrm>
            <a:off x="704849" y="2285999"/>
            <a:ext cx="7575331" cy="33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Ownership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main forms of business ownership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sole proprietorship</a:t>
            </a:r>
            <a:r>
              <a:rPr lang="en-US" dirty="0" smtClean="0"/>
              <a:t> is a business owned by one person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partnership</a:t>
            </a:r>
            <a:r>
              <a:rPr lang="en-US" dirty="0" smtClean="0"/>
              <a:t> is the relationship between two or more people who join to create a business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corporation</a:t>
            </a:r>
            <a:r>
              <a:rPr lang="en-US" dirty="0" smtClean="0"/>
              <a:t> is a business that is legally separate from its owners and has most of the legal rights of an actual person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nonprofit organization</a:t>
            </a:r>
            <a:r>
              <a:rPr lang="en-US" dirty="0" smtClean="0"/>
              <a:t> exists to serve some public 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profit?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Profit </a:t>
            </a:r>
            <a:r>
              <a:rPr lang="en-US" sz="2800" dirty="0">
                <a:solidFill>
                  <a:srgbClr val="00B0F0"/>
                </a:solidFill>
              </a:rPr>
              <a:t>is the difference between the </a:t>
            </a:r>
            <a:r>
              <a:rPr lang="en-US" sz="2800" dirty="0" smtClean="0">
                <a:solidFill>
                  <a:srgbClr val="00B0F0"/>
                </a:solidFill>
              </a:rPr>
              <a:t>income </a:t>
            </a:r>
            <a:r>
              <a:rPr lang="en-US" sz="2800" dirty="0">
                <a:solidFill>
                  <a:srgbClr val="00B0F0"/>
                </a:solidFill>
              </a:rPr>
              <a:t>earned and expenses incurred </a:t>
            </a:r>
            <a:r>
              <a:rPr lang="en-US" sz="2800" dirty="0" smtClean="0">
                <a:solidFill>
                  <a:srgbClr val="00B0F0"/>
                </a:solidFill>
              </a:rPr>
              <a:t>by </a:t>
            </a:r>
            <a:r>
              <a:rPr lang="en-US" sz="2800" dirty="0">
                <a:solidFill>
                  <a:srgbClr val="00B0F0"/>
                </a:solidFill>
              </a:rPr>
              <a:t>a business during a specific period </a:t>
            </a:r>
            <a:r>
              <a:rPr lang="en-US" sz="2800" dirty="0" smtClean="0">
                <a:solidFill>
                  <a:srgbClr val="00B0F0"/>
                </a:solidFill>
              </a:rPr>
              <a:t>of </a:t>
            </a:r>
            <a:r>
              <a:rPr lang="en-US" sz="2800" dirty="0">
                <a:solidFill>
                  <a:srgbClr val="00B0F0"/>
                </a:solidFill>
              </a:rPr>
              <a:t>time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3.1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 smtClean="0"/>
              <a:t>How </a:t>
            </a:r>
            <a:r>
              <a:rPr lang="en-US" sz="2800" dirty="0"/>
              <a:t>is the marketing concept related to </a:t>
            </a:r>
            <a:r>
              <a:rPr lang="en-US" sz="2800" dirty="0" smtClean="0"/>
              <a:t>business </a:t>
            </a:r>
            <a:r>
              <a:rPr lang="en-US" sz="2800" dirty="0"/>
              <a:t>profit?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Businesses </a:t>
            </a:r>
            <a:r>
              <a:rPr lang="en-US" sz="2800" dirty="0">
                <a:solidFill>
                  <a:srgbClr val="00B0F0"/>
                </a:solidFill>
              </a:rPr>
              <a:t>using the marketing concept </a:t>
            </a:r>
            <a:r>
              <a:rPr lang="en-US" sz="2800" dirty="0" smtClean="0">
                <a:solidFill>
                  <a:srgbClr val="00B0F0"/>
                </a:solidFill>
              </a:rPr>
              <a:t>understand </a:t>
            </a:r>
            <a:r>
              <a:rPr lang="en-US" sz="2800" dirty="0">
                <a:solidFill>
                  <a:srgbClr val="00B0F0"/>
                </a:solidFill>
              </a:rPr>
              <a:t>that building a strong base of </a:t>
            </a:r>
            <a:r>
              <a:rPr lang="en-US" sz="2800" dirty="0" smtClean="0">
                <a:solidFill>
                  <a:srgbClr val="00B0F0"/>
                </a:solidFill>
              </a:rPr>
              <a:t>satisfied </a:t>
            </a:r>
            <a:r>
              <a:rPr lang="en-US" sz="2800" dirty="0">
                <a:solidFill>
                  <a:srgbClr val="00B0F0"/>
                </a:solidFill>
              </a:rPr>
              <a:t>customers leads to healthy </a:t>
            </a:r>
            <a:r>
              <a:rPr lang="en-US" sz="2800" dirty="0" smtClean="0">
                <a:solidFill>
                  <a:srgbClr val="00B0F0"/>
                </a:solidFill>
              </a:rPr>
              <a:t>profits</a:t>
            </a:r>
            <a:r>
              <a:rPr lang="en-US" sz="2800" dirty="0">
                <a:solidFill>
                  <a:srgbClr val="00B0F0"/>
                </a:solidFill>
              </a:rPr>
              <a:t>. Satisfied customers are repeat </a:t>
            </a:r>
            <a:r>
              <a:rPr lang="en-US" sz="2800" dirty="0" smtClean="0">
                <a:solidFill>
                  <a:srgbClr val="00B0F0"/>
                </a:solidFill>
              </a:rPr>
              <a:t>customers, </a:t>
            </a:r>
            <a:r>
              <a:rPr lang="en-US" sz="2800" dirty="0">
                <a:solidFill>
                  <a:srgbClr val="00B0F0"/>
                </a:solidFill>
              </a:rPr>
              <a:t>and repeat customers ensure </a:t>
            </a:r>
            <a:r>
              <a:rPr lang="en-US" sz="2800" dirty="0" smtClean="0">
                <a:solidFill>
                  <a:srgbClr val="00B0F0"/>
                </a:solidFill>
              </a:rPr>
              <a:t>higher </a:t>
            </a:r>
            <a:r>
              <a:rPr lang="en-US" sz="2800" dirty="0">
                <a:solidFill>
                  <a:srgbClr val="00B0F0"/>
                </a:solidFill>
              </a:rPr>
              <a:t>sales.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3.1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3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</a:p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4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3"/>
            </a:pPr>
            <a:r>
              <a:rPr lang="en-US" sz="2800" dirty="0" smtClean="0"/>
              <a:t>Name </a:t>
            </a:r>
            <a:r>
              <a:rPr lang="en-US" sz="2800" dirty="0"/>
              <a:t>the properties of money.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Stability</a:t>
            </a:r>
            <a:r>
              <a:rPr lang="en-US" sz="2800" dirty="0">
                <a:solidFill>
                  <a:srgbClr val="00B0F0"/>
                </a:solidFill>
              </a:rPr>
              <a:t>, recognizability, divisibility, </a:t>
            </a:r>
            <a:r>
              <a:rPr lang="en-US" sz="2800" dirty="0" smtClean="0">
                <a:solidFill>
                  <a:srgbClr val="00B0F0"/>
                </a:solidFill>
              </a:rPr>
              <a:t>portability</a:t>
            </a:r>
            <a:r>
              <a:rPr lang="en-US" sz="2800" dirty="0">
                <a:solidFill>
                  <a:srgbClr val="00B0F0"/>
                </a:solidFill>
              </a:rPr>
              <a:t>, and durability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</a:p>
          <a:p>
            <a:pPr marL="512064" indent="-512064">
              <a:spcBef>
                <a:spcPts val="0"/>
              </a:spcBef>
              <a:buFont typeface="+mj-lt"/>
              <a:buAutoNum type="arabicPeriod" startAt="4"/>
            </a:pPr>
            <a:r>
              <a:rPr lang="en-US" sz="2800" dirty="0"/>
              <a:t>What are the functions of business?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The functions of business are production, finance, marketing, and management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3.1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 smtClean="0"/>
              <a:t>What </a:t>
            </a:r>
            <a:r>
              <a:rPr lang="en-US" sz="2800" dirty="0"/>
              <a:t>is the difference between a sole </a:t>
            </a:r>
            <a:r>
              <a:rPr lang="en-US" sz="2800" dirty="0" smtClean="0"/>
              <a:t>proprietorship </a:t>
            </a:r>
            <a:r>
              <a:rPr lang="en-US" sz="2800" dirty="0"/>
              <a:t>and a partnership?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 </a:t>
            </a:r>
            <a:r>
              <a:rPr lang="en-US" sz="2800" dirty="0">
                <a:solidFill>
                  <a:srgbClr val="00B0F0"/>
                </a:solidFill>
              </a:rPr>
              <a:t>sole proprietorship is a business </a:t>
            </a:r>
            <a:r>
              <a:rPr lang="en-US" sz="2800" dirty="0" smtClean="0">
                <a:solidFill>
                  <a:srgbClr val="00B0F0"/>
                </a:solidFill>
              </a:rPr>
              <a:t>owned </a:t>
            </a:r>
            <a:r>
              <a:rPr lang="en-US" sz="2800" dirty="0">
                <a:solidFill>
                  <a:srgbClr val="00B0F0"/>
                </a:solidFill>
              </a:rPr>
              <a:t>by </a:t>
            </a:r>
            <a:r>
              <a:rPr lang="en-US" sz="2800" dirty="0" smtClean="0">
                <a:solidFill>
                  <a:srgbClr val="00B0F0"/>
                </a:solidFill>
              </a:rPr>
              <a:t>one person</a:t>
            </a:r>
            <a:r>
              <a:rPr lang="en-US" sz="2800" dirty="0">
                <a:solidFill>
                  <a:srgbClr val="00B0F0"/>
                </a:solidFill>
              </a:rPr>
              <a:t>. A partnership </a:t>
            </a:r>
            <a:r>
              <a:rPr lang="en-US" sz="2800" dirty="0" smtClean="0">
                <a:solidFill>
                  <a:srgbClr val="00B0F0"/>
                </a:solidFill>
              </a:rPr>
              <a:t>is	the </a:t>
            </a:r>
            <a:r>
              <a:rPr lang="en-US" sz="2800" dirty="0">
                <a:solidFill>
                  <a:srgbClr val="00B0F0"/>
                </a:solidFill>
              </a:rPr>
              <a:t>relationship between two or more </a:t>
            </a:r>
            <a:r>
              <a:rPr lang="en-US" sz="2800" dirty="0" smtClean="0">
                <a:solidFill>
                  <a:srgbClr val="00B0F0"/>
                </a:solidFill>
              </a:rPr>
              <a:t>people </a:t>
            </a:r>
            <a:r>
              <a:rPr lang="en-US" sz="2800" dirty="0">
                <a:solidFill>
                  <a:srgbClr val="00B0F0"/>
                </a:solidFill>
              </a:rPr>
              <a:t>who join to create a business</a:t>
            </a:r>
            <a:r>
              <a:rPr lang="en-US" sz="2800" dirty="0" smtClean="0">
                <a:solidFill>
                  <a:srgbClr val="00B0F0"/>
                </a:solidFill>
              </a:rPr>
              <a:t>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3.1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Laws and Regulations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3.2-1 Describe the role the FTC plays in advertising and marketing law. </a:t>
            </a:r>
          </a:p>
          <a:p>
            <a:r>
              <a:rPr lang="en-US" dirty="0" smtClean="0"/>
              <a:t>3.2-2 Identify protections provided by employment and labor law.</a:t>
            </a:r>
          </a:p>
          <a:p>
            <a:r>
              <a:rPr lang="en-US" dirty="0" smtClean="0"/>
              <a:t>3.2-3 Define the purpose of finance law.</a:t>
            </a:r>
          </a:p>
          <a:p>
            <a:r>
              <a:rPr lang="en-US" dirty="0" smtClean="0"/>
              <a:t>3.2-4 Explain consumer protection laws. </a:t>
            </a:r>
          </a:p>
        </p:txBody>
      </p:sp>
    </p:spTree>
    <p:extLst>
      <p:ext uri="{BB962C8B-B14F-4D97-AF65-F5344CB8AC3E}">
        <p14:creationId xmlns:p14="http://schemas.microsoft.com/office/powerpoint/2010/main" val="7303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Trade Commission (FTC)</a:t>
            </a:r>
          </a:p>
          <a:p>
            <a:r>
              <a:rPr lang="en-US" dirty="0" smtClean="0"/>
              <a:t>false advertising </a:t>
            </a:r>
          </a:p>
          <a:p>
            <a:r>
              <a:rPr lang="en-US" dirty="0" smtClean="0"/>
              <a:t>endorsement</a:t>
            </a:r>
          </a:p>
          <a:p>
            <a:r>
              <a:rPr lang="en-US" dirty="0" smtClean="0"/>
              <a:t>telemarketing </a:t>
            </a:r>
          </a:p>
          <a:p>
            <a:r>
              <a:rPr lang="en-US" dirty="0" smtClean="0"/>
              <a:t>antitrust laws</a:t>
            </a:r>
          </a:p>
          <a:p>
            <a:r>
              <a:rPr lang="en-US" dirty="0" smtClean="0"/>
              <a:t>monopoly </a:t>
            </a:r>
          </a:p>
          <a:p>
            <a:r>
              <a:rPr lang="en-US" dirty="0" smtClean="0"/>
              <a:t>bankruptcy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are laws for business needed in our economy?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and Marketing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Federal Trade Commission (FTC)</a:t>
            </a:r>
            <a:r>
              <a:rPr lang="en-US" dirty="0" smtClean="0"/>
              <a:t> is a federal agency that was created to protect consumers and promote business competition</a:t>
            </a:r>
          </a:p>
          <a:p>
            <a:pPr lvl="1"/>
            <a:r>
              <a:rPr lang="en-US" dirty="0" smtClean="0"/>
              <a:t>Created by the Federal Trade Commission Act in 1914</a:t>
            </a:r>
          </a:p>
          <a:p>
            <a:pPr lvl="1"/>
            <a:r>
              <a:rPr lang="en-US" dirty="0" smtClean="0"/>
              <a:t>Develops and enforces laws related to advertising and marketing</a:t>
            </a:r>
          </a:p>
          <a:p>
            <a:r>
              <a:rPr lang="en-US" dirty="0" smtClean="0"/>
              <a:t>Advertising claims must be truthful, cannot be deceptive or unfair, and must be evidence-based</a:t>
            </a:r>
          </a:p>
          <a:p>
            <a:r>
              <a:rPr lang="en-US" b="1" dirty="0" smtClean="0"/>
              <a:t>False advertising</a:t>
            </a:r>
            <a:r>
              <a:rPr lang="en-US" dirty="0" smtClean="0"/>
              <a:t> is overstating the features and benefits of products or making false claims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and Marketing Law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Businesses that market children’s products must comply with truth-in-advertising standards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Children’s Online Privacy Protection Act (COPPA) </a:t>
            </a:r>
            <a:r>
              <a:rPr lang="en-US" dirty="0" smtClean="0"/>
              <a:t>imposes requirements on websites and online services regarding the personal information collected about children who are under the age of 13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9764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and Marketing Law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endorsement </a:t>
            </a:r>
            <a:r>
              <a:rPr lang="en-US" dirty="0" smtClean="0"/>
              <a:t>is an advertising message that a person, a business, or another organization is paid by another party to give </a:t>
            </a:r>
          </a:p>
          <a:p>
            <a:pPr lvl="1"/>
            <a:r>
              <a:rPr lang="en-US" dirty="0" smtClean="0"/>
              <a:t>Michael Phelps is a famous Olympic athlete who endorses the Under </a:t>
            </a:r>
            <a:r>
              <a:rPr lang="en-US" dirty="0" err="1" smtClean="0"/>
              <a:t>Armour</a:t>
            </a:r>
            <a:r>
              <a:rPr lang="en-US" dirty="0" smtClean="0"/>
              <a:t> brand </a:t>
            </a:r>
          </a:p>
          <a:p>
            <a:pPr lvl="1"/>
            <a:r>
              <a:rPr lang="en-US" dirty="0" smtClean="0"/>
              <a:t>Jessica Simpson endorses </a:t>
            </a:r>
            <a:r>
              <a:rPr lang="en-US" dirty="0" err="1" smtClean="0"/>
              <a:t>Proactiv</a:t>
            </a:r>
            <a:r>
              <a:rPr lang="en-US" dirty="0" smtClean="0"/>
              <a:t> skincare products</a:t>
            </a:r>
          </a:p>
          <a:p>
            <a:r>
              <a:rPr lang="en-US" dirty="0" smtClean="0"/>
              <a:t>Businesses using endorsements must meet the standards of the FTC Act and the FTC’s </a:t>
            </a:r>
            <a:r>
              <a:rPr lang="en-US" i="1" dirty="0" smtClean="0"/>
              <a:t>Guides Concerning Use of Endorsements and Testimonials in Advertising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26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and Marketing Law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company’s claim about environmental responsibility or product energy efficiency and any related “green” claims must be truthful and verifiable </a:t>
            </a:r>
          </a:p>
          <a:p>
            <a:r>
              <a:rPr lang="en-US" dirty="0" smtClean="0"/>
              <a:t>Under federal law, health claims made in product advertisements must be backed by scientific evidence </a:t>
            </a:r>
          </a:p>
          <a:p>
            <a:r>
              <a:rPr lang="en-US" dirty="0" smtClean="0"/>
              <a:t>Products marketed as “Made in the USA” must disclose which materials, ingredients, or components were made in the United States </a:t>
            </a:r>
          </a:p>
        </p:txBody>
      </p:sp>
    </p:spTree>
    <p:extLst>
      <p:ext uri="{BB962C8B-B14F-4D97-AF65-F5344CB8AC3E}">
        <p14:creationId xmlns:p14="http://schemas.microsoft.com/office/powerpoint/2010/main" val="91919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Defined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64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and Marketing Law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advertising must comply with rules and guidelines to protect customers</a:t>
            </a:r>
          </a:p>
          <a:p>
            <a:r>
              <a:rPr lang="en-US" b="1" dirty="0" smtClean="0"/>
              <a:t>Telemarketing </a:t>
            </a:r>
            <a:r>
              <a:rPr lang="en-US" dirty="0" smtClean="0"/>
              <a:t>is personal selling done over the telephone</a:t>
            </a:r>
          </a:p>
          <a:p>
            <a:pPr lvl="1"/>
            <a:r>
              <a:rPr lang="en-US" dirty="0" smtClean="0"/>
              <a:t>The FTC’s </a:t>
            </a:r>
            <a:r>
              <a:rPr lang="en-US" i="1" dirty="0" smtClean="0"/>
              <a:t>Telemarketing Sales Rule</a:t>
            </a:r>
            <a:r>
              <a:rPr lang="en-US" dirty="0" smtClean="0"/>
              <a:t> helps protect customers from fraudulent calls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National Do Not Call Registry</a:t>
            </a:r>
            <a:r>
              <a:rPr lang="en-US" dirty="0" smtClean="0"/>
              <a:t> allows customers to opt out of sales calls</a:t>
            </a:r>
          </a:p>
          <a:p>
            <a:pPr lvl="1"/>
            <a:r>
              <a:rPr lang="en-US" i="1" dirty="0" err="1" smtClean="0"/>
              <a:t>Robocalling</a:t>
            </a:r>
            <a:r>
              <a:rPr lang="en-US" i="1" dirty="0" smtClean="0"/>
              <a:t> </a:t>
            </a:r>
            <a:r>
              <a:rPr lang="en-US" dirty="0" smtClean="0"/>
              <a:t>is using a computerized automatic dialing device to deliver a prerecorded sales message when someone answers 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798857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and Labor Law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businesses in the United States are required to observe employment and labor laws</a:t>
            </a:r>
          </a:p>
          <a:p>
            <a:pPr lvl="1"/>
            <a:r>
              <a:rPr lang="en-US" dirty="0" smtClean="0"/>
              <a:t>Prevent discrimination and harassment</a:t>
            </a:r>
          </a:p>
          <a:p>
            <a:pPr lvl="1"/>
            <a:r>
              <a:rPr lang="en-US" dirty="0" smtClean="0"/>
              <a:t>Ensure employee safety</a:t>
            </a:r>
          </a:p>
          <a:p>
            <a:pPr lvl="1"/>
            <a:r>
              <a:rPr lang="en-US" dirty="0" smtClean="0"/>
              <a:t>Enforce wage and hour laws</a:t>
            </a:r>
          </a:p>
          <a:p>
            <a:pPr lvl="1"/>
            <a:r>
              <a:rPr lang="en-US" dirty="0" smtClean="0"/>
              <a:t>Monitor workers’ compensation regulations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2192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and Labor Law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0" y="6343648"/>
            <a:ext cx="1809750" cy="2190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4483" y="1700213"/>
            <a:ext cx="2510234" cy="46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and Labor Law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US Department of Labor (DOL) </a:t>
            </a:r>
            <a:r>
              <a:rPr lang="en-US" dirty="0" smtClean="0"/>
              <a:t>enforces workplace laws and regulations 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Equal Employment Opportunity Commission (EEOC) </a:t>
            </a:r>
            <a:r>
              <a:rPr lang="en-US" dirty="0" smtClean="0"/>
              <a:t>protects the civil rights of employees in the workplace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Occupational Safety and Health Administration (OSHA) </a:t>
            </a:r>
            <a:r>
              <a:rPr lang="en-US" dirty="0" smtClean="0"/>
              <a:t>sets and enforces workplace safety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Law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Finance laws ensure fair competition</a:t>
            </a:r>
          </a:p>
          <a:p>
            <a:r>
              <a:rPr lang="en-US" dirty="0" smtClean="0"/>
              <a:t>Antitrust, bankruptcy, and securities laws protect the financial interests of businesses and individual investors 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9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Law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9324" y="6368176"/>
            <a:ext cx="1847851" cy="21549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7312" y="1800223"/>
            <a:ext cx="6353176" cy="46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Law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FTC’s </a:t>
            </a:r>
            <a:r>
              <a:rPr lang="en-US" i="1" dirty="0" smtClean="0"/>
              <a:t>Bureau of Competition</a:t>
            </a:r>
            <a:r>
              <a:rPr lang="en-US" dirty="0" smtClean="0"/>
              <a:t> enforces antitrust laws</a:t>
            </a:r>
          </a:p>
          <a:p>
            <a:r>
              <a:rPr lang="en-US" b="1" dirty="0" smtClean="0"/>
              <a:t>Antitrust laws</a:t>
            </a:r>
            <a:r>
              <a:rPr lang="en-US" dirty="0" smtClean="0"/>
              <a:t> promote fair trade, open markets, and competition among businesses </a:t>
            </a:r>
          </a:p>
          <a:p>
            <a:pPr lvl="1"/>
            <a:r>
              <a:rPr lang="en-US" dirty="0" smtClean="0"/>
              <a:t>Prevent monopolies and price-fixing</a:t>
            </a:r>
          </a:p>
          <a:p>
            <a:pPr lvl="2"/>
            <a:r>
              <a:rPr lang="en-US" dirty="0" smtClean="0"/>
              <a:t>A </a:t>
            </a:r>
            <a:r>
              <a:rPr lang="en-US" b="1" dirty="0" smtClean="0"/>
              <a:t>monopoly </a:t>
            </a:r>
            <a:r>
              <a:rPr lang="en-US" dirty="0" smtClean="0"/>
              <a:t>occurs when one business has complete control of a market’s entire supply of goods or services </a:t>
            </a:r>
          </a:p>
          <a:p>
            <a:pPr lvl="2"/>
            <a:r>
              <a:rPr lang="en-US" dirty="0" smtClean="0"/>
              <a:t>The </a:t>
            </a:r>
            <a:r>
              <a:rPr lang="en-US" i="1" dirty="0" smtClean="0"/>
              <a:t>Sherman Antitrust Act </a:t>
            </a:r>
            <a:r>
              <a:rPr lang="en-US" dirty="0" smtClean="0"/>
              <a:t>and</a:t>
            </a:r>
            <a:r>
              <a:rPr lang="en-US" i="1" dirty="0" smtClean="0"/>
              <a:t> Clayton Antitrust Act</a:t>
            </a:r>
            <a:r>
              <a:rPr lang="en-US" dirty="0" smtClean="0"/>
              <a:t> have been used</a:t>
            </a:r>
          </a:p>
          <a:p>
            <a:pPr lvl="1"/>
            <a:r>
              <a:rPr lang="en-US" dirty="0" smtClean="0"/>
              <a:t>The FTC has information on how these laws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Law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Bankruptcy </a:t>
            </a:r>
            <a:r>
              <a:rPr lang="en-US" dirty="0" smtClean="0"/>
              <a:t>is a legal process that allows a company to reorganize or go out of business when it runs out of funding </a:t>
            </a:r>
          </a:p>
          <a:p>
            <a:r>
              <a:rPr lang="en-US" i="1" dirty="0" smtClean="0"/>
              <a:t>Bankruptcy laws </a:t>
            </a:r>
            <a:r>
              <a:rPr lang="en-US" dirty="0" smtClean="0"/>
              <a:t>apply to the handling of business debts when a business is no longer profitable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42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Law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Securities </a:t>
            </a:r>
            <a:r>
              <a:rPr lang="en-US" dirty="0" smtClean="0"/>
              <a:t>include stocks and other financial investments </a:t>
            </a:r>
          </a:p>
          <a:p>
            <a:r>
              <a:rPr lang="en-US" i="1" dirty="0" smtClean="0"/>
              <a:t>Securities laws </a:t>
            </a:r>
            <a:r>
              <a:rPr lang="en-US" dirty="0" smtClean="0"/>
              <a:t>regulate businesses that have publicly traded stocks and bonds</a:t>
            </a:r>
          </a:p>
          <a:p>
            <a:pPr lvl="1"/>
            <a:r>
              <a:rPr lang="en-US" dirty="0" smtClean="0"/>
              <a:t>Enforced by the </a:t>
            </a:r>
            <a:r>
              <a:rPr lang="en-US" i="1" dirty="0" smtClean="0"/>
              <a:t>US Securities and Exchange Commission (SEC)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Include regulations about preparing documentation for the SEC to review and complying with the Sarbanes-Oxley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00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Protection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Customers rely on the sellers or producers to ensure that products are safe to use as directed</a:t>
            </a:r>
          </a:p>
          <a:p>
            <a:r>
              <a:rPr lang="en-US" i="1" dirty="0" smtClean="0"/>
              <a:t>Consumer protection laws </a:t>
            </a:r>
            <a:r>
              <a:rPr lang="en-US" dirty="0" smtClean="0"/>
              <a:t>are designed to hold companies accountable for providing safe products, honest marketing practices, and truthful documentation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776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3.1-1 Discuss the term </a:t>
            </a:r>
            <a:r>
              <a:rPr lang="en-US" i="1" dirty="0" smtClean="0"/>
              <a:t>business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3.1-2 Explain the functions of money in society.</a:t>
            </a:r>
          </a:p>
          <a:p>
            <a:r>
              <a:rPr lang="en-US" dirty="0" smtClean="0"/>
              <a:t>3.1-3 Define the functions of business.</a:t>
            </a:r>
          </a:p>
          <a:p>
            <a:r>
              <a:rPr lang="en-US" dirty="0" smtClean="0"/>
              <a:t>3.1-4 Identify forms of business ownership.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Protection (Continued)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Consumer Bill of Rights includes the rights to: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be informed </a:t>
            </a:r>
          </a:p>
          <a:p>
            <a:pPr lvl="1"/>
            <a:r>
              <a:rPr lang="en-US" dirty="0" smtClean="0"/>
              <a:t>choose </a:t>
            </a:r>
          </a:p>
          <a:p>
            <a:pPr lvl="1"/>
            <a:r>
              <a:rPr lang="en-US" dirty="0" smtClean="0"/>
              <a:t>be heard</a:t>
            </a:r>
          </a:p>
          <a:p>
            <a:pPr lvl="1"/>
            <a:r>
              <a:rPr lang="en-US" dirty="0" smtClean="0"/>
              <a:t>satisfaction of basic needs</a:t>
            </a:r>
          </a:p>
          <a:p>
            <a:pPr lvl="1"/>
            <a:r>
              <a:rPr lang="en-US" dirty="0" smtClean="0"/>
              <a:t>redress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a healthful environment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78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Protection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FTC’s </a:t>
            </a:r>
            <a:r>
              <a:rPr lang="en-US" i="1" dirty="0" smtClean="0"/>
              <a:t>Bureau of Consumer Protection </a:t>
            </a:r>
            <a:r>
              <a:rPr lang="en-US" dirty="0" smtClean="0"/>
              <a:t>works to stop unfair, deceptive, and fraudulent business practices</a:t>
            </a:r>
          </a:p>
          <a:p>
            <a:pPr lvl="1"/>
            <a:r>
              <a:rPr lang="en-US" dirty="0" smtClean="0"/>
              <a:t>Collects and investigates consumer complaints</a:t>
            </a:r>
          </a:p>
          <a:p>
            <a:pPr lvl="1"/>
            <a:r>
              <a:rPr lang="en-US" dirty="0" smtClean="0"/>
              <a:t>Takes legal action against businesses and individuals who violate the law</a:t>
            </a:r>
          </a:p>
          <a:p>
            <a:pPr lvl="1"/>
            <a:r>
              <a:rPr lang="en-US" dirty="0" smtClean="0"/>
              <a:t>Provides educational resources for consumers and businesses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575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Protection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975" y="6356633"/>
            <a:ext cx="1809750" cy="213012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Publisher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1625" y="1819275"/>
            <a:ext cx="5638800" cy="454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Protection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the </a:t>
            </a:r>
            <a:r>
              <a:rPr lang="en-US" i="1" dirty="0" smtClean="0"/>
              <a:t>Consumer Product Safety Commission (CPSC) </a:t>
            </a:r>
            <a:r>
              <a:rPr lang="en-US" dirty="0" smtClean="0"/>
              <a:t>is to protect the public against unreasonable risks associated with consumer products</a:t>
            </a:r>
            <a:endParaRPr lang="en-US" dirty="0"/>
          </a:p>
          <a:p>
            <a:r>
              <a:rPr lang="en-US" dirty="0" smtClean="0"/>
              <a:t>Established by the </a:t>
            </a:r>
            <a:r>
              <a:rPr lang="en-US" i="1" dirty="0" smtClean="0"/>
              <a:t>Consumer Product Safety Act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86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Protection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CPSC works to reduce the risk of injuries and deaths by consumer products</a:t>
            </a:r>
          </a:p>
          <a:p>
            <a:pPr lvl="1"/>
            <a:r>
              <a:rPr lang="en-US" dirty="0" smtClean="0"/>
              <a:t>Issues and enforces mandatory safety standards</a:t>
            </a:r>
          </a:p>
          <a:p>
            <a:pPr lvl="1"/>
            <a:r>
              <a:rPr lang="en-US" dirty="0" smtClean="0"/>
              <a:t>Develops voluntary industry safety standards</a:t>
            </a:r>
          </a:p>
          <a:p>
            <a:pPr lvl="1"/>
            <a:r>
              <a:rPr lang="en-US" dirty="0" smtClean="0"/>
              <a:t>Bans products if standards would not protect people</a:t>
            </a:r>
          </a:p>
          <a:p>
            <a:pPr lvl="1"/>
            <a:r>
              <a:rPr lang="en-US" dirty="0" smtClean="0"/>
              <a:t>Recalls products and arranges for their repair, replacement, or refund</a:t>
            </a:r>
          </a:p>
          <a:p>
            <a:pPr lvl="1"/>
            <a:r>
              <a:rPr lang="en-US" dirty="0" smtClean="0"/>
              <a:t>Researches potential product hazards</a:t>
            </a:r>
          </a:p>
          <a:p>
            <a:pPr lvl="1"/>
            <a:r>
              <a:rPr lang="en-US" dirty="0" smtClean="0"/>
              <a:t>Informs and educates consumers about product safety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78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Protection (Continued)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 </a:t>
            </a:r>
            <a:r>
              <a:rPr lang="en-US" i="1" dirty="0" smtClean="0"/>
              <a:t>Food and Drug Administration (FDA) </a:t>
            </a:r>
            <a:r>
              <a:rPr lang="en-US" dirty="0" smtClean="0"/>
              <a:t>is responsible for protecting the health of consumers by ensuring the safety of food, medicine and medical devices, and cosmetics</a:t>
            </a:r>
          </a:p>
          <a:p>
            <a:r>
              <a:rPr lang="en-US" dirty="0" smtClean="0"/>
              <a:t>The FDA assures products are properly labeled</a:t>
            </a:r>
          </a:p>
          <a:p>
            <a:r>
              <a:rPr lang="en-US" dirty="0" smtClean="0"/>
              <a:t>Companies that manufacture products regulated by the FDA can look to the FDA’s </a:t>
            </a:r>
            <a:r>
              <a:rPr lang="en-US" i="1" dirty="0" smtClean="0"/>
              <a:t>Basics for Industry</a:t>
            </a:r>
            <a:r>
              <a:rPr lang="en-US" dirty="0" smtClean="0"/>
              <a:t> guides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58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List </a:t>
            </a:r>
            <a:r>
              <a:rPr lang="en-US" sz="2800" dirty="0"/>
              <a:t>two reasons for which the Federal </a:t>
            </a:r>
            <a:r>
              <a:rPr lang="en-US" sz="2800" dirty="0" smtClean="0"/>
              <a:t>Trade </a:t>
            </a:r>
            <a:r>
              <a:rPr lang="en-US" sz="2800" dirty="0"/>
              <a:t>Commission (FTC) was </a:t>
            </a:r>
            <a:r>
              <a:rPr lang="en-US" sz="2800" dirty="0" smtClean="0"/>
              <a:t>created</a:t>
            </a:r>
            <a:r>
              <a:rPr lang="en-US" sz="2800" dirty="0"/>
              <a:t>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Federal </a:t>
            </a:r>
            <a:r>
              <a:rPr lang="en-US" sz="2800" dirty="0">
                <a:solidFill>
                  <a:srgbClr val="00B0F0"/>
                </a:solidFill>
              </a:rPr>
              <a:t>Trade Commission (FTC) is a </a:t>
            </a:r>
            <a:r>
              <a:rPr lang="en-US" sz="2800" dirty="0" smtClean="0">
                <a:solidFill>
                  <a:srgbClr val="00B0F0"/>
                </a:solidFill>
              </a:rPr>
              <a:t>federal </a:t>
            </a:r>
            <a:r>
              <a:rPr lang="en-US" sz="2800" dirty="0">
                <a:solidFill>
                  <a:srgbClr val="00B0F0"/>
                </a:solidFill>
              </a:rPr>
              <a:t>agency that was created to </a:t>
            </a:r>
            <a:r>
              <a:rPr lang="en-US" sz="2800" dirty="0" smtClean="0">
                <a:solidFill>
                  <a:srgbClr val="00B0F0"/>
                </a:solidFill>
              </a:rPr>
              <a:t>protect </a:t>
            </a:r>
            <a:r>
              <a:rPr lang="en-US" sz="2800" dirty="0">
                <a:solidFill>
                  <a:srgbClr val="00B0F0"/>
                </a:solidFill>
              </a:rPr>
              <a:t>consumers and </a:t>
            </a:r>
            <a:r>
              <a:rPr lang="en-US" sz="2800" dirty="0" smtClean="0">
                <a:solidFill>
                  <a:srgbClr val="00B0F0"/>
                </a:solidFill>
              </a:rPr>
              <a:t>promote business </a:t>
            </a:r>
            <a:r>
              <a:rPr lang="en-US" sz="2800" dirty="0">
                <a:solidFill>
                  <a:srgbClr val="00B0F0"/>
                </a:solidFill>
              </a:rPr>
              <a:t>competition.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3.2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 smtClean="0"/>
              <a:t>Name </a:t>
            </a:r>
            <a:r>
              <a:rPr lang="en-US" sz="2800" dirty="0"/>
              <a:t>one type of specialized product for </a:t>
            </a:r>
            <a:r>
              <a:rPr lang="en-US" sz="2800" dirty="0" smtClean="0"/>
              <a:t>which </a:t>
            </a:r>
            <a:r>
              <a:rPr lang="en-US" sz="2800" dirty="0"/>
              <a:t>additional advertising or </a:t>
            </a:r>
            <a:r>
              <a:rPr lang="en-US" sz="2800" dirty="0" smtClean="0"/>
              <a:t>marketing rules </a:t>
            </a:r>
            <a:r>
              <a:rPr lang="en-US" sz="2800" dirty="0"/>
              <a:t>apply.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Any) Children’s products, endorsements, </a:t>
            </a:r>
            <a:r>
              <a:rPr lang="en-US" sz="2800" dirty="0" smtClean="0">
                <a:solidFill>
                  <a:srgbClr val="00B0F0"/>
                </a:solidFill>
              </a:rPr>
              <a:t>environmental </a:t>
            </a:r>
            <a:r>
              <a:rPr lang="en-US" sz="2800" dirty="0">
                <a:solidFill>
                  <a:srgbClr val="00B0F0"/>
                </a:solidFill>
              </a:rPr>
              <a:t>marketing, health claims, </a:t>
            </a:r>
            <a:r>
              <a:rPr lang="en-US" sz="2800" dirty="0" smtClean="0">
                <a:solidFill>
                  <a:srgbClr val="00B0F0"/>
                </a:solidFill>
              </a:rPr>
              <a:t>made </a:t>
            </a:r>
            <a:r>
              <a:rPr lang="en-US" sz="2800" dirty="0">
                <a:solidFill>
                  <a:srgbClr val="00B0F0"/>
                </a:solidFill>
              </a:rPr>
              <a:t>in USA claims, online advertising </a:t>
            </a:r>
            <a:r>
              <a:rPr lang="en-US" sz="2800" dirty="0" smtClean="0">
                <a:solidFill>
                  <a:srgbClr val="00B0F0"/>
                </a:solidFill>
              </a:rPr>
              <a:t>and </a:t>
            </a:r>
            <a:r>
              <a:rPr lang="en-US" sz="2800" dirty="0">
                <a:solidFill>
                  <a:srgbClr val="00B0F0"/>
                </a:solidFill>
              </a:rPr>
              <a:t>marketing, and telemarketing.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3.2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3"/>
            </a:pPr>
            <a:r>
              <a:rPr lang="en-US" sz="2800" dirty="0" smtClean="0"/>
              <a:t>Cite </a:t>
            </a:r>
            <a:r>
              <a:rPr lang="en-US" sz="2800" dirty="0"/>
              <a:t>two governmental organizations that </a:t>
            </a:r>
            <a:r>
              <a:rPr lang="en-US" sz="2800" dirty="0" smtClean="0"/>
              <a:t>enforce </a:t>
            </a:r>
            <a:r>
              <a:rPr lang="en-US" sz="2800" dirty="0"/>
              <a:t>workplace laws and regulations.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(Any</a:t>
            </a:r>
            <a:r>
              <a:rPr lang="en-US" sz="2800" dirty="0">
                <a:solidFill>
                  <a:srgbClr val="00B0F0"/>
                </a:solidFill>
              </a:rPr>
              <a:t>) US Department of Labor (DOL), </a:t>
            </a:r>
            <a:r>
              <a:rPr lang="en-US" sz="2800" dirty="0" smtClean="0">
                <a:solidFill>
                  <a:srgbClr val="00B0F0"/>
                </a:solidFill>
              </a:rPr>
              <a:t>Equal </a:t>
            </a:r>
            <a:r>
              <a:rPr lang="en-US" sz="2800" dirty="0">
                <a:solidFill>
                  <a:srgbClr val="00B0F0"/>
                </a:solidFill>
              </a:rPr>
              <a:t>Employment Opportunity </a:t>
            </a:r>
            <a:r>
              <a:rPr lang="en-US" sz="2800" dirty="0" smtClean="0">
                <a:solidFill>
                  <a:srgbClr val="00B0F0"/>
                </a:solidFill>
              </a:rPr>
              <a:t>Commission </a:t>
            </a:r>
            <a:r>
              <a:rPr lang="en-US" sz="2800" dirty="0">
                <a:solidFill>
                  <a:srgbClr val="00B0F0"/>
                </a:solidFill>
              </a:rPr>
              <a:t>(EEOC), and Occupational </a:t>
            </a:r>
            <a:r>
              <a:rPr lang="en-US" sz="2800" dirty="0" smtClean="0">
                <a:solidFill>
                  <a:srgbClr val="00B0F0"/>
                </a:solidFill>
              </a:rPr>
              <a:t>Safety </a:t>
            </a:r>
            <a:r>
              <a:rPr lang="en-US" sz="2800" dirty="0">
                <a:solidFill>
                  <a:srgbClr val="00B0F0"/>
                </a:solidFill>
              </a:rPr>
              <a:t>and Health Administration (OSHA).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3.2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types of laws protect the </a:t>
            </a:r>
            <a:r>
              <a:rPr lang="en-US" sz="2800" dirty="0" smtClean="0"/>
              <a:t>financial </a:t>
            </a:r>
            <a:r>
              <a:rPr lang="en-US" sz="2800" dirty="0"/>
              <a:t>interests </a:t>
            </a:r>
            <a:r>
              <a:rPr lang="en-US" sz="2800" dirty="0" smtClean="0"/>
              <a:t>of businesses </a:t>
            </a:r>
            <a:r>
              <a:rPr lang="en-US" sz="2800" dirty="0"/>
              <a:t>and </a:t>
            </a:r>
            <a:r>
              <a:rPr lang="en-US" sz="2800" dirty="0" smtClean="0"/>
              <a:t>individual </a:t>
            </a:r>
            <a:r>
              <a:rPr lang="en-US" sz="2800" dirty="0"/>
              <a:t>investors?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Antitrust</a:t>
            </a:r>
            <a:r>
              <a:rPr lang="en-US" sz="2800" dirty="0">
                <a:solidFill>
                  <a:srgbClr val="00B0F0"/>
                </a:solidFill>
              </a:rPr>
              <a:t>, bankruptcy, and securities </a:t>
            </a:r>
            <a:r>
              <a:rPr lang="en-US" sz="2800" dirty="0" smtClean="0">
                <a:solidFill>
                  <a:srgbClr val="00B0F0"/>
                </a:solidFill>
              </a:rPr>
              <a:t>laws </a:t>
            </a:r>
            <a:r>
              <a:rPr lang="en-US" sz="2800" dirty="0">
                <a:solidFill>
                  <a:srgbClr val="00B0F0"/>
                </a:solidFill>
              </a:rPr>
              <a:t>protect the financial interests </a:t>
            </a:r>
            <a:r>
              <a:rPr lang="en-US" sz="2800" dirty="0" smtClean="0">
                <a:solidFill>
                  <a:srgbClr val="00B0F0"/>
                </a:solidFill>
              </a:rPr>
              <a:t>of businesses </a:t>
            </a:r>
            <a:r>
              <a:rPr lang="en-US" sz="2800" dirty="0">
                <a:solidFill>
                  <a:srgbClr val="00B0F0"/>
                </a:solidFill>
              </a:rPr>
              <a:t>and individual investors.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3.2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925" y="142875"/>
            <a:ext cx="8458200" cy="914400"/>
          </a:xfrm>
        </p:spPr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</a:p>
          <a:p>
            <a:r>
              <a:rPr lang="en-US" dirty="0" smtClean="0"/>
              <a:t>money</a:t>
            </a:r>
          </a:p>
          <a:p>
            <a:r>
              <a:rPr lang="en-US" dirty="0" smtClean="0"/>
              <a:t>medium of exchange</a:t>
            </a:r>
          </a:p>
          <a:p>
            <a:r>
              <a:rPr lang="en-US" dirty="0" smtClean="0"/>
              <a:t>unit of value</a:t>
            </a:r>
          </a:p>
          <a:p>
            <a:r>
              <a:rPr lang="en-US" dirty="0" smtClean="0"/>
              <a:t>store of value</a:t>
            </a:r>
          </a:p>
          <a:p>
            <a:r>
              <a:rPr lang="en-US" dirty="0" smtClean="0"/>
              <a:t>time value of money</a:t>
            </a:r>
          </a:p>
          <a:p>
            <a:r>
              <a:rPr lang="en-US" dirty="0" smtClean="0"/>
              <a:t>production</a:t>
            </a:r>
          </a:p>
          <a:p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manufacturer</a:t>
            </a:r>
          </a:p>
          <a:p>
            <a:r>
              <a:rPr lang="en-US" dirty="0" smtClean="0"/>
              <a:t>management </a:t>
            </a:r>
          </a:p>
          <a:p>
            <a:r>
              <a:rPr lang="en-US" dirty="0" smtClean="0"/>
              <a:t>manager</a:t>
            </a:r>
          </a:p>
          <a:p>
            <a:r>
              <a:rPr lang="en-US" dirty="0" smtClean="0"/>
              <a:t>sole proprietorship </a:t>
            </a:r>
          </a:p>
          <a:p>
            <a:r>
              <a:rPr lang="en-US" dirty="0" smtClean="0"/>
              <a:t>partnership</a:t>
            </a:r>
          </a:p>
          <a:p>
            <a:r>
              <a:rPr lang="en-US" dirty="0" smtClean="0"/>
              <a:t>corporation </a:t>
            </a:r>
          </a:p>
          <a:p>
            <a:r>
              <a:rPr lang="en-US" dirty="0" smtClean="0"/>
              <a:t>nonprofit organization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064" indent="-512064">
              <a:spcBef>
                <a:spcPts val="0"/>
              </a:spcBef>
              <a:buFont typeface="+mj-lt"/>
              <a:buAutoNum type="arabicPeriod" startAt="5"/>
            </a:pPr>
            <a:r>
              <a:rPr lang="en-US" sz="2800" dirty="0" smtClean="0"/>
              <a:t>List </a:t>
            </a:r>
            <a:r>
              <a:rPr lang="en-US" sz="2800" dirty="0"/>
              <a:t>examples of consumer rights.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(</a:t>
            </a:r>
            <a:r>
              <a:rPr lang="en-US" sz="2800" dirty="0">
                <a:solidFill>
                  <a:srgbClr val="00B0F0"/>
                </a:solidFill>
              </a:rPr>
              <a:t>Any) The right to safety; the right to </a:t>
            </a:r>
            <a:r>
              <a:rPr lang="en-US" sz="2800" dirty="0" smtClean="0">
                <a:solidFill>
                  <a:srgbClr val="00B0F0"/>
                </a:solidFill>
              </a:rPr>
              <a:t>be </a:t>
            </a:r>
            <a:r>
              <a:rPr lang="en-US" sz="2800" dirty="0">
                <a:solidFill>
                  <a:srgbClr val="00B0F0"/>
                </a:solidFill>
              </a:rPr>
              <a:t>informed; the right to choose; the </a:t>
            </a:r>
            <a:r>
              <a:rPr lang="en-US" sz="2800" dirty="0" smtClean="0">
                <a:solidFill>
                  <a:srgbClr val="00B0F0"/>
                </a:solidFill>
              </a:rPr>
              <a:t>right </a:t>
            </a:r>
            <a:r>
              <a:rPr lang="en-US" sz="2800" dirty="0">
                <a:solidFill>
                  <a:srgbClr val="00B0F0"/>
                </a:solidFill>
              </a:rPr>
              <a:t>to be heard; the right to </a:t>
            </a:r>
            <a:r>
              <a:rPr lang="en-US" sz="2800" dirty="0" smtClean="0">
                <a:solidFill>
                  <a:srgbClr val="00B0F0"/>
                </a:solidFill>
              </a:rPr>
              <a:t>satisfaction </a:t>
            </a:r>
            <a:r>
              <a:rPr lang="en-US" sz="2800" dirty="0">
                <a:solidFill>
                  <a:srgbClr val="00B0F0"/>
                </a:solidFill>
              </a:rPr>
              <a:t>of basic needs; the right to </a:t>
            </a:r>
            <a:r>
              <a:rPr lang="en-US" sz="2800" dirty="0" smtClean="0">
                <a:solidFill>
                  <a:srgbClr val="00B0F0"/>
                </a:solidFill>
              </a:rPr>
              <a:t>redress</a:t>
            </a:r>
            <a:r>
              <a:rPr lang="en-US" sz="2800" dirty="0">
                <a:solidFill>
                  <a:srgbClr val="00B0F0"/>
                </a:solidFill>
              </a:rPr>
              <a:t>; the right to education; and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right to a healthful environment.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/>
          <a:lstStyle/>
          <a:p>
            <a:r>
              <a:rPr lang="en-US" dirty="0" smtClean="0"/>
              <a:t>Section 3.2 Review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the role of business in society?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Business</a:t>
            </a:r>
            <a:r>
              <a:rPr lang="en-US" dirty="0" smtClean="0"/>
              <a:t> is all the activities involved in developing and exchanging goods and services</a:t>
            </a:r>
          </a:p>
          <a:p>
            <a:pPr lvl="1"/>
            <a:r>
              <a:rPr lang="en-US" dirty="0" smtClean="0"/>
              <a:t>Sells products, manages people, makes financial decisions, and decides what needs to be produced</a:t>
            </a:r>
          </a:p>
          <a:p>
            <a:pPr lvl="1"/>
            <a:r>
              <a:rPr lang="en-US" i="1" dirty="0" smtClean="0"/>
              <a:t>Profit</a:t>
            </a:r>
            <a:r>
              <a:rPr lang="en-US" dirty="0" smtClean="0"/>
              <a:t> is the difference between the income earned and expenses incurred by a business during a specific period of time</a:t>
            </a:r>
          </a:p>
          <a:p>
            <a:r>
              <a:rPr lang="en-US" dirty="0"/>
              <a:t>P</a:t>
            </a:r>
            <a:r>
              <a:rPr lang="en-US" dirty="0" smtClean="0"/>
              <a:t>rovides goods and services you use every day</a:t>
            </a:r>
          </a:p>
          <a:p>
            <a:r>
              <a:rPr lang="en-US" dirty="0"/>
              <a:t>E</a:t>
            </a:r>
            <a:r>
              <a:rPr lang="en-US" dirty="0" smtClean="0"/>
              <a:t>mploys people in exchange for wages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wage</a:t>
            </a:r>
            <a:r>
              <a:rPr lang="en-US" dirty="0" smtClean="0"/>
              <a:t> is money earned for working</a:t>
            </a:r>
          </a:p>
          <a:p>
            <a:pPr lvl="1"/>
            <a:r>
              <a:rPr lang="en-US" dirty="0" smtClean="0"/>
              <a:t>People use wages to buy what they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Money</a:t>
            </a:r>
            <a:r>
              <a:rPr lang="en-US" dirty="0" smtClean="0"/>
              <a:t> is anything of value that is accepted in return for goods or services</a:t>
            </a:r>
          </a:p>
          <a:p>
            <a:pPr lvl="1"/>
            <a:r>
              <a:rPr lang="en-US" dirty="0" smtClean="0"/>
              <a:t>Also called </a:t>
            </a:r>
            <a:r>
              <a:rPr lang="en-US" i="1" dirty="0" smtClean="0"/>
              <a:t>currency</a:t>
            </a:r>
          </a:p>
          <a:p>
            <a:pPr lvl="1"/>
            <a:r>
              <a:rPr lang="en-US" dirty="0" smtClean="0"/>
              <a:t>Makes it easier to do business</a:t>
            </a:r>
          </a:p>
          <a:p>
            <a:r>
              <a:rPr lang="en-US" dirty="0" smtClean="0"/>
              <a:t>Three functions of money: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medium of exchange</a:t>
            </a:r>
            <a:r>
              <a:rPr lang="en-US" dirty="0" smtClean="0"/>
              <a:t> is an item that is accepted in exchange for goods and services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unit of value</a:t>
            </a:r>
            <a:r>
              <a:rPr lang="en-US" dirty="0" smtClean="0"/>
              <a:t> is a common measure of what something is worth or what something costs 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store of value</a:t>
            </a:r>
            <a:r>
              <a:rPr lang="en-US" dirty="0" smtClean="0"/>
              <a:t> is something that can be saved or stored and used at a later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8391" y="5705475"/>
            <a:ext cx="1790700" cy="2381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smtClean="0"/>
              <a:t>Goodheart-Willcox </a:t>
            </a:r>
            <a:r>
              <a:rPr lang="en-US" sz="1000" dirty="0"/>
              <a:t>Publisher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0" y="2433013"/>
            <a:ext cx="7791331" cy="32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1734</Words>
  <Application>Microsoft Office PowerPoint</Application>
  <PresentationFormat>On-screen Show (4:3)</PresentationFormat>
  <Paragraphs>228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Arial</vt:lpstr>
      <vt:lpstr>Trebuchet MS</vt:lpstr>
      <vt:lpstr>Helvetica</vt:lpstr>
      <vt:lpstr>Tahoma</vt:lpstr>
      <vt:lpstr>Palatino Linotype</vt:lpstr>
      <vt:lpstr>Verdana</vt:lpstr>
      <vt:lpstr>Calibri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3.1 </vt:lpstr>
      <vt:lpstr>Learning Objectives</vt:lpstr>
      <vt:lpstr>Key Terms</vt:lpstr>
      <vt:lpstr>Essential Question </vt:lpstr>
      <vt:lpstr>Business</vt:lpstr>
      <vt:lpstr>Money</vt:lpstr>
      <vt:lpstr>Money (Continued)</vt:lpstr>
      <vt:lpstr>Money (Continued)</vt:lpstr>
      <vt:lpstr>Functions of Business</vt:lpstr>
      <vt:lpstr>Functions of Business (Continued)</vt:lpstr>
      <vt:lpstr>Functions of Business (Continued)</vt:lpstr>
      <vt:lpstr>Functions of Business (Continued)</vt:lpstr>
      <vt:lpstr>Functions of Business (Continued)</vt:lpstr>
      <vt:lpstr>Functions of Business (Continued)</vt:lpstr>
      <vt:lpstr>Business Ownership</vt:lpstr>
      <vt:lpstr>Section 3.1 Review</vt:lpstr>
      <vt:lpstr>Section 3.1 Review (Continued)</vt:lpstr>
      <vt:lpstr>Section 3.1 Review (Continued)</vt:lpstr>
      <vt:lpstr>Section 3.1 Review (Continued)</vt:lpstr>
      <vt:lpstr>Section 3.2</vt:lpstr>
      <vt:lpstr>Learning Objectives</vt:lpstr>
      <vt:lpstr>Key Terms</vt:lpstr>
      <vt:lpstr>Essential Question </vt:lpstr>
      <vt:lpstr>Advertising and Marketing Law</vt:lpstr>
      <vt:lpstr>Advertising and Marketing Law (Continued)</vt:lpstr>
      <vt:lpstr>Advertising and Marketing Law (Continued)</vt:lpstr>
      <vt:lpstr>Advertising and Marketing Law (Continued)</vt:lpstr>
      <vt:lpstr>Advertising and Marketing Law (Continued)</vt:lpstr>
      <vt:lpstr>Employment and Labor Law</vt:lpstr>
      <vt:lpstr>Employment and Labor Law (Continued)</vt:lpstr>
      <vt:lpstr>Employment and Labor Law (Continued)</vt:lpstr>
      <vt:lpstr>Finance Law</vt:lpstr>
      <vt:lpstr>Finance Law (Continued)</vt:lpstr>
      <vt:lpstr>Finance Law (Continued)</vt:lpstr>
      <vt:lpstr>Finance Law (Continued)</vt:lpstr>
      <vt:lpstr>Finance Law (Continued)</vt:lpstr>
      <vt:lpstr>Consumer Protection </vt:lpstr>
      <vt:lpstr>Consumer Protection (Continued) </vt:lpstr>
      <vt:lpstr>Consumer Protection (Continued)</vt:lpstr>
      <vt:lpstr>Consumer Protection (Continued)</vt:lpstr>
      <vt:lpstr>Consumer Protection (Continued)</vt:lpstr>
      <vt:lpstr>Consumer Protection (Continued)</vt:lpstr>
      <vt:lpstr>Consumer Protection (Continued)</vt:lpstr>
      <vt:lpstr>Section 3.2 Review</vt:lpstr>
      <vt:lpstr>Section 3.2 Review (Continued)</vt:lpstr>
      <vt:lpstr>Section 3.2 Review (Continued)</vt:lpstr>
      <vt:lpstr>Section 3.2 Review (Continued)</vt:lpstr>
      <vt:lpstr>Section 3.2 Review (Continued)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2017-11-08T21:48:13Z</dcterms:created>
  <dcterms:modified xsi:type="dcterms:W3CDTF">2018-04-19T14:55:46Z</dcterms:modified>
</cp:coreProperties>
</file>