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309" r:id="rId16"/>
    <p:sldId id="296" r:id="rId17"/>
    <p:sldId id="310" r:id="rId18"/>
    <p:sldId id="263" r:id="rId19"/>
    <p:sldId id="297" r:id="rId20"/>
    <p:sldId id="311" r:id="rId21"/>
    <p:sldId id="312" r:id="rId22"/>
    <p:sldId id="264" r:id="rId23"/>
    <p:sldId id="314" r:id="rId24"/>
    <p:sldId id="313" r:id="rId25"/>
    <p:sldId id="265" r:id="rId26"/>
    <p:sldId id="315" r:id="rId27"/>
    <p:sldId id="316" r:id="rId28"/>
    <p:sldId id="317" r:id="rId29"/>
    <p:sldId id="318" r:id="rId30"/>
    <p:sldId id="320" r:id="rId31"/>
    <p:sldId id="266" r:id="rId32"/>
    <p:sldId id="321" r:id="rId33"/>
    <p:sldId id="298" r:id="rId34"/>
    <p:sldId id="322" r:id="rId35"/>
    <p:sldId id="267" r:id="rId36"/>
    <p:sldId id="268" r:id="rId37"/>
    <p:sldId id="271" r:id="rId38"/>
    <p:sldId id="270" r:id="rId39"/>
    <p:sldId id="269" r:id="rId40"/>
    <p:sldId id="272" r:id="rId41"/>
    <p:sldId id="273" r:id="rId42"/>
    <p:sldId id="274" r:id="rId43"/>
    <p:sldId id="275" r:id="rId44"/>
    <p:sldId id="276" r:id="rId45"/>
    <p:sldId id="301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277" r:id="rId54"/>
    <p:sldId id="330" r:id="rId55"/>
    <p:sldId id="278" r:id="rId56"/>
    <p:sldId id="331" r:id="rId57"/>
    <p:sldId id="332" r:id="rId58"/>
    <p:sldId id="333" r:id="rId59"/>
    <p:sldId id="279" r:id="rId60"/>
    <p:sldId id="280" r:id="rId61"/>
    <p:sldId id="282" r:id="rId62"/>
    <p:sldId id="341" r:id="rId63"/>
    <p:sldId id="284" r:id="rId64"/>
    <p:sldId id="285" r:id="rId65"/>
    <p:sldId id="286" r:id="rId66"/>
    <p:sldId id="287" r:id="rId67"/>
    <p:sldId id="288" r:id="rId68"/>
    <p:sldId id="303" r:id="rId69"/>
    <p:sldId id="304" r:id="rId70"/>
    <p:sldId id="334" r:id="rId71"/>
    <p:sldId id="305" r:id="rId72"/>
    <p:sldId id="335" r:id="rId73"/>
    <p:sldId id="289" r:id="rId74"/>
    <p:sldId id="337" r:id="rId75"/>
    <p:sldId id="338" r:id="rId76"/>
    <p:sldId id="339" r:id="rId77"/>
    <p:sldId id="290" r:id="rId78"/>
    <p:sldId id="340" r:id="rId79"/>
    <p:sldId id="306" r:id="rId80"/>
    <p:sldId id="307" r:id="rId81"/>
    <p:sldId id="291" r:id="rId82"/>
    <p:sldId id="292" r:id="rId83"/>
    <p:sldId id="294" r:id="rId84"/>
    <p:sldId id="295" r:id="rId85"/>
    <p:sldId id="293" r:id="rId86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87"/>
      <p:bold r:id="rId88"/>
      <p:italic r:id="rId89"/>
      <p:boldItalic r:id="rId90"/>
    </p:embeddedFont>
    <p:embeddedFont>
      <p:font typeface="Helvetica" panose="020B0604020202020204" pitchFamily="34" charset="0"/>
      <p:regular r:id="rId91"/>
      <p:bold r:id="rId92"/>
      <p:italic r:id="rId93"/>
      <p:boldItalic r:id="rId94"/>
    </p:embeddedFont>
    <p:embeddedFont>
      <p:font typeface="Tahoma" panose="020B0604030504040204" pitchFamily="34" charset="0"/>
      <p:regular r:id="rId95"/>
      <p:bold r:id="rId96"/>
    </p:embeddedFont>
    <p:embeddedFont>
      <p:font typeface="Palatino Linotype" panose="02040502050505030304" pitchFamily="18" charset="0"/>
      <p:regular r:id="rId97"/>
      <p:bold r:id="rId98"/>
      <p:italic r:id="rId99"/>
      <p:boldItalic r:id="rId100"/>
    </p:embeddedFont>
    <p:embeddedFont>
      <p:font typeface="Verdana" panose="020B0604030504040204" pitchFamily="34" charset="0"/>
      <p:regular r:id="rId101"/>
      <p:bold r:id="rId102"/>
      <p:italic r:id="rId103"/>
      <p:boldItalic r:id="rId104"/>
    </p:embeddedFont>
    <p:embeddedFont>
      <p:font typeface="Calibri" panose="020F0502020204030204" pitchFamily="34" charset="0"/>
      <p:regular r:id="rId105"/>
      <p:bold r:id="rId106"/>
      <p:italic r:id="rId107"/>
      <p:boldItalic r:id="rId10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58" d="100"/>
          <a:sy n="58" d="100"/>
        </p:scale>
        <p:origin x="-67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font" Target="fonts/font3.fntdata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07" Type="http://schemas.openxmlformats.org/officeDocument/2006/relationships/font" Target="fonts/font21.fntdata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font" Target="fonts/font1.fntdata"/><Relationship Id="rId102" Type="http://schemas.openxmlformats.org/officeDocument/2006/relationships/font" Target="fonts/font16.fntdata"/><Relationship Id="rId11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font" Target="fonts/font4.fntdata"/><Relationship Id="rId95" Type="http://schemas.openxmlformats.org/officeDocument/2006/relationships/font" Target="fonts/font9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100" Type="http://schemas.openxmlformats.org/officeDocument/2006/relationships/font" Target="fonts/font14.fntdata"/><Relationship Id="rId105" Type="http://schemas.openxmlformats.org/officeDocument/2006/relationships/font" Target="fonts/font19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font" Target="fonts/font7.fntdata"/><Relationship Id="rId98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font" Target="fonts/font17.fntdata"/><Relationship Id="rId108" Type="http://schemas.openxmlformats.org/officeDocument/2006/relationships/font" Target="fonts/font22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font" Target="fonts/font2.fntdata"/><Relationship Id="rId91" Type="http://schemas.openxmlformats.org/officeDocument/2006/relationships/font" Target="fonts/font5.fntdata"/><Relationship Id="rId96" Type="http://schemas.openxmlformats.org/officeDocument/2006/relationships/font" Target="fonts/font10.fntdata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font" Target="fonts/font20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font" Target="fonts/font8.fntdata"/><Relationship Id="rId99" Type="http://schemas.openxmlformats.org/officeDocument/2006/relationships/font" Target="fonts/font13.fntdata"/><Relationship Id="rId10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presProps" Target="presProps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font" Target="fonts/font11.fntdata"/><Relationship Id="rId104" Type="http://schemas.openxmlformats.org/officeDocument/2006/relationships/font" Target="fonts/font18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7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1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69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22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1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991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5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13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45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882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7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46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124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97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89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90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21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78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495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660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2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9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658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9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750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074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395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76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97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72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58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2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17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70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23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26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85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2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42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73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69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07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5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91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10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008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21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72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23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17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28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680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675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6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639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3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734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920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89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82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673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486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772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18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1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8368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483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34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498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576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18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71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123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369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582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5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7886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041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257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274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589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0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400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45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43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762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8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268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728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586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97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2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06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3933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18969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0139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97611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21622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Consumer Buying Influences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Companies can learn what influences consumers in their target markets</a:t>
            </a:r>
          </a:p>
          <a:p>
            <a:pPr lvl="1"/>
            <a:r>
              <a:rPr lang="en-US" sz="2525" dirty="0" smtClean="0"/>
              <a:t>Social environment</a:t>
            </a:r>
          </a:p>
          <a:p>
            <a:pPr lvl="1"/>
            <a:r>
              <a:rPr lang="en-US" sz="2525" dirty="0" smtClean="0"/>
              <a:t>Situational influences</a:t>
            </a:r>
          </a:p>
          <a:p>
            <a:pPr lvl="1"/>
            <a:r>
              <a:rPr lang="en-US" sz="2525" dirty="0" smtClean="0"/>
              <a:t>Personal factors</a:t>
            </a:r>
          </a:p>
          <a:p>
            <a:pPr lvl="1"/>
            <a:r>
              <a:rPr lang="en-US" sz="2525" dirty="0" smtClean="0"/>
              <a:t>Psychological influences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13934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Influences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Social environment </a:t>
            </a:r>
            <a:r>
              <a:rPr lang="en-US" sz="2600" dirty="0" smtClean="0"/>
              <a:t>is the aggregate of the groups that make up the surroundings in which people live and interact 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reference group </a:t>
            </a:r>
            <a:r>
              <a:rPr lang="en-US" sz="2600" dirty="0" smtClean="0"/>
              <a:t>is a specific group of people that influences our attitudes, beliefs, and behavior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normative reference group</a:t>
            </a:r>
            <a:r>
              <a:rPr lang="en-US" sz="2525" dirty="0" smtClean="0"/>
              <a:t> is one that directly influences an individual, such as family or peers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comparative reference group</a:t>
            </a:r>
            <a:r>
              <a:rPr lang="en-US" sz="2525" dirty="0" smtClean="0"/>
              <a:t> is one to which a person compares himself or herself, such as celebrities or political leaders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39276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Influences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Situational influences</a:t>
            </a:r>
            <a:r>
              <a:rPr lang="en-US" sz="2600" dirty="0" smtClean="0"/>
              <a:t> come from the environment</a:t>
            </a:r>
          </a:p>
          <a:p>
            <a:pPr lvl="1"/>
            <a:r>
              <a:rPr lang="en-US" sz="2525" dirty="0" smtClean="0"/>
              <a:t>The weather</a:t>
            </a:r>
          </a:p>
          <a:p>
            <a:pPr lvl="1"/>
            <a:r>
              <a:rPr lang="en-US" sz="2525" dirty="0" smtClean="0"/>
              <a:t>Store location</a:t>
            </a:r>
          </a:p>
          <a:p>
            <a:pPr lvl="1"/>
            <a:r>
              <a:rPr lang="en-US" sz="2525" dirty="0" smtClean="0"/>
              <a:t>Time of day</a:t>
            </a:r>
          </a:p>
          <a:p>
            <a:pPr lvl="1"/>
            <a:r>
              <a:rPr lang="en-US" sz="2525" dirty="0" smtClean="0"/>
              <a:t>Current sales promotions</a:t>
            </a:r>
          </a:p>
          <a:p>
            <a:pPr lvl="1"/>
            <a:r>
              <a:rPr lang="en-US" sz="2525" dirty="0" smtClean="0"/>
              <a:t>A buyer’s mood</a:t>
            </a:r>
          </a:p>
          <a:p>
            <a:pPr lvl="1"/>
            <a:r>
              <a:rPr lang="en-US" sz="2525" dirty="0" smtClean="0"/>
              <a:t>A buyer’s physical health</a:t>
            </a:r>
          </a:p>
          <a:p>
            <a:pPr lvl="1"/>
            <a:r>
              <a:rPr lang="en-US" sz="2525" dirty="0" smtClean="0"/>
              <a:t>A buyer’s available finances </a:t>
            </a:r>
          </a:p>
        </p:txBody>
      </p:sp>
    </p:spTree>
    <p:extLst>
      <p:ext uri="{BB962C8B-B14F-4D97-AF65-F5344CB8AC3E}">
        <p14:creationId xmlns:p14="http://schemas.microsoft.com/office/powerpoint/2010/main" val="1853034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Influences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Personal factors are the qualities that make each person unique</a:t>
            </a:r>
          </a:p>
          <a:p>
            <a:pPr lvl="1"/>
            <a:r>
              <a:rPr lang="en-US" sz="2525" dirty="0" smtClean="0"/>
              <a:t>Age</a:t>
            </a:r>
          </a:p>
          <a:p>
            <a:pPr lvl="1"/>
            <a:r>
              <a:rPr lang="en-US" sz="2525" dirty="0" smtClean="0"/>
              <a:t>Gender</a:t>
            </a:r>
          </a:p>
          <a:p>
            <a:pPr lvl="1"/>
            <a:r>
              <a:rPr lang="en-US" sz="2525" dirty="0" smtClean="0"/>
              <a:t>Ethnicity</a:t>
            </a:r>
          </a:p>
          <a:p>
            <a:pPr lvl="1"/>
            <a:r>
              <a:rPr lang="en-US" sz="2525" i="1" dirty="0" smtClean="0"/>
              <a:t>Personality</a:t>
            </a:r>
            <a:r>
              <a:rPr lang="en-US" sz="2525" dirty="0" smtClean="0"/>
              <a:t> is reflected in a variety of emotional and behavioral characteristics, such as being energetic, shy, competitive, cheerful, ambitious, or stubborn</a:t>
            </a:r>
            <a:endParaRPr lang="en-US" sz="2525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77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Influences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Psychological influences </a:t>
            </a:r>
            <a:r>
              <a:rPr lang="en-US" sz="2600" dirty="0" smtClean="0"/>
              <a:t>come </a:t>
            </a:r>
            <a:r>
              <a:rPr lang="en-US" sz="2600" dirty="0"/>
              <a:t>from within a person and explain why a person has certain needs and </a:t>
            </a:r>
            <a:r>
              <a:rPr lang="en-US" sz="2600" dirty="0" smtClean="0"/>
              <a:t>wants</a:t>
            </a:r>
          </a:p>
          <a:p>
            <a:pPr lvl="1"/>
            <a:r>
              <a:rPr lang="en-US" sz="2525" dirty="0" smtClean="0"/>
              <a:t>A person’s image of himself or herself</a:t>
            </a:r>
          </a:p>
          <a:p>
            <a:pPr lvl="1"/>
            <a:r>
              <a:rPr lang="en-US" sz="2525" dirty="0" smtClean="0"/>
              <a:t>The desire to be accepted by peers</a:t>
            </a:r>
          </a:p>
          <a:p>
            <a:pPr lvl="1"/>
            <a:r>
              <a:rPr lang="en-US" sz="2525" dirty="0" smtClean="0"/>
              <a:t>The need to manage stress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61919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Motives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motive </a:t>
            </a:r>
            <a:r>
              <a:rPr lang="en-US" sz="2600" dirty="0" smtClean="0"/>
              <a:t>is an internal push that causes a person to act</a:t>
            </a:r>
          </a:p>
          <a:p>
            <a:pPr lvl="1"/>
            <a:r>
              <a:rPr lang="en-US" sz="2525" dirty="0" smtClean="0"/>
              <a:t>Strongest motives based on most pressing needs or wants</a:t>
            </a:r>
          </a:p>
          <a:p>
            <a:pPr lvl="1"/>
            <a:r>
              <a:rPr lang="en-US" sz="2525" dirty="0" smtClean="0"/>
              <a:t>To </a:t>
            </a:r>
            <a:r>
              <a:rPr lang="en-US" sz="2525" i="1" dirty="0" smtClean="0"/>
              <a:t>motivate</a:t>
            </a:r>
            <a:r>
              <a:rPr lang="en-US" sz="2525" dirty="0" smtClean="0"/>
              <a:t> is to provide the internal push that results in action</a:t>
            </a:r>
          </a:p>
          <a:p>
            <a:pPr lvl="1"/>
            <a:endParaRPr lang="en-US" sz="2525" dirty="0"/>
          </a:p>
          <a:p>
            <a:pPr lvl="1"/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300059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Motives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buying motive </a:t>
            </a:r>
            <a:r>
              <a:rPr lang="en-US" sz="2600" dirty="0" smtClean="0"/>
              <a:t>is the reason a consumer seeks and buys a good or service </a:t>
            </a:r>
          </a:p>
          <a:p>
            <a:pPr lvl="1"/>
            <a:r>
              <a:rPr lang="en-US" sz="2525" i="1" dirty="0" smtClean="0"/>
              <a:t>Emotional buying motives </a:t>
            </a:r>
            <a:r>
              <a:rPr lang="en-US" sz="2525" dirty="0" smtClean="0"/>
              <a:t>are based on emotions, feelings, and social needs </a:t>
            </a:r>
          </a:p>
          <a:p>
            <a:pPr lvl="1"/>
            <a:r>
              <a:rPr lang="en-US" sz="2525" i="1" dirty="0" smtClean="0"/>
              <a:t>Rational buying motives </a:t>
            </a:r>
            <a:r>
              <a:rPr lang="en-US" sz="2525" dirty="0" smtClean="0"/>
              <a:t>follow logical reasoning </a:t>
            </a:r>
          </a:p>
          <a:p>
            <a:pPr lvl="1"/>
            <a:r>
              <a:rPr lang="en-US" sz="2525" i="1" dirty="0" smtClean="0"/>
              <a:t>Patronage buying motives </a:t>
            </a:r>
            <a:r>
              <a:rPr lang="en-US" sz="2525" dirty="0" smtClean="0"/>
              <a:t>are based on features of a specific store or product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93302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Motives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0" y="6257924"/>
            <a:ext cx="1790700" cy="295275"/>
          </a:xfrm>
        </p:spPr>
        <p:txBody>
          <a:bodyPr/>
          <a:lstStyle/>
          <a:p>
            <a:pPr marL="0" lvl="1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8737" y="2019027"/>
            <a:ext cx="6181725" cy="42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7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Decision-Making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consumer decision-making process </a:t>
            </a:r>
            <a:r>
              <a:rPr lang="en-US" sz="2600" dirty="0" smtClean="0"/>
              <a:t>is a series of steps people take when making buying decisions</a:t>
            </a:r>
          </a:p>
          <a:p>
            <a:pPr lvl="1"/>
            <a:endParaRPr lang="en-US" sz="2525" dirty="0"/>
          </a:p>
          <a:p>
            <a:pPr lvl="1"/>
            <a:endParaRPr lang="en-US" sz="2525" dirty="0" smtClean="0"/>
          </a:p>
          <a:p>
            <a:pPr marL="342900" lvl="1" indent="0">
              <a:buNone/>
            </a:pPr>
            <a:endParaRPr lang="en-US" sz="2525" dirty="0">
              <a:solidFill>
                <a:srgbClr val="FF0000"/>
              </a:solidFill>
            </a:endParaRPr>
          </a:p>
          <a:p>
            <a:pPr lvl="1"/>
            <a:endParaRPr lang="en-US" sz="2525" dirty="0" smtClean="0">
              <a:solidFill>
                <a:srgbClr val="FF0000"/>
              </a:solidFill>
            </a:endParaRPr>
          </a:p>
          <a:p>
            <a:pPr lvl="1"/>
            <a:endParaRPr lang="en-US" sz="2525" dirty="0">
              <a:solidFill>
                <a:srgbClr val="FF0000"/>
              </a:solidFill>
            </a:endParaRPr>
          </a:p>
          <a:p>
            <a:pPr lvl="1"/>
            <a:endParaRPr lang="en-US" sz="2525" dirty="0" smtClean="0">
              <a:solidFill>
                <a:srgbClr val="FF0000"/>
              </a:solidFill>
            </a:endParaRPr>
          </a:p>
          <a:p>
            <a:pPr lvl="1"/>
            <a:endParaRPr lang="en-US" sz="1400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					</a:t>
            </a:r>
          </a:p>
          <a:p>
            <a:pPr marL="342900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2646426"/>
            <a:ext cx="2778701" cy="382071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742025" y="6405562"/>
            <a:ext cx="1790700" cy="295275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charset="0"/>
              <a:buNone/>
            </a:pPr>
            <a:r>
              <a:rPr lang="en-US" sz="1000" smtClean="0"/>
              <a:t>Goodheart-Willcox Publisher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08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Decision-Making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Awareness of need or problem</a:t>
            </a:r>
          </a:p>
          <a:p>
            <a:pPr lvl="1"/>
            <a:r>
              <a:rPr lang="en-US" sz="2525" dirty="0" smtClean="0"/>
              <a:t>Define the need to be fulfilled or problem to be addressed</a:t>
            </a:r>
          </a:p>
          <a:p>
            <a:pPr lvl="1"/>
            <a:r>
              <a:rPr lang="en-US" sz="2525" dirty="0" smtClean="0"/>
              <a:t>Happens when there is a need or want to be satisfied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62810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Understanding </a:t>
            </a:r>
          </a:p>
          <a:p>
            <a:r>
              <a:rPr lang="en-US" sz="5700" dirty="0" smtClean="0"/>
              <a:t>the Customer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10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48189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Decision-Making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Information search</a:t>
            </a:r>
          </a:p>
          <a:p>
            <a:pPr lvl="1"/>
            <a:r>
              <a:rPr lang="en-US" sz="2525" dirty="0" smtClean="0"/>
              <a:t>Draw on past experiences</a:t>
            </a:r>
          </a:p>
          <a:p>
            <a:pPr lvl="1"/>
            <a:r>
              <a:rPr lang="en-US" sz="2525" dirty="0" smtClean="0"/>
              <a:t>Ask for recommendations from those within reference groups</a:t>
            </a:r>
          </a:p>
          <a:p>
            <a:pPr lvl="1"/>
            <a:r>
              <a:rPr lang="en-US" sz="2525" dirty="0" smtClean="0"/>
              <a:t>Conduct product research on the Internet</a:t>
            </a:r>
          </a:p>
          <a:p>
            <a:pPr lvl="1"/>
            <a:r>
              <a:rPr lang="en-US" sz="2525" dirty="0" smtClean="0"/>
              <a:t>Research store advertisements</a:t>
            </a:r>
          </a:p>
          <a:p>
            <a:pPr lvl="1"/>
            <a:r>
              <a:rPr lang="en-US" sz="2525" dirty="0" smtClean="0"/>
              <a:t>Read product reviews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326601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Decision-Making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Review options</a:t>
            </a:r>
          </a:p>
          <a:p>
            <a:pPr lvl="1"/>
            <a:r>
              <a:rPr lang="en-US" sz="2525" dirty="0" smtClean="0"/>
              <a:t>Consider price, value, brand, features, and benefits</a:t>
            </a:r>
          </a:p>
          <a:p>
            <a:pPr lvl="2"/>
            <a:r>
              <a:rPr lang="en-US" sz="2450" b="1" dirty="0" smtClean="0"/>
              <a:t>Value</a:t>
            </a:r>
            <a:r>
              <a:rPr lang="en-US" sz="2450" dirty="0" smtClean="0"/>
              <a:t> is the relative worth of something</a:t>
            </a:r>
          </a:p>
          <a:p>
            <a:pPr lvl="2"/>
            <a:r>
              <a:rPr lang="en-US" sz="2450" dirty="0" smtClean="0"/>
              <a:t>Value might be tied to price and brand</a:t>
            </a:r>
          </a:p>
          <a:p>
            <a:pPr lvl="1"/>
            <a:r>
              <a:rPr lang="en-US" sz="2525" dirty="0" smtClean="0"/>
              <a:t>Weigh options against each other</a:t>
            </a:r>
          </a:p>
        </p:txBody>
      </p:sp>
    </p:spTree>
    <p:extLst>
      <p:ext uri="{BB962C8B-B14F-4D97-AF65-F5344CB8AC3E}">
        <p14:creationId xmlns:p14="http://schemas.microsoft.com/office/powerpoint/2010/main" val="1097996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Decision-Making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Make the purchase decision</a:t>
            </a:r>
          </a:p>
          <a:p>
            <a:pPr lvl="1"/>
            <a:r>
              <a:rPr lang="en-US" sz="2525" dirty="0" smtClean="0"/>
              <a:t>Decide where and when to buy the product</a:t>
            </a:r>
          </a:p>
          <a:p>
            <a:pPr lvl="1"/>
            <a:r>
              <a:rPr lang="en-US" sz="2525" dirty="0" smtClean="0"/>
              <a:t>External factors might impact this decision</a:t>
            </a:r>
          </a:p>
          <a:p>
            <a:pPr lvl="2"/>
            <a:r>
              <a:rPr lang="en-US" sz="2450" dirty="0" smtClean="0"/>
              <a:t>Time of year</a:t>
            </a:r>
          </a:p>
          <a:p>
            <a:pPr lvl="2"/>
            <a:r>
              <a:rPr lang="en-US" sz="2450" dirty="0" smtClean="0"/>
              <a:t>Availability of item</a:t>
            </a:r>
          </a:p>
          <a:p>
            <a:pPr lvl="2"/>
            <a:r>
              <a:rPr lang="en-US" sz="2450" dirty="0" smtClean="0"/>
              <a:t>Sales</a:t>
            </a:r>
          </a:p>
          <a:p>
            <a:r>
              <a:rPr lang="en-US" sz="2600" dirty="0"/>
              <a:t>Evaluate the purchase</a:t>
            </a:r>
          </a:p>
          <a:p>
            <a:pPr lvl="1"/>
            <a:r>
              <a:rPr lang="en-US" sz="2525" dirty="0"/>
              <a:t>Compare with earlier purchases</a:t>
            </a:r>
          </a:p>
          <a:p>
            <a:pPr lvl="1"/>
            <a:r>
              <a:rPr lang="en-US" sz="2525" dirty="0"/>
              <a:t>Determine if it matches, beats, or falls below expectations</a:t>
            </a:r>
          </a:p>
          <a:p>
            <a:pPr marL="685800" lvl="2" indent="0">
              <a:buNone/>
            </a:pP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2241756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Decisions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8" y="2581275"/>
            <a:ext cx="8239125" cy="2533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00214" y="5114925"/>
            <a:ext cx="18036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</a:p>
        </p:txBody>
      </p:sp>
    </p:spTree>
    <p:extLst>
      <p:ext uri="{BB962C8B-B14F-4D97-AF65-F5344CB8AC3E}">
        <p14:creationId xmlns:p14="http://schemas.microsoft.com/office/powerpoint/2010/main" val="1700983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Decisions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purchase made without any planning or research is called an </a:t>
            </a:r>
            <a:r>
              <a:rPr lang="en-US" sz="2600" b="1" dirty="0" smtClean="0"/>
              <a:t>impulse buying decision</a:t>
            </a:r>
          </a:p>
          <a:p>
            <a:pPr lvl="1"/>
            <a:r>
              <a:rPr lang="en-US" sz="2525" dirty="0" smtClean="0"/>
              <a:t>Does not use the steps in the decision-making process</a:t>
            </a:r>
          </a:p>
          <a:p>
            <a:pPr lvl="1"/>
            <a:r>
              <a:rPr lang="en-US" sz="2525" dirty="0" smtClean="0"/>
              <a:t>Marketers encourage these purchases by placing product displays near checkout counters</a:t>
            </a:r>
          </a:p>
        </p:txBody>
      </p:sp>
    </p:spTree>
    <p:extLst>
      <p:ext uri="{BB962C8B-B14F-4D97-AF65-F5344CB8AC3E}">
        <p14:creationId xmlns:p14="http://schemas.microsoft.com/office/powerpoint/2010/main" val="1713002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Decisions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routine buying decision </a:t>
            </a:r>
            <a:r>
              <a:rPr lang="en-US" sz="2600" dirty="0"/>
              <a:t>is a purchase made quickly and with little </a:t>
            </a:r>
            <a:r>
              <a:rPr lang="en-US" sz="2600" dirty="0" smtClean="0"/>
              <a:t>thought</a:t>
            </a:r>
          </a:p>
          <a:p>
            <a:pPr lvl="1"/>
            <a:r>
              <a:rPr lang="en-US" sz="2525" dirty="0" smtClean="0"/>
              <a:t>Made when the consumer has experience with a product or prefers a certain brand</a:t>
            </a:r>
          </a:p>
          <a:p>
            <a:pPr lvl="1"/>
            <a:r>
              <a:rPr lang="en-US" sz="2525" dirty="0" smtClean="0"/>
              <a:t>Often made for groceries, cosmetics, and cleaning products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79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Decisions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limited buying decision </a:t>
            </a:r>
            <a:r>
              <a:rPr lang="en-US" sz="2600" dirty="0" smtClean="0"/>
              <a:t>requires some amount of research and planning</a:t>
            </a:r>
          </a:p>
          <a:p>
            <a:pPr lvl="1"/>
            <a:r>
              <a:rPr lang="en-US" sz="2525" dirty="0" smtClean="0"/>
              <a:t>Made when buying unfamiliar products or those bought only occasionally</a:t>
            </a:r>
          </a:p>
          <a:p>
            <a:pPr lvl="1"/>
            <a:r>
              <a:rPr lang="en-US" sz="2525" dirty="0" smtClean="0"/>
              <a:t>Involves listing the product options with their features and prices and choosing the best product for the price</a:t>
            </a:r>
          </a:p>
        </p:txBody>
      </p:sp>
    </p:spTree>
    <p:extLst>
      <p:ext uri="{BB962C8B-B14F-4D97-AF65-F5344CB8AC3E}">
        <p14:creationId xmlns:p14="http://schemas.microsoft.com/office/powerpoint/2010/main" val="737391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Decisions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An </a:t>
            </a:r>
            <a:r>
              <a:rPr lang="en-US" sz="2600" b="1" dirty="0"/>
              <a:t>extensive buying decision</a:t>
            </a:r>
            <a:r>
              <a:rPr lang="en-US" sz="2600" dirty="0"/>
              <a:t> involves a great deal of research and </a:t>
            </a:r>
            <a:r>
              <a:rPr lang="en-US" sz="2600" dirty="0" smtClean="0"/>
              <a:t>planning</a:t>
            </a:r>
          </a:p>
          <a:p>
            <a:pPr lvl="1"/>
            <a:r>
              <a:rPr lang="en-US" sz="2525" dirty="0" smtClean="0"/>
              <a:t>Usually made when buying higher-priced items</a:t>
            </a:r>
          </a:p>
          <a:p>
            <a:pPr lvl="1"/>
            <a:r>
              <a:rPr lang="en-US" sz="2525" dirty="0" smtClean="0"/>
              <a:t>Involves analyzing your budget and saving for a down payment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41354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</a:t>
            </a:r>
            <a:r>
              <a:rPr lang="en-US" sz="2800" dirty="0"/>
              <a:t>can Maslow’s Hierarchy of </a:t>
            </a:r>
            <a:r>
              <a:rPr lang="en-US" sz="2800" dirty="0" smtClean="0"/>
              <a:t>Needs </a:t>
            </a:r>
            <a:r>
              <a:rPr lang="en-US" sz="2800" dirty="0"/>
              <a:t>be applied to buying behavior?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People </a:t>
            </a:r>
            <a:r>
              <a:rPr lang="en-US" sz="2800" dirty="0">
                <a:solidFill>
                  <a:srgbClr val="00B0F0"/>
                </a:solidFill>
              </a:rPr>
              <a:t>will buy products to meet </a:t>
            </a:r>
            <a:r>
              <a:rPr lang="en-US" sz="2800" dirty="0" smtClean="0">
                <a:solidFill>
                  <a:srgbClr val="00B0F0"/>
                </a:solidFill>
              </a:rPr>
              <a:t>needs </a:t>
            </a:r>
            <a:r>
              <a:rPr lang="en-US" sz="2800" dirty="0">
                <a:solidFill>
                  <a:srgbClr val="00B0F0"/>
                </a:solidFill>
              </a:rPr>
              <a:t>at the bottom of the pyramid </a:t>
            </a:r>
            <a:r>
              <a:rPr lang="en-US" sz="2800" dirty="0" smtClean="0">
                <a:solidFill>
                  <a:srgbClr val="00B0F0"/>
                </a:solidFill>
              </a:rPr>
              <a:t>before </a:t>
            </a:r>
            <a:r>
              <a:rPr lang="en-US" sz="2800" dirty="0">
                <a:solidFill>
                  <a:srgbClr val="00B0F0"/>
                </a:solidFill>
              </a:rPr>
              <a:t>buying products to meet higher </a:t>
            </a:r>
            <a:r>
              <a:rPr lang="en-US" sz="2800" dirty="0" smtClean="0">
                <a:solidFill>
                  <a:srgbClr val="00B0F0"/>
                </a:solidFill>
              </a:rPr>
              <a:t>needs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10.1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39276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7167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What </a:t>
            </a:r>
            <a:r>
              <a:rPr lang="en-US" sz="2800" dirty="0"/>
              <a:t>groups make up a person’s social environment?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700" dirty="0" smtClean="0">
                <a:solidFill>
                  <a:srgbClr val="00B0F0"/>
                </a:solidFill>
              </a:rPr>
              <a:t>	Family</a:t>
            </a:r>
            <a:r>
              <a:rPr lang="en-US" sz="2700" dirty="0">
                <a:solidFill>
                  <a:srgbClr val="00B0F0"/>
                </a:solidFill>
              </a:rPr>
              <a:t>, friends, classmates, and other groups to which </a:t>
            </a:r>
            <a:r>
              <a:rPr lang="en-US" sz="2700" dirty="0" smtClean="0">
                <a:solidFill>
                  <a:srgbClr val="00B0F0"/>
                </a:solidFill>
              </a:rPr>
              <a:t>an </a:t>
            </a:r>
            <a:r>
              <a:rPr lang="en-US" sz="2700" dirty="0">
                <a:solidFill>
                  <a:srgbClr val="00B0F0"/>
                </a:solidFill>
              </a:rPr>
              <a:t>individual belongs make up his or her social </a:t>
            </a:r>
            <a:r>
              <a:rPr lang="en-US" sz="2700" dirty="0" smtClean="0">
                <a:solidFill>
                  <a:srgbClr val="00B0F0"/>
                </a:solidFill>
              </a:rPr>
              <a:t>environment</a:t>
            </a:r>
            <a:r>
              <a:rPr lang="en-US" sz="2700" dirty="0">
                <a:solidFill>
                  <a:srgbClr val="00B0F0"/>
                </a:solidFill>
              </a:rPr>
              <a:t>. Culture is a strong influence that affects </a:t>
            </a:r>
            <a:r>
              <a:rPr lang="en-US" sz="2700" dirty="0" smtClean="0">
                <a:solidFill>
                  <a:srgbClr val="00B0F0"/>
                </a:solidFill>
              </a:rPr>
              <a:t>many </a:t>
            </a:r>
            <a:r>
              <a:rPr lang="en-US" sz="2700" dirty="0">
                <a:solidFill>
                  <a:srgbClr val="00B0F0"/>
                </a:solidFill>
              </a:rPr>
              <a:t>aspects of life and often shapes an individual’s </a:t>
            </a:r>
            <a:r>
              <a:rPr lang="en-US" sz="2700" dirty="0" smtClean="0">
                <a:solidFill>
                  <a:srgbClr val="00B0F0"/>
                </a:solidFill>
              </a:rPr>
              <a:t>social </a:t>
            </a:r>
            <a:r>
              <a:rPr lang="en-US" sz="2700" dirty="0">
                <a:solidFill>
                  <a:srgbClr val="00B0F0"/>
                </a:solidFill>
              </a:rPr>
              <a:t>environment. The ethnic group, geographic </a:t>
            </a:r>
            <a:r>
              <a:rPr lang="en-US" sz="2700" dirty="0" smtClean="0">
                <a:solidFill>
                  <a:srgbClr val="00B0F0"/>
                </a:solidFill>
              </a:rPr>
              <a:t>location</a:t>
            </a:r>
            <a:r>
              <a:rPr lang="en-US" sz="2700" dirty="0">
                <a:solidFill>
                  <a:srgbClr val="00B0F0"/>
                </a:solidFill>
              </a:rPr>
              <a:t>, and social class in which people grow up also </a:t>
            </a:r>
            <a:r>
              <a:rPr lang="en-US" sz="2700" dirty="0" smtClean="0">
                <a:solidFill>
                  <a:srgbClr val="00B0F0"/>
                </a:solidFill>
              </a:rPr>
              <a:t>contribute </a:t>
            </a:r>
            <a:r>
              <a:rPr lang="en-US" sz="2700" dirty="0">
                <a:solidFill>
                  <a:srgbClr val="00B0F0"/>
                </a:solidFill>
              </a:rPr>
              <a:t>to </a:t>
            </a:r>
            <a:r>
              <a:rPr lang="en-US" sz="2700" dirty="0" smtClean="0">
                <a:solidFill>
                  <a:srgbClr val="00B0F0"/>
                </a:solidFill>
              </a:rPr>
              <a:t>their cultural </a:t>
            </a:r>
            <a:r>
              <a:rPr lang="en-US" sz="2700" dirty="0">
                <a:solidFill>
                  <a:srgbClr val="00B0F0"/>
                </a:solidFill>
              </a:rPr>
              <a:t>influences.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809" y="457200"/>
            <a:ext cx="8405191" cy="990600"/>
          </a:xfrm>
        </p:spPr>
        <p:txBody>
          <a:bodyPr/>
          <a:lstStyle/>
          <a:p>
            <a:r>
              <a:rPr lang="en-US" sz="4200" dirty="0" smtClean="0"/>
              <a:t>Section 10.1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50886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10.1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B2C Customers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4225617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What </a:t>
            </a:r>
            <a:r>
              <a:rPr lang="en-US" sz="2800" dirty="0"/>
              <a:t>does </a:t>
            </a:r>
            <a:r>
              <a:rPr lang="en-US" sz="2800" i="1" dirty="0"/>
              <a:t>motivate</a:t>
            </a:r>
            <a:r>
              <a:rPr lang="en-US" sz="2800" dirty="0"/>
              <a:t> mean?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To </a:t>
            </a:r>
            <a:r>
              <a:rPr lang="en-US" sz="2800" dirty="0">
                <a:solidFill>
                  <a:srgbClr val="00B0F0"/>
                </a:solidFill>
              </a:rPr>
              <a:t>motivate is to provide the internal </a:t>
            </a:r>
            <a:r>
              <a:rPr lang="en-US" sz="2800" dirty="0" smtClean="0">
                <a:solidFill>
                  <a:srgbClr val="00B0F0"/>
                </a:solidFill>
              </a:rPr>
              <a:t>push </a:t>
            </a:r>
            <a:r>
              <a:rPr lang="en-US" sz="2800" dirty="0">
                <a:solidFill>
                  <a:srgbClr val="00B0F0"/>
                </a:solidFill>
              </a:rPr>
              <a:t>that results in action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57" y="457200"/>
            <a:ext cx="8418443" cy="990600"/>
          </a:xfrm>
        </p:spPr>
        <p:txBody>
          <a:bodyPr/>
          <a:lstStyle/>
          <a:p>
            <a:r>
              <a:rPr lang="en-US" sz="4200" dirty="0" smtClean="0"/>
              <a:t>Section 10.1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67110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04787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How </a:t>
            </a:r>
            <a:r>
              <a:rPr lang="en-US" sz="2800" dirty="0"/>
              <a:t>do consumers search for information when </a:t>
            </a:r>
            <a:r>
              <a:rPr lang="en-US" sz="2800" dirty="0" smtClean="0"/>
              <a:t>making </a:t>
            </a:r>
            <a:r>
              <a:rPr lang="en-US" sz="2800" dirty="0"/>
              <a:t>a buying decision?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Consumers </a:t>
            </a:r>
            <a:r>
              <a:rPr lang="en-US" sz="2800" dirty="0">
                <a:solidFill>
                  <a:srgbClr val="00B0F0"/>
                </a:solidFill>
              </a:rPr>
              <a:t>draw on past </a:t>
            </a:r>
            <a:r>
              <a:rPr lang="en-US" sz="2800" dirty="0" smtClean="0">
                <a:solidFill>
                  <a:srgbClr val="00B0F0"/>
                </a:solidFill>
              </a:rPr>
              <a:t>experiences </a:t>
            </a:r>
            <a:r>
              <a:rPr lang="en-US" sz="2800" dirty="0">
                <a:solidFill>
                  <a:srgbClr val="00B0F0"/>
                </a:solidFill>
              </a:rPr>
              <a:t>and </a:t>
            </a:r>
            <a:r>
              <a:rPr lang="en-US" sz="2800" dirty="0" smtClean="0">
                <a:solidFill>
                  <a:srgbClr val="00B0F0"/>
                </a:solidFill>
              </a:rPr>
              <a:t>might </a:t>
            </a:r>
            <a:r>
              <a:rPr lang="en-US" sz="2800" dirty="0">
                <a:solidFill>
                  <a:srgbClr val="00B0F0"/>
                </a:solidFill>
              </a:rPr>
              <a:t>ask </a:t>
            </a:r>
            <a:r>
              <a:rPr lang="en-US" sz="2800" dirty="0" smtClean="0">
                <a:solidFill>
                  <a:srgbClr val="00B0F0"/>
                </a:solidFill>
              </a:rPr>
              <a:t>for recommendations from </a:t>
            </a:r>
            <a:r>
              <a:rPr lang="en-US" sz="2800" dirty="0">
                <a:solidFill>
                  <a:srgbClr val="00B0F0"/>
                </a:solidFill>
              </a:rPr>
              <a:t>those within their reference groups. Many </a:t>
            </a:r>
            <a:r>
              <a:rPr lang="en-US" sz="2800" dirty="0" smtClean="0">
                <a:solidFill>
                  <a:srgbClr val="00B0F0"/>
                </a:solidFill>
              </a:rPr>
              <a:t>consumers </a:t>
            </a:r>
            <a:r>
              <a:rPr lang="en-US" sz="2800" dirty="0">
                <a:solidFill>
                  <a:srgbClr val="00B0F0"/>
                </a:solidFill>
              </a:rPr>
              <a:t>conduct product research on the </a:t>
            </a:r>
            <a:r>
              <a:rPr lang="en-US" sz="2800" dirty="0" smtClean="0">
                <a:solidFill>
                  <a:srgbClr val="00B0F0"/>
                </a:solidFill>
              </a:rPr>
              <a:t>Internet</a:t>
            </a:r>
            <a:r>
              <a:rPr lang="en-US" sz="2800" dirty="0">
                <a:solidFill>
                  <a:srgbClr val="00B0F0"/>
                </a:solidFill>
              </a:rPr>
              <a:t>, through store advertisements, and by </a:t>
            </a:r>
            <a:r>
              <a:rPr lang="en-US" sz="2800" dirty="0" smtClean="0">
                <a:solidFill>
                  <a:srgbClr val="00B0F0"/>
                </a:solidFill>
              </a:rPr>
              <a:t>reading </a:t>
            </a:r>
            <a:r>
              <a:rPr lang="en-US" sz="2800" dirty="0">
                <a:solidFill>
                  <a:srgbClr val="00B0F0"/>
                </a:solidFill>
              </a:rPr>
              <a:t>product reviews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57" y="457200"/>
            <a:ext cx="8418443" cy="990600"/>
          </a:xfrm>
        </p:spPr>
        <p:txBody>
          <a:bodyPr/>
          <a:lstStyle/>
          <a:p>
            <a:r>
              <a:rPr lang="en-US" sz="4200" dirty="0" smtClean="0"/>
              <a:t>Section 10.1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4181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Explain </a:t>
            </a:r>
            <a:r>
              <a:rPr lang="en-US" sz="2800" dirty="0"/>
              <a:t>why the level of a buying decision varies with </a:t>
            </a:r>
            <a:r>
              <a:rPr lang="en-US" sz="2800" dirty="0" smtClean="0"/>
              <a:t>both </a:t>
            </a:r>
            <a:r>
              <a:rPr lang="en-US" sz="2800" dirty="0"/>
              <a:t>the individual consumer and what he or she </a:t>
            </a:r>
            <a:r>
              <a:rPr lang="en-US" sz="2800" dirty="0" smtClean="0"/>
              <a:t>seeks </a:t>
            </a:r>
            <a:r>
              <a:rPr lang="en-US" sz="2800" dirty="0"/>
              <a:t>to purchase.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600" dirty="0" smtClean="0">
                <a:solidFill>
                  <a:srgbClr val="00B0F0"/>
                </a:solidFill>
              </a:rPr>
              <a:t>	Large</a:t>
            </a:r>
            <a:r>
              <a:rPr lang="en-US" sz="2600" dirty="0">
                <a:solidFill>
                  <a:srgbClr val="00B0F0"/>
                </a:solidFill>
              </a:rPr>
              <a:t>, expensive products tend to require quite a bit of </a:t>
            </a:r>
            <a:r>
              <a:rPr lang="en-US" sz="2600" dirty="0" smtClean="0">
                <a:solidFill>
                  <a:srgbClr val="00B0F0"/>
                </a:solidFill>
              </a:rPr>
              <a:t>research </a:t>
            </a:r>
            <a:r>
              <a:rPr lang="en-US" sz="2600" dirty="0">
                <a:solidFill>
                  <a:srgbClr val="00B0F0"/>
                </a:solidFill>
              </a:rPr>
              <a:t>and planning. Smaller, less expensive </a:t>
            </a:r>
            <a:r>
              <a:rPr lang="en-US" sz="2600" dirty="0" smtClean="0">
                <a:solidFill>
                  <a:srgbClr val="00B0F0"/>
                </a:solidFill>
              </a:rPr>
              <a:t>products </a:t>
            </a:r>
            <a:r>
              <a:rPr lang="en-US" sz="2600" dirty="0">
                <a:solidFill>
                  <a:srgbClr val="00B0F0"/>
                </a:solidFill>
              </a:rPr>
              <a:t>usually require little research and planning </a:t>
            </a:r>
            <a:r>
              <a:rPr lang="en-US" sz="2600" dirty="0" smtClean="0">
                <a:solidFill>
                  <a:srgbClr val="00B0F0"/>
                </a:solidFill>
              </a:rPr>
              <a:t>before </a:t>
            </a:r>
            <a:r>
              <a:rPr lang="en-US" sz="2600" dirty="0">
                <a:solidFill>
                  <a:srgbClr val="00B0F0"/>
                </a:solidFill>
              </a:rPr>
              <a:t>the purchase. Some consumers have a more </a:t>
            </a:r>
            <a:r>
              <a:rPr lang="en-US" sz="2600" dirty="0" smtClean="0">
                <a:solidFill>
                  <a:srgbClr val="00B0F0"/>
                </a:solidFill>
              </a:rPr>
              <a:t>difficult </a:t>
            </a:r>
            <a:r>
              <a:rPr lang="en-US" sz="2600" dirty="0">
                <a:solidFill>
                  <a:srgbClr val="00B0F0"/>
                </a:solidFill>
              </a:rPr>
              <a:t>time making decisions than others. Often, </a:t>
            </a:r>
            <a:r>
              <a:rPr lang="en-US" sz="2600" dirty="0" smtClean="0">
                <a:solidFill>
                  <a:srgbClr val="00B0F0"/>
                </a:solidFill>
              </a:rPr>
              <a:t>these </a:t>
            </a:r>
            <a:r>
              <a:rPr lang="en-US" sz="2600" dirty="0">
                <a:solidFill>
                  <a:srgbClr val="00B0F0"/>
                </a:solidFill>
              </a:rPr>
              <a:t>consumers take much longer researching their </a:t>
            </a:r>
            <a:r>
              <a:rPr lang="en-US" sz="2600" dirty="0" smtClean="0">
                <a:solidFill>
                  <a:srgbClr val="00B0F0"/>
                </a:solidFill>
              </a:rPr>
              <a:t>first </a:t>
            </a:r>
            <a:r>
              <a:rPr lang="en-US" sz="2600" dirty="0">
                <a:solidFill>
                  <a:srgbClr val="00B0F0"/>
                </a:solidFill>
              </a:rPr>
              <a:t>purchase of a product.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10.1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01317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10.2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B2B Customers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13661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10.2-1 Identify common variables used to segment businesses in the B2B market.</a:t>
            </a:r>
          </a:p>
          <a:p>
            <a:r>
              <a:rPr lang="en-US" sz="2800" dirty="0" smtClean="0"/>
              <a:t>10.2-2 Describe common factors that influence business-customer buying.</a:t>
            </a:r>
          </a:p>
          <a:p>
            <a:r>
              <a:rPr lang="en-US" sz="2800" dirty="0" smtClean="0"/>
              <a:t>10.2-3 Describe levels of buying decisions made by business customers.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01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producer</a:t>
            </a:r>
          </a:p>
          <a:p>
            <a:r>
              <a:rPr lang="en-US" sz="2800" dirty="0" smtClean="0"/>
              <a:t>reseller</a:t>
            </a:r>
          </a:p>
          <a:p>
            <a:r>
              <a:rPr lang="en-US" sz="2800" dirty="0" smtClean="0"/>
              <a:t>service business</a:t>
            </a:r>
          </a:p>
          <a:p>
            <a:r>
              <a:rPr lang="en-US" sz="2800" dirty="0" smtClean="0"/>
              <a:t>government market</a:t>
            </a:r>
          </a:p>
          <a:p>
            <a:r>
              <a:rPr lang="en-US" sz="2800" dirty="0" smtClean="0"/>
              <a:t>institution</a:t>
            </a:r>
          </a:p>
          <a:p>
            <a:r>
              <a:rPr lang="en-US" sz="2800" dirty="0" smtClean="0"/>
              <a:t>North American Industry Classification System (NAICS)</a:t>
            </a:r>
          </a:p>
          <a:p>
            <a:r>
              <a:rPr lang="en-US" sz="2800" dirty="0" smtClean="0"/>
              <a:t>internal influence</a:t>
            </a:r>
          </a:p>
          <a:p>
            <a:r>
              <a:rPr lang="en-US" sz="2800" dirty="0" smtClean="0"/>
              <a:t>external influence</a:t>
            </a:r>
          </a:p>
        </p:txBody>
      </p:sp>
    </p:spTree>
    <p:extLst>
      <p:ext uri="{BB962C8B-B14F-4D97-AF65-F5344CB8AC3E}">
        <p14:creationId xmlns:p14="http://schemas.microsoft.com/office/powerpoint/2010/main" val="7395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factors motivate business customers to make purchases?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27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Segmenting the B2B Market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752600"/>
            <a:ext cx="8677275" cy="4800600"/>
          </a:xfrm>
        </p:spPr>
        <p:txBody>
          <a:bodyPr/>
          <a:lstStyle/>
          <a:p>
            <a:r>
              <a:rPr lang="en-US" sz="2600" dirty="0" smtClean="0"/>
              <a:t>Businesses that sell primarily to other businesses are called </a:t>
            </a:r>
            <a:r>
              <a:rPr lang="en-US" sz="2600" i="1" dirty="0" smtClean="0"/>
              <a:t>business-to-business (B2B) </a:t>
            </a:r>
            <a:r>
              <a:rPr lang="en-US" sz="2600" dirty="0" smtClean="0"/>
              <a:t>companies </a:t>
            </a:r>
          </a:p>
          <a:p>
            <a:pPr lvl="1"/>
            <a:r>
              <a:rPr lang="en-US" sz="2525" b="1" dirty="0"/>
              <a:t>Producers</a:t>
            </a:r>
            <a:r>
              <a:rPr lang="en-US" sz="2525" dirty="0"/>
              <a:t> - </a:t>
            </a:r>
            <a:r>
              <a:rPr lang="en-US" sz="2525" dirty="0" smtClean="0"/>
              <a:t>creates </a:t>
            </a:r>
            <a:r>
              <a:rPr lang="en-US" sz="2525" dirty="0"/>
              <a:t>goods and </a:t>
            </a:r>
            <a:r>
              <a:rPr lang="en-US" sz="2525" dirty="0" smtClean="0"/>
              <a:t>services, all called </a:t>
            </a:r>
            <a:r>
              <a:rPr lang="en-US" sz="2525" i="1" dirty="0" smtClean="0"/>
              <a:t>manufacturers</a:t>
            </a:r>
            <a:r>
              <a:rPr lang="en-US" sz="2525" dirty="0" smtClean="0"/>
              <a:t> </a:t>
            </a:r>
          </a:p>
          <a:p>
            <a:pPr lvl="1"/>
            <a:r>
              <a:rPr lang="en-US" sz="2525" b="1" dirty="0" smtClean="0"/>
              <a:t>Resellers</a:t>
            </a:r>
            <a:r>
              <a:rPr lang="en-US" sz="2525" dirty="0" smtClean="0"/>
              <a:t> </a:t>
            </a:r>
            <a:r>
              <a:rPr lang="en-US" sz="2525" dirty="0"/>
              <a:t>- buys finished products to resell to consumers </a:t>
            </a:r>
            <a:endParaRPr lang="en-US" sz="2525" dirty="0" smtClean="0"/>
          </a:p>
          <a:p>
            <a:pPr lvl="1"/>
            <a:r>
              <a:rPr lang="en-US" sz="2525" b="1" dirty="0" smtClean="0"/>
              <a:t>Service </a:t>
            </a:r>
            <a:r>
              <a:rPr lang="en-US" sz="2525" b="1" dirty="0"/>
              <a:t>businesses</a:t>
            </a:r>
            <a:r>
              <a:rPr lang="en-US" sz="2525" dirty="0"/>
              <a:t> - provides </a:t>
            </a:r>
            <a:r>
              <a:rPr lang="en-US" sz="2525" dirty="0" smtClean="0"/>
              <a:t>services</a:t>
            </a:r>
          </a:p>
          <a:p>
            <a:pPr lvl="1"/>
            <a:r>
              <a:rPr lang="en-US" sz="2525" b="1" dirty="0" smtClean="0"/>
              <a:t>Governments</a:t>
            </a:r>
            <a:r>
              <a:rPr lang="en-US" sz="2525" dirty="0" smtClean="0"/>
              <a:t> </a:t>
            </a:r>
            <a:r>
              <a:rPr lang="en-US" sz="2525" dirty="0"/>
              <a:t>- includes national, state, and local governmental offices and agencies </a:t>
            </a:r>
            <a:endParaRPr lang="en-US" sz="2525" dirty="0" smtClean="0"/>
          </a:p>
          <a:p>
            <a:pPr lvl="1"/>
            <a:r>
              <a:rPr lang="en-US" sz="2525" b="1" dirty="0" smtClean="0"/>
              <a:t>Institutions</a:t>
            </a:r>
            <a:r>
              <a:rPr lang="en-US" sz="2525" dirty="0" smtClean="0"/>
              <a:t> </a:t>
            </a:r>
            <a:r>
              <a:rPr lang="en-US" sz="2525" dirty="0"/>
              <a:t>- an established public or private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392060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Segmenting the B2B 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 smtClean="0"/>
              <a:t>The </a:t>
            </a:r>
            <a:r>
              <a:rPr lang="en-US" sz="2525" b="1" dirty="0" smtClean="0"/>
              <a:t>North American Industry Classification System (NAICS) </a:t>
            </a:r>
            <a:r>
              <a:rPr lang="en-US" sz="2525" dirty="0" smtClean="0"/>
              <a:t>is a numerical system used to classify businesses and collect economic statistics</a:t>
            </a:r>
          </a:p>
          <a:p>
            <a:pPr lvl="1"/>
            <a:r>
              <a:rPr lang="en-US" sz="2450" dirty="0" smtClean="0"/>
              <a:t>Developed by the United States, Canada, and Mexico for trade purposes</a:t>
            </a:r>
          </a:p>
          <a:p>
            <a:pPr lvl="1"/>
            <a:r>
              <a:rPr lang="en-US" sz="2450" dirty="0" smtClean="0"/>
              <a:t>More information is available through the US Census Bureau</a:t>
            </a:r>
          </a:p>
          <a:p>
            <a:endParaRPr lang="en-US" sz="2525" dirty="0"/>
          </a:p>
          <a:p>
            <a:endParaRPr lang="en-US" sz="2525" dirty="0" smtClean="0"/>
          </a:p>
          <a:p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656238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Segmenting the B2B 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6405561"/>
            <a:ext cx="1876426" cy="21907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Publisher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9899" y="1762934"/>
            <a:ext cx="2952751" cy="46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9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10.1-1 Explain how a hierarchy of needs impacts consumer buying behavior. </a:t>
            </a:r>
          </a:p>
          <a:p>
            <a:r>
              <a:rPr lang="en-US" sz="2800" dirty="0" smtClean="0"/>
              <a:t>10.1-2 Describe common factors that influence consumer buying.</a:t>
            </a:r>
          </a:p>
          <a:p>
            <a:r>
              <a:rPr lang="en-US" sz="2800" dirty="0" smtClean="0"/>
              <a:t>10.1-3 Define categories of consumer buying motives.</a:t>
            </a:r>
          </a:p>
          <a:p>
            <a:r>
              <a:rPr lang="en-US" sz="2800" dirty="0" smtClean="0"/>
              <a:t>10.1-4 Summarize steps in the consumer decision-making process.</a:t>
            </a:r>
          </a:p>
          <a:p>
            <a:r>
              <a:rPr lang="en-US" sz="2800" dirty="0" smtClean="0"/>
              <a:t>10.1-5 Describe each level of consumer buying decisions.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4873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Segmenting the B2B 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Business customers can be segmented by business size</a:t>
            </a:r>
          </a:p>
          <a:p>
            <a:pPr lvl="1"/>
            <a:r>
              <a:rPr lang="en-US" sz="2525" dirty="0" smtClean="0"/>
              <a:t>Can be determined by the business’s annual revenue, number of employees, or number of locations</a:t>
            </a:r>
          </a:p>
          <a:p>
            <a:pPr lvl="1"/>
            <a:r>
              <a:rPr lang="en-US" sz="2525" dirty="0" smtClean="0"/>
              <a:t>Impacts the methods used for promotion and making contact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220129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Segmenting the B2B 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Business customers vary in the way they use products</a:t>
            </a:r>
          </a:p>
          <a:p>
            <a:pPr lvl="1"/>
            <a:r>
              <a:rPr lang="en-US" sz="2525" dirty="0" smtClean="0"/>
              <a:t>To make new products</a:t>
            </a:r>
          </a:p>
          <a:p>
            <a:pPr lvl="1"/>
            <a:r>
              <a:rPr lang="en-US" sz="2525" dirty="0" smtClean="0"/>
              <a:t>To resell to customers</a:t>
            </a:r>
          </a:p>
          <a:p>
            <a:pPr lvl="1"/>
            <a:r>
              <a:rPr lang="en-US" sz="2525" dirty="0" smtClean="0"/>
              <a:t>To operate the business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066132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Segmenting the B2B 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Many businesses buy products to make new products</a:t>
            </a:r>
          </a:p>
          <a:p>
            <a:pPr lvl="1"/>
            <a:r>
              <a:rPr lang="en-US" sz="2525" i="1" dirty="0" smtClean="0"/>
              <a:t>Producers</a:t>
            </a:r>
            <a:r>
              <a:rPr lang="en-US" sz="2525" dirty="0" smtClean="0"/>
              <a:t>, or </a:t>
            </a:r>
            <a:r>
              <a:rPr lang="en-US" sz="2525" i="1" dirty="0" smtClean="0"/>
              <a:t>manufacturers</a:t>
            </a:r>
            <a:endParaRPr lang="en-US" sz="2525" dirty="0" smtClean="0"/>
          </a:p>
          <a:p>
            <a:pPr lvl="1"/>
            <a:r>
              <a:rPr lang="en-US" sz="2525" dirty="0" smtClean="0"/>
              <a:t>Buy raw materials and other goods from suppliers</a:t>
            </a:r>
          </a:p>
          <a:p>
            <a:pPr lvl="1"/>
            <a:r>
              <a:rPr lang="en-US" sz="2525" dirty="0" smtClean="0"/>
              <a:t>Form materials into goods for the consumer market</a:t>
            </a:r>
          </a:p>
        </p:txBody>
      </p:sp>
    </p:spTree>
    <p:extLst>
      <p:ext uri="{BB962C8B-B14F-4D97-AF65-F5344CB8AC3E}">
        <p14:creationId xmlns:p14="http://schemas.microsoft.com/office/powerpoint/2010/main" val="3304016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Segmenting the B2B 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Retail businesses buy finished goods to sell to their consumers</a:t>
            </a:r>
          </a:p>
          <a:p>
            <a:pPr lvl="1"/>
            <a:r>
              <a:rPr lang="en-US" sz="2525" i="1" dirty="0" smtClean="0"/>
              <a:t>Vendors</a:t>
            </a:r>
            <a:r>
              <a:rPr lang="en-US" sz="2525" dirty="0" smtClean="0"/>
              <a:t> are businesses from which most retailers buy goods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inventory</a:t>
            </a:r>
            <a:r>
              <a:rPr lang="en-US" sz="2525" dirty="0" smtClean="0"/>
              <a:t> of a retail store is the goods that are resold to make a profit 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1841383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Segmenting the B2B Market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Every business needs goods and services to run the business</a:t>
            </a:r>
          </a:p>
          <a:p>
            <a:pPr lvl="1"/>
            <a:r>
              <a:rPr lang="en-US" sz="2525" dirty="0" smtClean="0"/>
              <a:t>Equipment</a:t>
            </a:r>
          </a:p>
          <a:p>
            <a:pPr lvl="1"/>
            <a:r>
              <a:rPr lang="en-US" sz="2525" dirty="0" smtClean="0"/>
              <a:t>Office supplies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517695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Business-Customer Buying Influences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needs of an organization are the primary influencer of B2B buying decisions</a:t>
            </a:r>
          </a:p>
          <a:p>
            <a:r>
              <a:rPr lang="en-US" sz="2600" dirty="0" smtClean="0"/>
              <a:t>There might be additional influences on product purchases</a:t>
            </a:r>
          </a:p>
          <a:p>
            <a:pPr lvl="1"/>
            <a:r>
              <a:rPr lang="en-US" sz="2525" dirty="0" smtClean="0"/>
              <a:t>Internal</a:t>
            </a:r>
          </a:p>
          <a:p>
            <a:pPr lvl="1"/>
            <a:r>
              <a:rPr lang="en-US" sz="2525" dirty="0" smtClean="0"/>
              <a:t>External</a:t>
            </a:r>
          </a:p>
          <a:p>
            <a:pPr lvl="1"/>
            <a:r>
              <a:rPr lang="en-US" sz="2525" dirty="0" smtClean="0"/>
              <a:t>Situational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735507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Business-Customer Buying Influences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Internal influences </a:t>
            </a:r>
            <a:r>
              <a:rPr lang="en-US" sz="2600" dirty="0" smtClean="0"/>
              <a:t>are motivators or change factors that come from within the business itself </a:t>
            </a:r>
          </a:p>
          <a:p>
            <a:pPr lvl="1"/>
            <a:r>
              <a:rPr lang="en-US" sz="2525" dirty="0" smtClean="0"/>
              <a:t>Structure</a:t>
            </a:r>
          </a:p>
          <a:p>
            <a:pPr lvl="1"/>
            <a:r>
              <a:rPr lang="en-US" sz="2525" dirty="0" smtClean="0"/>
              <a:t>Goals</a:t>
            </a:r>
          </a:p>
          <a:p>
            <a:pPr lvl="1"/>
            <a:r>
              <a:rPr lang="en-US" sz="2525" dirty="0" smtClean="0"/>
              <a:t>Management team</a:t>
            </a:r>
          </a:p>
          <a:p>
            <a:r>
              <a:rPr lang="en-US" sz="2600" b="1" dirty="0"/>
              <a:t>External influences </a:t>
            </a:r>
            <a:r>
              <a:rPr lang="en-US" sz="2600" dirty="0"/>
              <a:t>are motivators or change factors from outside the business </a:t>
            </a:r>
          </a:p>
          <a:p>
            <a:pPr lvl="1"/>
            <a:r>
              <a:rPr lang="en-US" sz="2450" dirty="0"/>
              <a:t>Business competition </a:t>
            </a:r>
          </a:p>
          <a:p>
            <a:pPr lvl="1"/>
            <a:r>
              <a:rPr lang="en-US" sz="2450" dirty="0"/>
              <a:t>New technology </a:t>
            </a:r>
          </a:p>
          <a:p>
            <a:pPr lvl="1"/>
            <a:r>
              <a:rPr lang="en-US" sz="2450" dirty="0"/>
              <a:t>Product </a:t>
            </a:r>
            <a:r>
              <a:rPr lang="en-US" sz="2450" dirty="0" smtClean="0"/>
              <a:t>trends</a:t>
            </a: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39085023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Business-Customer Buying Influences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Situational influences</a:t>
            </a:r>
            <a:r>
              <a:rPr lang="en-US" sz="2600" dirty="0" smtClean="0"/>
              <a:t> come from the environment in which the business exists</a:t>
            </a:r>
          </a:p>
          <a:p>
            <a:pPr lvl="1"/>
            <a:r>
              <a:rPr lang="en-US" sz="2525" dirty="0" smtClean="0"/>
              <a:t>These include the following:</a:t>
            </a:r>
          </a:p>
          <a:p>
            <a:pPr lvl="2"/>
            <a:r>
              <a:rPr lang="en-US" sz="2450" dirty="0" smtClean="0"/>
              <a:t>the economy</a:t>
            </a:r>
          </a:p>
          <a:p>
            <a:pPr lvl="2"/>
            <a:r>
              <a:rPr lang="en-US" sz="2450" dirty="0" smtClean="0"/>
              <a:t>the political environment</a:t>
            </a:r>
          </a:p>
          <a:p>
            <a:pPr lvl="2"/>
            <a:r>
              <a:rPr lang="en-US" sz="2450" dirty="0" smtClean="0"/>
              <a:t>regulations or laws</a:t>
            </a:r>
          </a:p>
          <a:p>
            <a:pPr lvl="1"/>
            <a:r>
              <a:rPr lang="en-US" sz="2525" dirty="0" smtClean="0"/>
              <a:t>Analyzing these is the same as conducting a </a:t>
            </a:r>
            <a:r>
              <a:rPr lang="en-US" sz="2525" i="1" dirty="0" smtClean="0"/>
              <a:t>PEST analysis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0468060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Business-Customer Buying Decisions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Relationship selling </a:t>
            </a:r>
            <a:r>
              <a:rPr lang="en-US" sz="2600" dirty="0" smtClean="0"/>
              <a:t>focuses on building long-term relationships with customers</a:t>
            </a:r>
          </a:p>
          <a:p>
            <a:r>
              <a:rPr lang="en-US" sz="2600" dirty="0" smtClean="0"/>
              <a:t>Levels of B2B buying decisions</a:t>
            </a:r>
          </a:p>
          <a:p>
            <a:pPr lvl="1"/>
            <a:r>
              <a:rPr lang="en-US" sz="2525" dirty="0" smtClean="0"/>
              <a:t>New purchases</a:t>
            </a:r>
          </a:p>
          <a:p>
            <a:pPr lvl="1"/>
            <a:r>
              <a:rPr lang="en-US" sz="2525" dirty="0" smtClean="0"/>
              <a:t>Repeat purchases</a:t>
            </a:r>
          </a:p>
          <a:p>
            <a:pPr lvl="1"/>
            <a:r>
              <a:rPr lang="en-US" sz="2525" dirty="0" smtClean="0"/>
              <a:t>Modified purchases </a:t>
            </a:r>
          </a:p>
        </p:txBody>
      </p:sp>
    </p:spTree>
    <p:extLst>
      <p:ext uri="{BB962C8B-B14F-4D97-AF65-F5344CB8AC3E}">
        <p14:creationId xmlns:p14="http://schemas.microsoft.com/office/powerpoint/2010/main" val="250629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Business-Customer Buying Decisions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i="1" dirty="0"/>
              <a:t>new purchase </a:t>
            </a:r>
            <a:r>
              <a:rPr lang="en-US" sz="2600" dirty="0"/>
              <a:t>is a decision to buy a new product that requires a great deal of research and </a:t>
            </a:r>
            <a:r>
              <a:rPr lang="en-US" sz="2600" dirty="0" smtClean="0"/>
              <a:t>thought</a:t>
            </a:r>
          </a:p>
          <a:p>
            <a:pPr lvl="1"/>
            <a:r>
              <a:rPr lang="en-US" sz="2525" dirty="0" smtClean="0"/>
              <a:t>Challenging</a:t>
            </a:r>
          </a:p>
          <a:p>
            <a:pPr lvl="1"/>
            <a:r>
              <a:rPr lang="en-US" sz="2525" dirty="0" smtClean="0"/>
              <a:t>Similar to an extensive buying decision of a consumer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6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consumer behavior</a:t>
            </a:r>
          </a:p>
          <a:p>
            <a:r>
              <a:rPr lang="en-US" sz="2800" dirty="0" smtClean="0"/>
              <a:t>hierarchy of needs</a:t>
            </a:r>
          </a:p>
          <a:p>
            <a:r>
              <a:rPr lang="en-US" sz="2800" dirty="0" smtClean="0"/>
              <a:t>self-actualization </a:t>
            </a:r>
          </a:p>
          <a:p>
            <a:r>
              <a:rPr lang="en-US" sz="2800" dirty="0" smtClean="0"/>
              <a:t>social environment</a:t>
            </a:r>
          </a:p>
          <a:p>
            <a:r>
              <a:rPr lang="en-US" sz="2800" dirty="0" smtClean="0"/>
              <a:t>reference group</a:t>
            </a:r>
          </a:p>
          <a:p>
            <a:r>
              <a:rPr lang="en-US" sz="2800" dirty="0" smtClean="0"/>
              <a:t>situational influence</a:t>
            </a:r>
          </a:p>
          <a:p>
            <a:r>
              <a:rPr lang="en-US" sz="2800" dirty="0" smtClean="0"/>
              <a:t>psychological influence</a:t>
            </a:r>
          </a:p>
          <a:p>
            <a:r>
              <a:rPr lang="en-US" sz="2800" dirty="0" smtClean="0"/>
              <a:t>motive</a:t>
            </a:r>
          </a:p>
          <a:p>
            <a:r>
              <a:rPr lang="en-US" sz="2800" dirty="0"/>
              <a:t>buying motive</a:t>
            </a:r>
          </a:p>
          <a:p>
            <a:endParaRPr lang="en-US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consumer </a:t>
            </a:r>
            <a:r>
              <a:rPr lang="en-US" sz="2800" dirty="0"/>
              <a:t>decision-making process</a:t>
            </a:r>
          </a:p>
          <a:p>
            <a:r>
              <a:rPr lang="en-US" sz="2800" dirty="0"/>
              <a:t>value</a:t>
            </a:r>
          </a:p>
          <a:p>
            <a:r>
              <a:rPr lang="en-US" sz="2800" dirty="0"/>
              <a:t>impulse buying decision</a:t>
            </a:r>
          </a:p>
          <a:p>
            <a:r>
              <a:rPr lang="en-US" sz="2800" dirty="0"/>
              <a:t>routine buying decision </a:t>
            </a:r>
          </a:p>
          <a:p>
            <a:r>
              <a:rPr lang="en-US" sz="2800" dirty="0"/>
              <a:t>limited buying decision</a:t>
            </a:r>
          </a:p>
          <a:p>
            <a:r>
              <a:rPr lang="en-US" sz="2800" dirty="0"/>
              <a:t>extensive buying </a:t>
            </a:r>
            <a:r>
              <a:rPr lang="en-US" sz="2800" dirty="0" smtClean="0"/>
              <a:t>decision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7181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Business-Customer Buying Decisions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i="1" dirty="0"/>
              <a:t>repeat purchase </a:t>
            </a:r>
            <a:r>
              <a:rPr lang="en-US" sz="2600" dirty="0"/>
              <a:t>is a buying decision that requires little research and </a:t>
            </a:r>
            <a:r>
              <a:rPr lang="en-US" sz="2600" dirty="0" smtClean="0"/>
              <a:t>thought</a:t>
            </a:r>
          </a:p>
          <a:p>
            <a:pPr lvl="1"/>
            <a:r>
              <a:rPr lang="en-US" sz="2525" dirty="0" smtClean="0"/>
              <a:t>Occurs when the buyer is satisfied with the product, vendor, and terms of sale</a:t>
            </a:r>
          </a:p>
          <a:p>
            <a:pPr lvl="1"/>
            <a:r>
              <a:rPr lang="en-US" sz="2525" dirty="0" smtClean="0"/>
              <a:t>Similar to a routine buying decision of a consumer 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46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Business-Customer Buying Decisions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i="1" dirty="0"/>
              <a:t>modified purchase </a:t>
            </a:r>
            <a:r>
              <a:rPr lang="en-US" sz="2600" dirty="0"/>
              <a:t>is a decision to buy a familiar product that needs some changes or </a:t>
            </a:r>
            <a:r>
              <a:rPr lang="en-US" sz="2600" dirty="0" smtClean="0"/>
              <a:t>modifications</a:t>
            </a:r>
          </a:p>
          <a:p>
            <a:pPr lvl="1"/>
            <a:r>
              <a:rPr lang="en-US" sz="2530" dirty="0" smtClean="0"/>
              <a:t>The current vendor, as well as other vendors, might be given an opportunity to supply the modified product</a:t>
            </a:r>
          </a:p>
          <a:p>
            <a:pPr lvl="1"/>
            <a:r>
              <a:rPr lang="en-US" sz="2530" dirty="0" smtClean="0"/>
              <a:t>Similar to a limited buying decision of a consumer</a:t>
            </a:r>
            <a:endParaRPr lang="en-US" sz="253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581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B2B market can be split into five </a:t>
            </a:r>
            <a:r>
              <a:rPr lang="en-US" sz="2800" dirty="0" smtClean="0"/>
              <a:t>categories</a:t>
            </a:r>
            <a:r>
              <a:rPr lang="en-US" sz="2800" dirty="0"/>
              <a:t>. What are they?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business-to-business market can </a:t>
            </a:r>
            <a:r>
              <a:rPr lang="en-US" sz="2800" dirty="0" smtClean="0">
                <a:solidFill>
                  <a:srgbClr val="00B0F0"/>
                </a:solidFill>
              </a:rPr>
              <a:t>be </a:t>
            </a:r>
            <a:r>
              <a:rPr lang="en-US" sz="2800" dirty="0">
                <a:solidFill>
                  <a:srgbClr val="00B0F0"/>
                </a:solidFill>
              </a:rPr>
              <a:t>split into five categories: </a:t>
            </a:r>
            <a:r>
              <a:rPr lang="en-US" sz="2800" dirty="0" smtClean="0">
                <a:solidFill>
                  <a:srgbClr val="00B0F0"/>
                </a:solidFill>
              </a:rPr>
              <a:t>producers</a:t>
            </a:r>
            <a:r>
              <a:rPr lang="en-US" sz="2800" dirty="0">
                <a:solidFill>
                  <a:srgbClr val="00B0F0"/>
                </a:solidFill>
              </a:rPr>
              <a:t>, resellers, service </a:t>
            </a:r>
            <a:r>
              <a:rPr lang="en-US" sz="2800" dirty="0" smtClean="0">
                <a:solidFill>
                  <a:srgbClr val="00B0F0"/>
                </a:solidFill>
              </a:rPr>
              <a:t>businesses</a:t>
            </a:r>
            <a:r>
              <a:rPr lang="en-US" sz="2800" dirty="0">
                <a:solidFill>
                  <a:srgbClr val="00B0F0"/>
                </a:solidFill>
              </a:rPr>
              <a:t>, governments, and </a:t>
            </a:r>
            <a:r>
              <a:rPr lang="en-US" sz="2800" dirty="0" smtClean="0">
                <a:solidFill>
                  <a:srgbClr val="00B0F0"/>
                </a:solidFill>
              </a:rPr>
              <a:t>institutions.</a:t>
            </a:r>
            <a:r>
              <a:rPr lang="en-US" sz="2800" dirty="0"/>
              <a:t>	</a:t>
            </a:r>
            <a:endParaRPr lang="en-US" sz="2800" dirty="0" smtClean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10.2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6800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81200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Identify </a:t>
            </a:r>
            <a:r>
              <a:rPr lang="en-US" sz="2800" dirty="0"/>
              <a:t>common variables used to </a:t>
            </a:r>
            <a:r>
              <a:rPr lang="en-US" sz="2800" dirty="0" smtClean="0"/>
              <a:t>segment </a:t>
            </a:r>
            <a:r>
              <a:rPr lang="en-US" sz="2800" dirty="0"/>
              <a:t>businesses in the B2B </a:t>
            </a:r>
            <a:r>
              <a:rPr lang="en-US" sz="2800" dirty="0" smtClean="0"/>
              <a:t>market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Common </a:t>
            </a:r>
            <a:r>
              <a:rPr lang="en-US" sz="2800" dirty="0">
                <a:solidFill>
                  <a:srgbClr val="00B0F0"/>
                </a:solidFill>
              </a:rPr>
              <a:t>variables used to segment </a:t>
            </a:r>
            <a:r>
              <a:rPr lang="en-US" sz="2800" dirty="0" smtClean="0">
                <a:solidFill>
                  <a:srgbClr val="00B0F0"/>
                </a:solidFill>
              </a:rPr>
              <a:t>business </a:t>
            </a:r>
            <a:r>
              <a:rPr lang="en-US" sz="2800" dirty="0">
                <a:solidFill>
                  <a:srgbClr val="00B0F0"/>
                </a:solidFill>
              </a:rPr>
              <a:t>customers are </a:t>
            </a:r>
            <a:r>
              <a:rPr lang="en-US" sz="2800" dirty="0" smtClean="0">
                <a:solidFill>
                  <a:srgbClr val="00B0F0"/>
                </a:solidFill>
              </a:rPr>
              <a:t>industry</a:t>
            </a:r>
            <a:r>
              <a:rPr lang="en-US" sz="2800" dirty="0">
                <a:solidFill>
                  <a:srgbClr val="00B0F0"/>
                </a:solidFill>
              </a:rPr>
              <a:t>, </a:t>
            </a:r>
            <a:r>
              <a:rPr lang="en-US" sz="2800" dirty="0" smtClean="0">
                <a:solidFill>
                  <a:srgbClr val="00B0F0"/>
                </a:solidFill>
              </a:rPr>
              <a:t>business </a:t>
            </a:r>
            <a:r>
              <a:rPr lang="en-US" sz="2800" dirty="0">
                <a:solidFill>
                  <a:srgbClr val="00B0F0"/>
                </a:solidFill>
              </a:rPr>
              <a:t>size, and business needs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How do business customers use the products they buy?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Business </a:t>
            </a:r>
            <a:r>
              <a:rPr lang="en-US" sz="2800" dirty="0">
                <a:solidFill>
                  <a:srgbClr val="00B0F0"/>
                </a:solidFill>
              </a:rPr>
              <a:t>customers use the products they buy to make new products, to resell to customers, or to operate the business.</a:t>
            </a:r>
            <a:r>
              <a:rPr lang="en-US" sz="2800" dirty="0"/>
              <a:t>	</a:t>
            </a:r>
          </a:p>
          <a:p>
            <a:pPr marL="0" indent="0">
              <a:buNone/>
            </a:pPr>
            <a:endParaRPr lang="en-US" sz="30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57" y="457200"/>
            <a:ext cx="8418443" cy="990600"/>
          </a:xfrm>
        </p:spPr>
        <p:txBody>
          <a:bodyPr/>
          <a:lstStyle/>
          <a:p>
            <a:r>
              <a:rPr lang="en-US" sz="4200" dirty="0" smtClean="0"/>
              <a:t>Section 10.2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0851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1" y="206692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What </a:t>
            </a:r>
            <a:r>
              <a:rPr lang="en-US" sz="2800" dirty="0"/>
              <a:t>is relationship selling?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Relationship </a:t>
            </a:r>
            <a:r>
              <a:rPr lang="en-US" sz="2800" dirty="0">
                <a:solidFill>
                  <a:srgbClr val="00B0F0"/>
                </a:solidFill>
              </a:rPr>
              <a:t>selling focuses on </a:t>
            </a:r>
            <a:r>
              <a:rPr lang="en-US" sz="2800" dirty="0" smtClean="0">
                <a:solidFill>
                  <a:srgbClr val="00B0F0"/>
                </a:solidFill>
              </a:rPr>
              <a:t>building </a:t>
            </a:r>
            <a:r>
              <a:rPr lang="en-US" sz="2800" dirty="0">
                <a:solidFill>
                  <a:srgbClr val="00B0F0"/>
                </a:solidFill>
              </a:rPr>
              <a:t>long-term relationships with </a:t>
            </a:r>
            <a:r>
              <a:rPr lang="en-US" sz="2800" dirty="0" smtClean="0">
                <a:solidFill>
                  <a:srgbClr val="00B0F0"/>
                </a:solidFill>
              </a:rPr>
              <a:t>customers.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9" y="457200"/>
            <a:ext cx="8471452" cy="990600"/>
          </a:xfrm>
        </p:spPr>
        <p:txBody>
          <a:bodyPr/>
          <a:lstStyle/>
          <a:p>
            <a:r>
              <a:rPr lang="en-US" sz="4200" dirty="0" smtClean="0"/>
              <a:t>Section 10.2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89273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1" y="206692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Why might a business make a modified purchase?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Often, something occurs to make a buyer less satisfied with a product or vendor he or she has been using. A modified purchase is a decision to buy a familiar product that needs some changes or modifications.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9" y="457200"/>
            <a:ext cx="8471452" cy="990600"/>
          </a:xfrm>
        </p:spPr>
        <p:txBody>
          <a:bodyPr/>
          <a:lstStyle/>
          <a:p>
            <a:r>
              <a:rPr lang="en-US" sz="4200" dirty="0" smtClean="0"/>
              <a:t>Section 10.2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5379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10.3 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Credit Basics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1296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10.3-1 Explain the role of credit.</a:t>
            </a:r>
          </a:p>
          <a:p>
            <a:r>
              <a:rPr lang="en-US" sz="2800" dirty="0" smtClean="0"/>
              <a:t>10.3-2 Identify the rewards and risks of extending credit.</a:t>
            </a:r>
          </a:p>
          <a:p>
            <a:r>
              <a:rPr lang="en-US" sz="2800" dirty="0" smtClean="0"/>
              <a:t>10.3-3 Describe ways to reduce credit risk.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53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credit</a:t>
            </a:r>
          </a:p>
          <a:p>
            <a:r>
              <a:rPr lang="en-US" sz="2800" dirty="0" smtClean="0"/>
              <a:t>debtor</a:t>
            </a:r>
          </a:p>
          <a:p>
            <a:r>
              <a:rPr lang="en-US" sz="2800" dirty="0" smtClean="0"/>
              <a:t>creditor</a:t>
            </a:r>
          </a:p>
          <a:p>
            <a:r>
              <a:rPr lang="en-US" sz="2800" dirty="0" smtClean="0"/>
              <a:t>consumer credit</a:t>
            </a:r>
          </a:p>
          <a:p>
            <a:r>
              <a:rPr lang="en-US" sz="2800" dirty="0" smtClean="0"/>
              <a:t>installment loan</a:t>
            </a:r>
          </a:p>
          <a:p>
            <a:r>
              <a:rPr lang="en-US" sz="2800" dirty="0" smtClean="0"/>
              <a:t>trade credit</a:t>
            </a:r>
          </a:p>
          <a:p>
            <a:r>
              <a:rPr lang="en-US" sz="2800" dirty="0"/>
              <a:t>customer loyalty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credit </a:t>
            </a:r>
            <a:r>
              <a:rPr lang="en-US" sz="2800" dirty="0"/>
              <a:t>risk</a:t>
            </a:r>
          </a:p>
          <a:p>
            <a:r>
              <a:rPr lang="en-US" sz="2800" dirty="0"/>
              <a:t>collection agency</a:t>
            </a:r>
          </a:p>
          <a:p>
            <a:r>
              <a:rPr lang="en-US" sz="2800" dirty="0"/>
              <a:t>credit report</a:t>
            </a:r>
          </a:p>
          <a:p>
            <a:r>
              <a:rPr lang="en-US" sz="2800" dirty="0"/>
              <a:t>credit bureau</a:t>
            </a:r>
          </a:p>
          <a:p>
            <a:r>
              <a:rPr lang="en-US" sz="2800" dirty="0"/>
              <a:t>accounts receivable</a:t>
            </a:r>
          </a:p>
          <a:p>
            <a:r>
              <a:rPr lang="en-US" sz="2800" dirty="0"/>
              <a:t>accounts receivable aging report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Why do businesses extend credit to customers?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97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motivates consumers to buy a product?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92016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Credit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Credit </a:t>
            </a:r>
            <a:r>
              <a:rPr lang="en-US" sz="2600" dirty="0" smtClean="0"/>
              <a:t>is an agreement or a contract to receive goods or services before actually paying for them </a:t>
            </a:r>
          </a:p>
          <a:p>
            <a:r>
              <a:rPr lang="en-US" sz="2600" dirty="0" smtClean="0"/>
              <a:t>The </a:t>
            </a:r>
            <a:r>
              <a:rPr lang="en-US" sz="2600" b="1" dirty="0" smtClean="0"/>
              <a:t>debtor </a:t>
            </a:r>
            <a:r>
              <a:rPr lang="en-US" sz="2600" dirty="0" smtClean="0"/>
              <a:t>is the individual or business who owes money for goods or services received </a:t>
            </a:r>
          </a:p>
          <a:p>
            <a:r>
              <a:rPr lang="en-US" sz="2600" dirty="0" smtClean="0"/>
              <a:t>The </a:t>
            </a:r>
            <a:r>
              <a:rPr lang="en-US" sz="2600" b="1" dirty="0" smtClean="0"/>
              <a:t>creditor </a:t>
            </a:r>
            <a:r>
              <a:rPr lang="en-US" sz="2600" dirty="0" smtClean="0"/>
              <a:t>is the individual or business to whom money is owed for goods or services provided</a:t>
            </a:r>
          </a:p>
          <a:p>
            <a:r>
              <a:rPr lang="en-US" sz="2600" dirty="0" smtClean="0"/>
              <a:t>The </a:t>
            </a:r>
            <a:r>
              <a:rPr lang="en-US" sz="2600" i="1" dirty="0" smtClean="0"/>
              <a:t>debtor-creditor relationship</a:t>
            </a:r>
            <a:r>
              <a:rPr lang="en-US" sz="2600" dirty="0" smtClean="0"/>
              <a:t> is a legal relationship existing between the two parties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989478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Credit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number of laws protect US consumers who use or want to use credit 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dirty="0" smtClean="0">
                <a:solidFill>
                  <a:srgbClr val="FF0000"/>
                </a:solidFill>
              </a:rPr>
              <a:t>					</a:t>
            </a: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dirty="0" smtClean="0">
                <a:solidFill>
                  <a:srgbClr val="FF0000"/>
                </a:solidFill>
              </a:rPr>
              <a:t>				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768" y="2962275"/>
            <a:ext cx="7625265" cy="26384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572250" y="5600700"/>
            <a:ext cx="1876426" cy="219075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000" smtClean="0"/>
              <a:t>Goodheart-Willcox Publisher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062106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Credit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Consumer credit </a:t>
            </a:r>
            <a:r>
              <a:rPr lang="en-US" sz="2600" dirty="0" smtClean="0"/>
              <a:t>is granted to an individual consumer by a retail business </a:t>
            </a:r>
          </a:p>
          <a:p>
            <a:r>
              <a:rPr lang="en-US" sz="2600" dirty="0" smtClean="0"/>
              <a:t>An </a:t>
            </a:r>
            <a:r>
              <a:rPr lang="en-US" sz="2600" b="1" dirty="0" smtClean="0"/>
              <a:t>installment loan </a:t>
            </a:r>
            <a:r>
              <a:rPr lang="en-US" sz="2600" dirty="0" smtClean="0"/>
              <a:t>is for a specific amount of money and is repaid in regular payments with interest until the loan is paid in full</a:t>
            </a:r>
          </a:p>
          <a:p>
            <a:pPr lvl="1"/>
            <a:r>
              <a:rPr lang="en-US" sz="2525" dirty="0" smtClean="0"/>
              <a:t>Also called a </a:t>
            </a:r>
            <a:r>
              <a:rPr lang="en-US" sz="2525" i="1" dirty="0" smtClean="0"/>
              <a:t>secured loan</a:t>
            </a:r>
            <a:endParaRPr lang="en-US" sz="2525" dirty="0" smtClean="0"/>
          </a:p>
          <a:p>
            <a:pPr lvl="1"/>
            <a:r>
              <a:rPr lang="en-US" sz="2525" dirty="0" smtClean="0"/>
              <a:t>An </a:t>
            </a:r>
            <a:r>
              <a:rPr lang="en-US" sz="2525" i="1" dirty="0" smtClean="0"/>
              <a:t>installment</a:t>
            </a:r>
            <a:r>
              <a:rPr lang="en-US" sz="2525" dirty="0" smtClean="0"/>
              <a:t> is a regular payment </a:t>
            </a:r>
          </a:p>
          <a:p>
            <a:pPr lvl="1"/>
            <a:r>
              <a:rPr lang="en-US" sz="2525" i="1" dirty="0" smtClean="0"/>
              <a:t>Collateral</a:t>
            </a:r>
            <a:r>
              <a:rPr lang="en-US" sz="2525" dirty="0" smtClean="0"/>
              <a:t> is an asset pledged to guarantee a loan will be repaid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3187199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Credit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/>
              <a:t>p</a:t>
            </a:r>
            <a:r>
              <a:rPr lang="en-US" sz="2600" i="1" dirty="0" smtClean="0"/>
              <a:t>roprietary credit card</a:t>
            </a:r>
            <a:r>
              <a:rPr lang="en-US" sz="2600" dirty="0" smtClean="0"/>
              <a:t> can be used only in the store that offers the card</a:t>
            </a:r>
          </a:p>
          <a:p>
            <a:r>
              <a:rPr lang="en-US" sz="2600" dirty="0" smtClean="0"/>
              <a:t>Some businesses prefer to accept </a:t>
            </a:r>
            <a:r>
              <a:rPr lang="en-US" sz="2600" i="1" dirty="0" smtClean="0"/>
              <a:t>bank cards</a:t>
            </a:r>
            <a:endParaRPr lang="en-US" sz="2600" dirty="0" smtClean="0"/>
          </a:p>
          <a:p>
            <a:r>
              <a:rPr lang="en-US" sz="2600" dirty="0" smtClean="0"/>
              <a:t>The bank provides a </a:t>
            </a:r>
            <a:r>
              <a:rPr lang="en-US" sz="2600" i="1" dirty="0" smtClean="0"/>
              <a:t>financial service</a:t>
            </a:r>
            <a:r>
              <a:rPr lang="en-US" sz="2600" dirty="0" smtClean="0"/>
              <a:t> by collecting the money owed for the sale directly from the customer and then paying the business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862376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Credit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Trade credit </a:t>
            </a:r>
            <a:r>
              <a:rPr lang="en-US" sz="2600" dirty="0" smtClean="0"/>
              <a:t>is granting a line of credit to a business for a short period of time to purchase its goods and services</a:t>
            </a:r>
          </a:p>
          <a:p>
            <a:pPr lvl="1"/>
            <a:r>
              <a:rPr lang="en-US" sz="2525" dirty="0" smtClean="0"/>
              <a:t>Often used by established businesses</a:t>
            </a:r>
          </a:p>
          <a:p>
            <a:pPr lvl="1"/>
            <a:r>
              <a:rPr lang="en-US" sz="2525" dirty="0" smtClean="0"/>
              <a:t>Due dates for repayment must be carefully monitored to maintain adequate cash flow and avoid interest charges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1287810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Rewards and Risks of Extending Credit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Rewards</a:t>
            </a:r>
          </a:p>
          <a:p>
            <a:pPr lvl="1"/>
            <a:r>
              <a:rPr lang="en-US" sz="2525" dirty="0" smtClean="0"/>
              <a:t>Generation of sales</a:t>
            </a:r>
          </a:p>
          <a:p>
            <a:pPr lvl="1"/>
            <a:r>
              <a:rPr lang="en-US" sz="2525" dirty="0" smtClean="0"/>
              <a:t>Building </a:t>
            </a:r>
            <a:r>
              <a:rPr lang="en-US" sz="2525" b="1" dirty="0" smtClean="0"/>
              <a:t>customer loyalty</a:t>
            </a:r>
            <a:r>
              <a:rPr lang="en-US" sz="2525" dirty="0" smtClean="0"/>
              <a:t>: </a:t>
            </a:r>
            <a:r>
              <a:rPr lang="en-US" sz="2450" dirty="0" smtClean="0"/>
              <a:t>the </a:t>
            </a:r>
            <a:r>
              <a:rPr lang="en-US" sz="2450" dirty="0"/>
              <a:t>continued and regular patronage of a business, even when there are other places to purchase the same or similar products</a:t>
            </a:r>
          </a:p>
          <a:p>
            <a:pPr lvl="1"/>
            <a:r>
              <a:rPr lang="en-US" sz="2525" dirty="0" smtClean="0"/>
              <a:t>Customers </a:t>
            </a:r>
            <a:r>
              <a:rPr lang="en-US" sz="2525" dirty="0"/>
              <a:t>appreciate the convenience of using credit cards</a:t>
            </a:r>
          </a:p>
          <a:p>
            <a:pPr lvl="1"/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41137562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Risks</a:t>
            </a:r>
          </a:p>
          <a:p>
            <a:pPr lvl="1"/>
            <a:r>
              <a:rPr lang="en-US" sz="2525" b="1" dirty="0"/>
              <a:t>Credit risk </a:t>
            </a:r>
            <a:r>
              <a:rPr lang="en-US" sz="2525" dirty="0"/>
              <a:t>is the potential for financial loss, due to credit not being repaid </a:t>
            </a:r>
            <a:endParaRPr lang="en-US" sz="2525" dirty="0" smtClean="0"/>
          </a:p>
          <a:p>
            <a:pPr lvl="2"/>
            <a:r>
              <a:rPr lang="en-US" sz="2450" dirty="0" smtClean="0"/>
              <a:t>Possible </a:t>
            </a:r>
            <a:r>
              <a:rPr lang="en-US" sz="2450" dirty="0"/>
              <a:t>cash-flow problems</a:t>
            </a:r>
          </a:p>
          <a:p>
            <a:pPr lvl="2"/>
            <a:r>
              <a:rPr lang="en-US" sz="2450" dirty="0"/>
              <a:t>Potential for financial </a:t>
            </a:r>
            <a:r>
              <a:rPr lang="en-US" sz="2450" dirty="0" smtClean="0"/>
              <a:t>loss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/>
              <a:t>collection agency </a:t>
            </a:r>
            <a:r>
              <a:rPr lang="en-US" sz="2525" dirty="0"/>
              <a:t>is a company that collects past-due bills for a </a:t>
            </a:r>
            <a:r>
              <a:rPr lang="en-US" sz="2525" dirty="0" smtClean="0"/>
              <a:t>fee</a:t>
            </a:r>
            <a:endParaRPr lang="en-US" sz="2525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3825" y="257175"/>
            <a:ext cx="8553450" cy="1276350"/>
          </a:xfrm>
        </p:spPr>
        <p:txBody>
          <a:bodyPr/>
          <a:lstStyle/>
          <a:p>
            <a:r>
              <a:rPr lang="en-US" sz="4000" dirty="0" smtClean="0"/>
              <a:t>Rewards and Risks of Extending Credit (Continued)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95027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Reducing Credit Risk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Each business must decide if extending credit to customers is a wise business decision</a:t>
            </a:r>
          </a:p>
          <a:p>
            <a:r>
              <a:rPr lang="en-US" sz="2600" dirty="0" smtClean="0"/>
              <a:t>It is important to establish a credit process that reduces risk</a:t>
            </a:r>
          </a:p>
          <a:p>
            <a:pPr lvl="1"/>
            <a:r>
              <a:rPr lang="en-US" sz="2525" dirty="0" smtClean="0"/>
              <a:t>Create a credit policy</a:t>
            </a:r>
          </a:p>
          <a:p>
            <a:pPr lvl="1"/>
            <a:r>
              <a:rPr lang="en-US" sz="2525" dirty="0" smtClean="0"/>
              <a:t>Require a credit application</a:t>
            </a:r>
          </a:p>
          <a:p>
            <a:pPr lvl="1"/>
            <a:r>
              <a:rPr lang="en-US" sz="2525" dirty="0" smtClean="0"/>
              <a:t>Obtain a credit report</a:t>
            </a:r>
          </a:p>
          <a:p>
            <a:pPr lvl="1"/>
            <a:r>
              <a:rPr lang="en-US" sz="2525" dirty="0" smtClean="0"/>
              <a:t>Evaluate the information</a:t>
            </a:r>
          </a:p>
          <a:p>
            <a:pPr lvl="1"/>
            <a:r>
              <a:rPr lang="en-US" sz="2525" dirty="0" smtClean="0"/>
              <a:t>Manage accounts receivable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0056372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Reducing Credit Risk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Create a credit policy</a:t>
            </a:r>
          </a:p>
          <a:p>
            <a:pPr lvl="1"/>
            <a:r>
              <a:rPr lang="en-US" sz="2525" dirty="0" smtClean="0"/>
              <a:t>Amount of credit that can be extended</a:t>
            </a:r>
          </a:p>
          <a:p>
            <a:pPr lvl="1"/>
            <a:r>
              <a:rPr lang="en-US" sz="2525" dirty="0" smtClean="0"/>
              <a:t>Specific terms of repayment</a:t>
            </a:r>
          </a:p>
          <a:p>
            <a:pPr lvl="1"/>
            <a:r>
              <a:rPr lang="en-US" sz="2525" dirty="0" smtClean="0"/>
              <a:t>Interest rates</a:t>
            </a:r>
          </a:p>
          <a:p>
            <a:pPr lvl="1"/>
            <a:r>
              <a:rPr lang="en-US" sz="2525" dirty="0" smtClean="0"/>
              <a:t>Late fees</a:t>
            </a:r>
          </a:p>
          <a:p>
            <a:pPr lvl="1"/>
            <a:r>
              <a:rPr lang="en-US" sz="2525" dirty="0" smtClean="0"/>
              <a:t>Penalties</a:t>
            </a:r>
          </a:p>
          <a:p>
            <a:pPr lvl="1"/>
            <a:r>
              <a:rPr lang="en-US" sz="2525" dirty="0" smtClean="0"/>
              <a:t>Actions for nonpayment</a:t>
            </a:r>
          </a:p>
          <a:p>
            <a:pPr lvl="1"/>
            <a:r>
              <a:rPr lang="en-US" sz="2525" dirty="0" smtClean="0"/>
              <a:t>Request for customer identification</a:t>
            </a:r>
          </a:p>
          <a:p>
            <a:pPr lvl="1"/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8478668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Reducing Credit Risk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Require a credit application</a:t>
            </a:r>
          </a:p>
          <a:p>
            <a:pPr lvl="1"/>
            <a:r>
              <a:rPr lang="en-US" sz="2525" dirty="0" smtClean="0"/>
              <a:t>Credit history</a:t>
            </a:r>
          </a:p>
          <a:p>
            <a:pPr lvl="1"/>
            <a:r>
              <a:rPr lang="en-US" sz="2525" dirty="0" smtClean="0"/>
              <a:t>Work history</a:t>
            </a:r>
          </a:p>
          <a:p>
            <a:pPr lvl="1"/>
            <a:r>
              <a:rPr lang="en-US" sz="2525" dirty="0" smtClean="0"/>
              <a:t>Other information necessary to qualify for credit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4247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Behavior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Businesses that sell to consumers as their primary market are called </a:t>
            </a:r>
            <a:r>
              <a:rPr lang="en-US" sz="2600" i="1" dirty="0" smtClean="0"/>
              <a:t>business-to-consumer (B2C)</a:t>
            </a:r>
            <a:r>
              <a:rPr lang="en-US" sz="2600" dirty="0" smtClean="0"/>
              <a:t> companies </a:t>
            </a:r>
          </a:p>
          <a:p>
            <a:r>
              <a:rPr lang="en-US" sz="2600" b="1" dirty="0" smtClean="0"/>
              <a:t>Consumer behavior</a:t>
            </a:r>
            <a:r>
              <a:rPr lang="en-US" sz="2600" dirty="0" smtClean="0"/>
              <a:t> is the behavior and actions taken by people to satisfy their needs and wants, including what they buy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529838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Reducing Credit Risk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Obtain a credit report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credit report </a:t>
            </a:r>
            <a:r>
              <a:rPr lang="en-US" sz="2525" dirty="0" smtClean="0"/>
              <a:t>is a record of a business’s or person’s credit history and financial behavior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credit bureau </a:t>
            </a:r>
            <a:r>
              <a:rPr lang="en-US" sz="2525" dirty="0" smtClean="0"/>
              <a:t>is a private firm that maintains consumer-credit data and provides credit information to businesses for a fee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2064749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Reducing Credit Risk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Information provided in a credit report</a:t>
            </a:r>
          </a:p>
          <a:p>
            <a:pPr lvl="1"/>
            <a:r>
              <a:rPr lang="en-US" sz="2525" dirty="0" smtClean="0"/>
              <a:t>The number and types of credit accounts and whether or not any are past due</a:t>
            </a:r>
          </a:p>
          <a:p>
            <a:pPr lvl="1"/>
            <a:r>
              <a:rPr lang="en-US" sz="2525" dirty="0" smtClean="0"/>
              <a:t>How promptly credit card statements and loans were paid off in full</a:t>
            </a:r>
          </a:p>
          <a:p>
            <a:pPr lvl="1"/>
            <a:r>
              <a:rPr lang="en-US" sz="2525" dirty="0" smtClean="0"/>
              <a:t>On-time payment of other bills, such as rent, taxes, or utilities</a:t>
            </a:r>
          </a:p>
          <a:p>
            <a:pPr lvl="1"/>
            <a:r>
              <a:rPr lang="en-US" sz="2525" dirty="0" smtClean="0"/>
              <a:t>Current total outstanding debts</a:t>
            </a:r>
          </a:p>
          <a:p>
            <a:pPr lvl="1"/>
            <a:r>
              <a:rPr lang="en-US" sz="2525" dirty="0" smtClean="0"/>
              <a:t>Amount of available credit on credit cards and home equity loans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0059981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Reducing Credit Risk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Evaluate the information</a:t>
            </a:r>
          </a:p>
          <a:p>
            <a:pPr lvl="1"/>
            <a:r>
              <a:rPr lang="en-US" sz="2525" dirty="0" smtClean="0"/>
              <a:t>Based on the </a:t>
            </a:r>
            <a:r>
              <a:rPr lang="en-US" sz="2525" i="1" dirty="0" smtClean="0"/>
              <a:t>three Cs of credit </a:t>
            </a:r>
          </a:p>
          <a:p>
            <a:pPr lvl="2"/>
            <a:r>
              <a:rPr lang="en-US" sz="2375" dirty="0" smtClean="0"/>
              <a:t>Character </a:t>
            </a:r>
          </a:p>
          <a:p>
            <a:pPr lvl="2"/>
            <a:r>
              <a:rPr lang="en-US" sz="2450" dirty="0" smtClean="0"/>
              <a:t>Capacity </a:t>
            </a:r>
          </a:p>
          <a:p>
            <a:pPr lvl="2"/>
            <a:r>
              <a:rPr lang="en-US" sz="2450" dirty="0" smtClean="0"/>
              <a:t>Capital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Truth in Lending Act</a:t>
            </a:r>
            <a:r>
              <a:rPr lang="en-US" sz="2525" dirty="0"/>
              <a:t> </a:t>
            </a:r>
            <a:r>
              <a:rPr lang="en-US" sz="2525" dirty="0" smtClean="0"/>
              <a:t>requires that businesses convey all information on the credit terms and costs to customers before the first transaction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1630585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Reducing Credit Risk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Manage accounts receivable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b="1" dirty="0" smtClean="0"/>
              <a:t>accounts receivable </a:t>
            </a:r>
            <a:r>
              <a:rPr lang="en-US" sz="2525" dirty="0" smtClean="0"/>
              <a:t>are the amounts owed to a company by its customers 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b="1" dirty="0" smtClean="0"/>
              <a:t>accounts receivable aging report </a:t>
            </a:r>
            <a:r>
              <a:rPr lang="en-US" sz="2525" dirty="0" smtClean="0"/>
              <a:t>shows when accounts receivables are due, as well as the length of time accounts have been outstanding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889570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credit?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Credit </a:t>
            </a:r>
            <a:r>
              <a:rPr lang="en-US" sz="2800" dirty="0">
                <a:solidFill>
                  <a:srgbClr val="00B0F0"/>
                </a:solidFill>
              </a:rPr>
              <a:t>is an agreement or </a:t>
            </a:r>
            <a:r>
              <a:rPr lang="en-US" sz="2800" dirty="0" smtClean="0">
                <a:solidFill>
                  <a:srgbClr val="00B0F0"/>
                </a:solidFill>
              </a:rPr>
              <a:t>a contract </a:t>
            </a:r>
            <a:r>
              <a:rPr lang="en-US" sz="2800" dirty="0">
                <a:solidFill>
                  <a:srgbClr val="00B0F0"/>
                </a:solidFill>
              </a:rPr>
              <a:t>to </a:t>
            </a:r>
            <a:r>
              <a:rPr lang="en-US" sz="2800" dirty="0" smtClean="0">
                <a:solidFill>
                  <a:srgbClr val="00B0F0"/>
                </a:solidFill>
              </a:rPr>
              <a:t>receive </a:t>
            </a:r>
            <a:r>
              <a:rPr lang="en-US" sz="2800" dirty="0">
                <a:solidFill>
                  <a:srgbClr val="00B0F0"/>
                </a:solidFill>
              </a:rPr>
              <a:t>goods or services before </a:t>
            </a:r>
            <a:r>
              <a:rPr lang="en-US" sz="2800" dirty="0" smtClean="0">
                <a:solidFill>
                  <a:srgbClr val="00B0F0"/>
                </a:solidFill>
              </a:rPr>
              <a:t>actually </a:t>
            </a:r>
            <a:r>
              <a:rPr lang="en-US" sz="2800" dirty="0">
                <a:solidFill>
                  <a:srgbClr val="00B0F0"/>
                </a:solidFill>
              </a:rPr>
              <a:t>paying for them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10.3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00615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Why </a:t>
            </a:r>
            <a:r>
              <a:rPr lang="en-US" sz="2800" dirty="0"/>
              <a:t>is collateral required for secured </a:t>
            </a:r>
            <a:r>
              <a:rPr lang="en-US" sz="2800" dirty="0" smtClean="0"/>
              <a:t>loans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Secured </a:t>
            </a:r>
            <a:r>
              <a:rPr lang="en-US" sz="2800" dirty="0">
                <a:solidFill>
                  <a:srgbClr val="00B0F0"/>
                </a:solidFill>
              </a:rPr>
              <a:t>loans require collateral, which is </a:t>
            </a:r>
            <a:r>
              <a:rPr lang="en-US" sz="2800" dirty="0" smtClean="0">
                <a:solidFill>
                  <a:srgbClr val="00B0F0"/>
                </a:solidFill>
              </a:rPr>
              <a:t>an </a:t>
            </a:r>
            <a:r>
              <a:rPr lang="en-US" sz="2800" dirty="0">
                <a:solidFill>
                  <a:srgbClr val="00B0F0"/>
                </a:solidFill>
              </a:rPr>
              <a:t>asset pledged to guarantee the loan </a:t>
            </a:r>
            <a:r>
              <a:rPr lang="en-US" sz="2800" dirty="0" smtClean="0">
                <a:solidFill>
                  <a:srgbClr val="00B0F0"/>
                </a:solidFill>
              </a:rPr>
              <a:t>will </a:t>
            </a:r>
            <a:r>
              <a:rPr lang="en-US" sz="2800" dirty="0">
                <a:solidFill>
                  <a:srgbClr val="00B0F0"/>
                </a:solidFill>
              </a:rPr>
              <a:t>be repaid. If the loan is not repaid, the </a:t>
            </a:r>
            <a:r>
              <a:rPr lang="en-US" sz="2800" dirty="0" smtClean="0">
                <a:solidFill>
                  <a:srgbClr val="00B0F0"/>
                </a:solidFill>
              </a:rPr>
              <a:t>asset </a:t>
            </a:r>
            <a:r>
              <a:rPr lang="en-US" sz="2800" dirty="0">
                <a:solidFill>
                  <a:srgbClr val="00B0F0"/>
                </a:solidFill>
              </a:rPr>
              <a:t>can be taken by the creditor and </a:t>
            </a:r>
            <a:r>
              <a:rPr lang="en-US" sz="2800" dirty="0" smtClean="0">
                <a:solidFill>
                  <a:srgbClr val="00B0F0"/>
                </a:solidFill>
              </a:rPr>
              <a:t>sold </a:t>
            </a:r>
            <a:r>
              <a:rPr lang="en-US" sz="2800" dirty="0">
                <a:solidFill>
                  <a:srgbClr val="00B0F0"/>
                </a:solidFill>
              </a:rPr>
              <a:t>to recover the cost of the loan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57" y="457200"/>
            <a:ext cx="8418443" cy="990600"/>
          </a:xfrm>
        </p:spPr>
        <p:txBody>
          <a:bodyPr/>
          <a:lstStyle/>
          <a:p>
            <a:r>
              <a:rPr lang="en-US" sz="4200" dirty="0" smtClean="0"/>
              <a:t>Section 10.3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4233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What </a:t>
            </a:r>
            <a:r>
              <a:rPr lang="en-US" sz="2800" dirty="0"/>
              <a:t>is an example of a risk involved with </a:t>
            </a:r>
            <a:r>
              <a:rPr lang="en-US" sz="2800" dirty="0" smtClean="0"/>
              <a:t>extending </a:t>
            </a:r>
            <a:r>
              <a:rPr lang="en-US" sz="2800" dirty="0"/>
              <a:t>credit?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One example of a risk involved with extending credit is that, if </a:t>
            </a:r>
            <a:r>
              <a:rPr lang="en-US" sz="2800" dirty="0">
                <a:solidFill>
                  <a:srgbClr val="00B0F0"/>
                </a:solidFill>
              </a:rPr>
              <a:t>customers fail to pay a bill on </a:t>
            </a:r>
            <a:r>
              <a:rPr lang="en-US" sz="2800" dirty="0" smtClean="0">
                <a:solidFill>
                  <a:srgbClr val="00B0F0"/>
                </a:solidFill>
              </a:rPr>
              <a:t>time, it might </a:t>
            </a:r>
            <a:r>
              <a:rPr lang="en-US" sz="2800" dirty="0">
                <a:solidFill>
                  <a:srgbClr val="00B0F0"/>
                </a:solidFill>
              </a:rPr>
              <a:t>cause a cash-flow problem for the business.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10.3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50096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095501"/>
            <a:ext cx="7315200" cy="4676774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List </a:t>
            </a:r>
            <a:r>
              <a:rPr lang="en-US" sz="2800" dirty="0"/>
              <a:t>the information that is provided on a credit report.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700" dirty="0" smtClean="0">
                <a:solidFill>
                  <a:srgbClr val="00B0F0"/>
                </a:solidFill>
              </a:rPr>
              <a:t>	</a:t>
            </a:r>
            <a:r>
              <a:rPr lang="en-US" sz="2600" dirty="0" smtClean="0">
                <a:solidFill>
                  <a:srgbClr val="00B0F0"/>
                </a:solidFill>
              </a:rPr>
              <a:t>A </a:t>
            </a:r>
            <a:r>
              <a:rPr lang="en-US" sz="2600" dirty="0">
                <a:solidFill>
                  <a:srgbClr val="00B0F0"/>
                </a:solidFill>
              </a:rPr>
              <a:t>credit report provides the following information about </a:t>
            </a:r>
            <a:r>
              <a:rPr lang="en-US" sz="2600" dirty="0" smtClean="0">
                <a:solidFill>
                  <a:srgbClr val="00B0F0"/>
                </a:solidFill>
              </a:rPr>
              <a:t>a </a:t>
            </a:r>
            <a:r>
              <a:rPr lang="en-US" sz="2600" dirty="0">
                <a:solidFill>
                  <a:srgbClr val="00B0F0"/>
                </a:solidFill>
              </a:rPr>
              <a:t>credit applicant: number and types of credit accounts </a:t>
            </a:r>
            <a:r>
              <a:rPr lang="en-US" sz="2600" dirty="0" smtClean="0">
                <a:solidFill>
                  <a:srgbClr val="00B0F0"/>
                </a:solidFill>
              </a:rPr>
              <a:t>and whether or not </a:t>
            </a:r>
            <a:r>
              <a:rPr lang="en-US" sz="2600" dirty="0">
                <a:solidFill>
                  <a:srgbClr val="00B0F0"/>
                </a:solidFill>
              </a:rPr>
              <a:t>any </a:t>
            </a:r>
            <a:r>
              <a:rPr lang="en-US" sz="2600" dirty="0" smtClean="0">
                <a:solidFill>
                  <a:srgbClr val="00B0F0"/>
                </a:solidFill>
              </a:rPr>
              <a:t>are </a:t>
            </a:r>
            <a:r>
              <a:rPr lang="en-US" sz="2600" dirty="0">
                <a:solidFill>
                  <a:srgbClr val="00B0F0"/>
                </a:solidFill>
              </a:rPr>
              <a:t>past due; how promptly </a:t>
            </a:r>
            <a:r>
              <a:rPr lang="en-US" sz="2600" dirty="0" smtClean="0">
                <a:solidFill>
                  <a:srgbClr val="00B0F0"/>
                </a:solidFill>
              </a:rPr>
              <a:t>credit card </a:t>
            </a:r>
            <a:r>
              <a:rPr lang="en-US" sz="2600" dirty="0">
                <a:solidFill>
                  <a:srgbClr val="00B0F0"/>
                </a:solidFill>
              </a:rPr>
              <a:t>statements and loans were paid off in full; </a:t>
            </a:r>
            <a:r>
              <a:rPr lang="en-US" sz="2600" dirty="0" smtClean="0">
                <a:solidFill>
                  <a:srgbClr val="00B0F0"/>
                </a:solidFill>
              </a:rPr>
              <a:t>on-time </a:t>
            </a:r>
            <a:r>
              <a:rPr lang="en-US" sz="2600" dirty="0">
                <a:solidFill>
                  <a:srgbClr val="00B0F0"/>
                </a:solidFill>
              </a:rPr>
              <a:t>payment of other bills, such as rent, taxes, or </a:t>
            </a:r>
            <a:r>
              <a:rPr lang="en-US" sz="2600" dirty="0" smtClean="0">
                <a:solidFill>
                  <a:srgbClr val="00B0F0"/>
                </a:solidFill>
              </a:rPr>
              <a:t>utilities</a:t>
            </a:r>
            <a:r>
              <a:rPr lang="en-US" sz="2600" dirty="0">
                <a:solidFill>
                  <a:srgbClr val="00B0F0"/>
                </a:solidFill>
              </a:rPr>
              <a:t>; current </a:t>
            </a:r>
            <a:r>
              <a:rPr lang="en-US" sz="2600" dirty="0" smtClean="0">
                <a:solidFill>
                  <a:srgbClr val="00B0F0"/>
                </a:solidFill>
              </a:rPr>
              <a:t>total outstanding </a:t>
            </a:r>
            <a:r>
              <a:rPr lang="en-US" sz="2600" dirty="0">
                <a:solidFill>
                  <a:srgbClr val="00B0F0"/>
                </a:solidFill>
              </a:rPr>
              <a:t>debts; and amount of </a:t>
            </a:r>
            <a:r>
              <a:rPr lang="en-US" sz="2600" dirty="0" smtClean="0">
                <a:solidFill>
                  <a:srgbClr val="00B0F0"/>
                </a:solidFill>
              </a:rPr>
              <a:t>available </a:t>
            </a:r>
            <a:r>
              <a:rPr lang="en-US" sz="2600" dirty="0">
                <a:solidFill>
                  <a:srgbClr val="00B0F0"/>
                </a:solidFill>
              </a:rPr>
              <a:t>credit on credit cards and home equity loans</a:t>
            </a:r>
            <a:r>
              <a:rPr lang="en-US" sz="2600" dirty="0" smtClean="0">
                <a:solidFill>
                  <a:srgbClr val="00B0F0"/>
                </a:solidFill>
              </a:rPr>
              <a:t>.</a:t>
            </a:r>
            <a:endParaRPr lang="en-US" sz="26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10.3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6507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What </a:t>
            </a:r>
            <a:r>
              <a:rPr lang="en-US" sz="2800" dirty="0"/>
              <a:t>are the three Cs of credit?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>
                <a:solidFill>
                  <a:srgbClr val="00B0F0"/>
                </a:solidFill>
              </a:rPr>
              <a:t>	</a:t>
            </a:r>
            <a:r>
              <a:rPr lang="en-US" sz="280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three Cs of credit are </a:t>
            </a:r>
            <a:r>
              <a:rPr lang="en-US" sz="2800" dirty="0" smtClean="0">
                <a:solidFill>
                  <a:srgbClr val="00B0F0"/>
                </a:solidFill>
              </a:rPr>
              <a:t>character, capacity</a:t>
            </a:r>
            <a:r>
              <a:rPr lang="en-US" sz="2800" dirty="0">
                <a:solidFill>
                  <a:srgbClr val="00B0F0"/>
                </a:solidFill>
              </a:rPr>
              <a:t>, and capital.</a:t>
            </a:r>
          </a:p>
          <a:p>
            <a:pPr marL="512064" indent="-512064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10.3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10762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Behavior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/>
              <a:t>Maslow’s Hierarchy of Needs</a:t>
            </a:r>
            <a:r>
              <a:rPr lang="en-US" sz="2600" dirty="0"/>
              <a:t> is a theory developed by psychologist Abraham Maslow</a:t>
            </a:r>
            <a:endParaRPr lang="en-US" sz="2600" i="1" dirty="0"/>
          </a:p>
          <a:p>
            <a:r>
              <a:rPr lang="en-US" sz="2600" dirty="0"/>
              <a:t>A </a:t>
            </a:r>
            <a:r>
              <a:rPr lang="en-US" sz="2600" b="1" dirty="0"/>
              <a:t>hierarchy of needs </a:t>
            </a:r>
            <a:r>
              <a:rPr lang="en-US" sz="2600" dirty="0"/>
              <a:t>is an order in which certain needs are satisfied before others </a:t>
            </a:r>
          </a:p>
          <a:p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8" y="3602999"/>
            <a:ext cx="4033838" cy="2743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82827" y="6306979"/>
            <a:ext cx="18036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Goodheart-Willcox Publisher</a:t>
            </a:r>
          </a:p>
        </p:txBody>
      </p:sp>
    </p:spTree>
    <p:extLst>
      <p:ext uri="{BB962C8B-B14F-4D97-AF65-F5344CB8AC3E}">
        <p14:creationId xmlns:p14="http://schemas.microsoft.com/office/powerpoint/2010/main" val="128060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Consumer Buying Behavior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According to Maslow</a:t>
            </a:r>
          </a:p>
          <a:p>
            <a:pPr lvl="1"/>
            <a:r>
              <a:rPr lang="en-US" sz="2525" dirty="0" smtClean="0"/>
              <a:t>Physical needs must be met in order to survive</a:t>
            </a:r>
          </a:p>
          <a:p>
            <a:pPr lvl="1"/>
            <a:r>
              <a:rPr lang="en-US" sz="2525" dirty="0" smtClean="0"/>
              <a:t>Security includes physical safety and financial security</a:t>
            </a:r>
          </a:p>
          <a:p>
            <a:pPr lvl="1"/>
            <a:r>
              <a:rPr lang="en-US" sz="2525" i="1" dirty="0" smtClean="0"/>
              <a:t>Social needs</a:t>
            </a:r>
            <a:r>
              <a:rPr lang="en-US" sz="2525" dirty="0" smtClean="0"/>
              <a:t> are the needs for love and acceptance</a:t>
            </a:r>
          </a:p>
          <a:p>
            <a:pPr lvl="1"/>
            <a:r>
              <a:rPr lang="en-US" sz="2525" dirty="0" smtClean="0"/>
              <a:t>Esteem includes self-confidence and respect of others</a:t>
            </a:r>
          </a:p>
          <a:p>
            <a:pPr lvl="1"/>
            <a:r>
              <a:rPr lang="en-US" sz="2525" b="1" dirty="0" smtClean="0"/>
              <a:t>Self-actualization </a:t>
            </a:r>
            <a:r>
              <a:rPr lang="en-US" sz="2525" dirty="0" smtClean="0"/>
              <a:t>is the expression of a person’s true self, through reaching personal goals and helping others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252751314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2439</Words>
  <Application>Microsoft Office PowerPoint</Application>
  <PresentationFormat>On-screen Show (4:3)</PresentationFormat>
  <Paragraphs>388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78</vt:i4>
      </vt:variant>
    </vt:vector>
  </HeadingPairs>
  <TitlesOfParts>
    <vt:vector size="93" baseType="lpstr">
      <vt:lpstr>Arial</vt:lpstr>
      <vt:lpstr>Trebuchet MS</vt:lpstr>
      <vt:lpstr>Helvetica</vt:lpstr>
      <vt:lpstr>Tahoma</vt:lpstr>
      <vt:lpstr>Palatino Linotype</vt:lpstr>
      <vt:lpstr>Verdana</vt:lpstr>
      <vt:lpstr>Calibri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10.1</vt:lpstr>
      <vt:lpstr>Learning Objectives</vt:lpstr>
      <vt:lpstr>Key Terms</vt:lpstr>
      <vt:lpstr>Essential Question</vt:lpstr>
      <vt:lpstr>Consumer Buying Behavior</vt:lpstr>
      <vt:lpstr>Consumer Buying Behavior (Continued)</vt:lpstr>
      <vt:lpstr>Consumer Buying Behavior (Continued)</vt:lpstr>
      <vt:lpstr>Consumer Buying Influences</vt:lpstr>
      <vt:lpstr>Consumer Buying Influences (Continued)</vt:lpstr>
      <vt:lpstr>Consumer Buying Influences (Continued)</vt:lpstr>
      <vt:lpstr>Consumer Buying Influences (Continued)</vt:lpstr>
      <vt:lpstr>Consumer Buying Influences (Continued)</vt:lpstr>
      <vt:lpstr>Consumer Buying Motives</vt:lpstr>
      <vt:lpstr>Consumer Buying Motives (Continued)</vt:lpstr>
      <vt:lpstr>Consumer Buying Motives (Continued)</vt:lpstr>
      <vt:lpstr>Consumer Decision-Making Process</vt:lpstr>
      <vt:lpstr>Consumer Decision-Making Process (Continued)</vt:lpstr>
      <vt:lpstr>Consumer Decision-Making Process (Continued)</vt:lpstr>
      <vt:lpstr>Consumer Decision-Making Process (Continued)</vt:lpstr>
      <vt:lpstr>Consumer Decision-Making Process (Continued)</vt:lpstr>
      <vt:lpstr>Consumer Buying Decisions</vt:lpstr>
      <vt:lpstr>Consumer Buying Decisions (Continued)</vt:lpstr>
      <vt:lpstr>Consumer Buying Decisions (Continued)</vt:lpstr>
      <vt:lpstr>Consumer Buying Decisions (Continued)</vt:lpstr>
      <vt:lpstr>Consumer Buying Decisions (Continued)</vt:lpstr>
      <vt:lpstr>Section 10.1 Review</vt:lpstr>
      <vt:lpstr>Section 10.1 Review (Continued)</vt:lpstr>
      <vt:lpstr>Section 10.1 Review (Continued)</vt:lpstr>
      <vt:lpstr>Section 10.1 Review (Continued)</vt:lpstr>
      <vt:lpstr>Section 10.1 Review (Continued)</vt:lpstr>
      <vt:lpstr>Section 10.2</vt:lpstr>
      <vt:lpstr>Learning Objectives</vt:lpstr>
      <vt:lpstr>Key Terms</vt:lpstr>
      <vt:lpstr>Essential Question </vt:lpstr>
      <vt:lpstr>Segmenting the B2B Market</vt:lpstr>
      <vt:lpstr>Segmenting the B2B Market (Continued)</vt:lpstr>
      <vt:lpstr>Segmenting the B2B Market (Continued)</vt:lpstr>
      <vt:lpstr>Segmenting the B2B Market (Continued)</vt:lpstr>
      <vt:lpstr>Segmenting the B2B Market (Continued)</vt:lpstr>
      <vt:lpstr>Segmenting the B2B Market (Continued)</vt:lpstr>
      <vt:lpstr>Segmenting the B2B Market (Continued)</vt:lpstr>
      <vt:lpstr>Segmenting the B2B Market (Continued)</vt:lpstr>
      <vt:lpstr>Business-Customer Buying Influences</vt:lpstr>
      <vt:lpstr>Business-Customer Buying Influences (Continued)</vt:lpstr>
      <vt:lpstr>Business-Customer Buying Influences (Continued)</vt:lpstr>
      <vt:lpstr>Business-Customer Buying Decisions </vt:lpstr>
      <vt:lpstr>Business-Customer Buying Decisions (Continued)</vt:lpstr>
      <vt:lpstr>Business-Customer Buying Decisions (Continued)</vt:lpstr>
      <vt:lpstr>Business-Customer Buying Decisions (Continued)</vt:lpstr>
      <vt:lpstr>Section 10.2 Review</vt:lpstr>
      <vt:lpstr>Section 10.2 Review (Continued)</vt:lpstr>
      <vt:lpstr>Section 10.2 Review (Continued)</vt:lpstr>
      <vt:lpstr>Section 10.2 Review (Continued)</vt:lpstr>
      <vt:lpstr>Section 10.3 </vt:lpstr>
      <vt:lpstr>Learning Objectives</vt:lpstr>
      <vt:lpstr>Key Terms</vt:lpstr>
      <vt:lpstr>Essential Question</vt:lpstr>
      <vt:lpstr>Credit</vt:lpstr>
      <vt:lpstr>Credit (Continued)</vt:lpstr>
      <vt:lpstr>Credit (Continued)</vt:lpstr>
      <vt:lpstr>Credit (Continued)</vt:lpstr>
      <vt:lpstr>Credit (Continued)</vt:lpstr>
      <vt:lpstr>Rewards and Risks of Extending Credit</vt:lpstr>
      <vt:lpstr>Rewards and Risks of Extending Credit (Continued)</vt:lpstr>
      <vt:lpstr>Reducing Credit Risk</vt:lpstr>
      <vt:lpstr>Reducing Credit Risk (Continued)</vt:lpstr>
      <vt:lpstr>Reducing Credit Risk (Continued)</vt:lpstr>
      <vt:lpstr>Reducing Credit Risk (Continued) </vt:lpstr>
      <vt:lpstr>Reducing Credit Risk (Continued)</vt:lpstr>
      <vt:lpstr>Reducing Credit Risk (Continued) </vt:lpstr>
      <vt:lpstr>Reducing Credit Risk (Continued) </vt:lpstr>
      <vt:lpstr>Section 10.3 Review</vt:lpstr>
      <vt:lpstr>Section 10.3 Review (Continued)</vt:lpstr>
      <vt:lpstr>Section 10.3 Review (Continued)</vt:lpstr>
      <vt:lpstr>Section 10.3 Review (Continued)</vt:lpstr>
      <vt:lpstr>Section 10.3 Review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2017-11-08T21:54:45Z</dcterms:created>
  <dcterms:modified xsi:type="dcterms:W3CDTF">2018-04-19T15:58:40Z</dcterms:modified>
</cp:coreProperties>
</file>