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83" r:id="rId16"/>
    <p:sldId id="300" r:id="rId17"/>
    <p:sldId id="263" r:id="rId18"/>
    <p:sldId id="285" r:id="rId19"/>
    <p:sldId id="286" r:id="rId20"/>
    <p:sldId id="287" r:id="rId21"/>
    <p:sldId id="264" r:id="rId22"/>
    <p:sldId id="288" r:id="rId23"/>
    <p:sldId id="289" r:id="rId24"/>
    <p:sldId id="290" r:id="rId25"/>
    <p:sldId id="291" r:id="rId26"/>
    <p:sldId id="302" r:id="rId27"/>
    <p:sldId id="301" r:id="rId28"/>
    <p:sldId id="303" r:id="rId29"/>
    <p:sldId id="304" r:id="rId30"/>
    <p:sldId id="292" r:id="rId31"/>
    <p:sldId id="293" r:id="rId32"/>
    <p:sldId id="265" r:id="rId33"/>
    <p:sldId id="266" r:id="rId34"/>
    <p:sldId id="267" r:id="rId35"/>
    <p:sldId id="270" r:id="rId36"/>
    <p:sldId id="269" r:id="rId37"/>
    <p:sldId id="268" r:id="rId38"/>
    <p:sldId id="271" r:id="rId39"/>
    <p:sldId id="272" r:id="rId40"/>
    <p:sldId id="273" r:id="rId41"/>
    <p:sldId id="274" r:id="rId42"/>
    <p:sldId id="275" r:id="rId43"/>
    <p:sldId id="305" r:id="rId44"/>
    <p:sldId id="306" r:id="rId45"/>
    <p:sldId id="294" r:id="rId46"/>
    <p:sldId id="307" r:id="rId47"/>
    <p:sldId id="276" r:id="rId48"/>
    <p:sldId id="308" r:id="rId49"/>
    <p:sldId id="309" r:id="rId50"/>
    <p:sldId id="295" r:id="rId51"/>
    <p:sldId id="310" r:id="rId52"/>
    <p:sldId id="311" r:id="rId53"/>
    <p:sldId id="312" r:id="rId54"/>
    <p:sldId id="296" r:id="rId55"/>
    <p:sldId id="313" r:id="rId56"/>
    <p:sldId id="314" r:id="rId57"/>
    <p:sldId id="277" r:id="rId58"/>
    <p:sldId id="316" r:id="rId59"/>
    <p:sldId id="315" r:id="rId60"/>
    <p:sldId id="298" r:id="rId61"/>
    <p:sldId id="299" r:id="rId62"/>
    <p:sldId id="317" r:id="rId63"/>
    <p:sldId id="318" r:id="rId64"/>
    <p:sldId id="278" r:id="rId65"/>
    <p:sldId id="279" r:id="rId66"/>
    <p:sldId id="282" r:id="rId67"/>
    <p:sldId id="280" r:id="rId68"/>
  </p:sldIdLst>
  <p:sldSz cx="9144000" cy="6858000" type="screen4x3"/>
  <p:notesSz cx="6858000" cy="9144000"/>
  <p:embeddedFontLst>
    <p:embeddedFont>
      <p:font typeface="Tahoma" panose="020B0604030504040204" pitchFamily="34" charset="0"/>
      <p:regular r:id="rId69"/>
      <p:bold r:id="rId70"/>
    </p:embeddedFont>
    <p:embeddedFont>
      <p:font typeface="Palatino Linotype" panose="02040502050505030304" pitchFamily="18" charset="0"/>
      <p:regular r:id="rId71"/>
      <p:bold r:id="rId72"/>
      <p:italic r:id="rId73"/>
      <p:boldItalic r:id="rId74"/>
    </p:embeddedFont>
    <p:embeddedFont>
      <p:font typeface="Verdana" panose="020B0604030504040204" pitchFamily="34" charset="0"/>
      <p:regular r:id="rId75"/>
      <p:bold r:id="rId76"/>
      <p:italic r:id="rId77"/>
      <p:boldItalic r:id="rId78"/>
    </p:embeddedFont>
    <p:embeddedFont>
      <p:font typeface="Calibri" panose="020F0502020204030204" pitchFamily="34" charset="0"/>
      <p:regular r:id="rId79"/>
      <p:bold r:id="rId80"/>
      <p:italic r:id="rId81"/>
      <p:boldItalic r:id="rId82"/>
    </p:embeddedFont>
    <p:embeddedFont>
      <p:font typeface="Trebuchet MS" panose="020B0603020202020204" pitchFamily="34" charset="0"/>
      <p:regular r:id="rId83"/>
      <p:bold r:id="rId84"/>
      <p:italic r:id="rId85"/>
      <p:boldItalic r:id="rId86"/>
    </p:embeddedFont>
    <p:embeddedFont>
      <p:font typeface="Helvetica" panose="020B0604020202020204" pitchFamily="34" charset="0"/>
      <p:regular r:id="rId87"/>
      <p:bold r:id="rId88"/>
      <p:italic r:id="rId89"/>
      <p:boldItalic r:id="rId9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4" autoAdjust="0"/>
    <p:restoredTop sz="94660"/>
  </p:normalViewPr>
  <p:slideViewPr>
    <p:cSldViewPr snapToGrid="0">
      <p:cViewPr>
        <p:scale>
          <a:sx n="59" d="100"/>
          <a:sy n="59" d="100"/>
        </p:scale>
        <p:origin x="-77" y="-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font" Target="fonts/font8.fntdata"/><Relationship Id="rId84" Type="http://schemas.openxmlformats.org/officeDocument/2006/relationships/font" Target="fonts/font16.fntdata"/><Relationship Id="rId89" Type="http://schemas.openxmlformats.org/officeDocument/2006/relationships/font" Target="fonts/font21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3.fntdata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87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font" Target="fonts/font14.fntdata"/><Relationship Id="rId90" Type="http://schemas.openxmlformats.org/officeDocument/2006/relationships/font" Target="fonts/font22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font" Target="fonts/font17.fntdata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88" Type="http://schemas.openxmlformats.org/officeDocument/2006/relationships/font" Target="fonts/font20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font" Target="fonts/font18.fntdata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7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99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37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68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763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68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40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37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38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06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285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8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09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73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25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26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159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882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32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0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075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71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604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956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873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16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9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96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4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8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1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6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53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097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45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2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8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528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22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71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495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2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456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540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139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16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8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51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761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02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550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130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7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02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5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253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249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57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664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164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845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521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067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8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908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72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375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017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575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361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31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970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16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5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6755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736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569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91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119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219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926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013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724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60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8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9255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877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393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5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21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81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89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1469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7727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87192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2715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6298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and Business Products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Consumer products</a:t>
            </a:r>
            <a:r>
              <a:rPr lang="en-US" sz="2600" dirty="0" smtClean="0"/>
              <a:t> are sold to consumers for their personal use</a:t>
            </a:r>
            <a:endParaRPr lang="en-US" sz="2600" i="1" dirty="0" smtClean="0"/>
          </a:p>
          <a:p>
            <a:pPr lvl="1"/>
            <a:r>
              <a:rPr lang="en-US" sz="2525" i="1" dirty="0" smtClean="0"/>
              <a:t>Convenience goods </a:t>
            </a:r>
            <a:r>
              <a:rPr lang="en-US" sz="2525" dirty="0" smtClean="0"/>
              <a:t>are bought often and with little effort</a:t>
            </a:r>
          </a:p>
          <a:p>
            <a:pPr lvl="1"/>
            <a:r>
              <a:rPr lang="en-US" sz="2525" i="1" dirty="0" smtClean="0"/>
              <a:t>Shopping goods </a:t>
            </a:r>
            <a:r>
              <a:rPr lang="en-US" sz="2525" dirty="0" smtClean="0"/>
              <a:t>are usually purchased after making the effort to compare price, quality, and style in more than one store</a:t>
            </a:r>
          </a:p>
          <a:p>
            <a:pPr lvl="1"/>
            <a:r>
              <a:rPr lang="en-US" sz="2525" i="1" dirty="0" smtClean="0"/>
              <a:t>Specialty goods </a:t>
            </a:r>
            <a:r>
              <a:rPr lang="en-US" sz="2525" dirty="0" smtClean="0"/>
              <a:t>are unique items that consumers are willing to spend considerable time, effort, and money to buy 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54513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and Business Products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Business products </a:t>
            </a:r>
            <a:r>
              <a:rPr lang="en-US" sz="2600" dirty="0" smtClean="0"/>
              <a:t>are items sold to businesses for use in their operations </a:t>
            </a:r>
          </a:p>
          <a:p>
            <a:pPr lvl="1"/>
            <a:r>
              <a:rPr lang="en-US" sz="2525" dirty="0" smtClean="0"/>
              <a:t>Raw materials </a:t>
            </a:r>
          </a:p>
          <a:p>
            <a:pPr lvl="1"/>
            <a:r>
              <a:rPr lang="en-US" sz="2525" dirty="0" smtClean="0"/>
              <a:t>Processed materials</a:t>
            </a:r>
          </a:p>
          <a:p>
            <a:pPr lvl="1"/>
            <a:r>
              <a:rPr lang="en-US" sz="2525" dirty="0" smtClean="0"/>
              <a:t>Component parts</a:t>
            </a:r>
          </a:p>
          <a:p>
            <a:pPr lvl="1"/>
            <a:r>
              <a:rPr lang="en-US" sz="2525" dirty="0" smtClean="0"/>
              <a:t>Major equipment </a:t>
            </a:r>
          </a:p>
          <a:p>
            <a:pPr lvl="1"/>
            <a:r>
              <a:rPr lang="en-US" sz="2525" dirty="0" smtClean="0"/>
              <a:t>Office equipment and supplies</a:t>
            </a:r>
          </a:p>
          <a:p>
            <a:pPr lvl="1"/>
            <a:r>
              <a:rPr lang="en-US" sz="2525" dirty="0" smtClean="0"/>
              <a:t>Business services</a:t>
            </a:r>
          </a:p>
        </p:txBody>
      </p:sp>
    </p:spTree>
    <p:extLst>
      <p:ext uri="{BB962C8B-B14F-4D97-AF65-F5344CB8AC3E}">
        <p14:creationId xmlns:p14="http://schemas.microsoft.com/office/powerpoint/2010/main" val="223536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and Business Products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i="1" dirty="0" smtClean="0"/>
              <a:t>Raw materials </a:t>
            </a:r>
            <a:r>
              <a:rPr lang="en-US" sz="2525" dirty="0" smtClean="0"/>
              <a:t>are natural or man-made materials that become part of a manufactured product </a:t>
            </a:r>
          </a:p>
          <a:p>
            <a:r>
              <a:rPr lang="en-US" sz="2525" i="1" dirty="0" smtClean="0"/>
              <a:t>Processed materials </a:t>
            </a:r>
            <a:r>
              <a:rPr lang="en-US" sz="2525" dirty="0" smtClean="0"/>
              <a:t>are used in the manufacturing of another product </a:t>
            </a:r>
          </a:p>
          <a:p>
            <a:r>
              <a:rPr lang="en-US" sz="2525" i="1" dirty="0" smtClean="0"/>
              <a:t>Component parts </a:t>
            </a:r>
            <a:r>
              <a:rPr lang="en-US" sz="2525" dirty="0" smtClean="0"/>
              <a:t>are assembled pieces that become part of a finished product </a:t>
            </a:r>
          </a:p>
        </p:txBody>
      </p:sp>
    </p:spTree>
    <p:extLst>
      <p:ext uri="{BB962C8B-B14F-4D97-AF65-F5344CB8AC3E}">
        <p14:creationId xmlns:p14="http://schemas.microsoft.com/office/powerpoint/2010/main" val="3689780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and Business Products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i="1" dirty="0" smtClean="0"/>
              <a:t>Major equipment </a:t>
            </a:r>
            <a:r>
              <a:rPr lang="en-US" sz="2525" dirty="0" smtClean="0"/>
              <a:t>is large machines and other equipment used for production purposes </a:t>
            </a:r>
          </a:p>
          <a:p>
            <a:r>
              <a:rPr lang="en-US" sz="2525" i="1" dirty="0" smtClean="0"/>
              <a:t>Office equipment and supplies </a:t>
            </a:r>
            <a:r>
              <a:rPr lang="en-US" sz="2525" dirty="0" smtClean="0"/>
              <a:t>are products for basic office needs </a:t>
            </a:r>
          </a:p>
          <a:p>
            <a:r>
              <a:rPr lang="en-US" sz="2525" i="1" dirty="0" smtClean="0"/>
              <a:t>Business services </a:t>
            </a:r>
            <a:r>
              <a:rPr lang="en-US" sz="2525" dirty="0" smtClean="0"/>
              <a:t>are the tasks necessary to keep a business operating </a:t>
            </a:r>
            <a:endParaRPr lang="en-US" sz="2525" i="1" dirty="0" smtClean="0"/>
          </a:p>
        </p:txBody>
      </p:sp>
    </p:spTree>
    <p:extLst>
      <p:ext uri="{BB962C8B-B14F-4D97-AF65-F5344CB8AC3E}">
        <p14:creationId xmlns:p14="http://schemas.microsoft.com/office/powerpoint/2010/main" val="108448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Product planning </a:t>
            </a:r>
            <a:r>
              <a:rPr lang="en-US" sz="2600" dirty="0" smtClean="0"/>
              <a:t>is the process of making decisions about features and benefits that will help a product be successful and about managing the product throughout its life cycle</a:t>
            </a:r>
          </a:p>
          <a:p>
            <a:pPr lvl="1"/>
            <a:r>
              <a:rPr lang="en-US" sz="2525" dirty="0" smtClean="0"/>
              <a:t>Decisions consider the target-customer profile and how to distinguish the product from others in the market</a:t>
            </a:r>
          </a:p>
          <a:p>
            <a:pPr lvl="1"/>
            <a:r>
              <a:rPr lang="en-US" sz="2525" dirty="0" smtClean="0"/>
              <a:t>Includes decisions about the product mix and product elements, such as features, usage, and protection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584052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product mix </a:t>
            </a:r>
            <a:r>
              <a:rPr lang="en-US" sz="2600" dirty="0" smtClean="0"/>
              <a:t>is all the goods and services a business sells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product line </a:t>
            </a:r>
            <a:r>
              <a:rPr lang="en-US" sz="2525" dirty="0" smtClean="0"/>
              <a:t>is a group of closely related products within a product mix 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b="1" dirty="0" smtClean="0"/>
              <a:t>product width </a:t>
            </a:r>
            <a:r>
              <a:rPr lang="en-US" sz="2525" dirty="0" smtClean="0"/>
              <a:t>is the number of product lines a company offers </a:t>
            </a:r>
          </a:p>
        </p:txBody>
      </p:sp>
    </p:spTree>
    <p:extLst>
      <p:ext uri="{BB962C8B-B14F-4D97-AF65-F5344CB8AC3E}">
        <p14:creationId xmlns:p14="http://schemas.microsoft.com/office/powerpoint/2010/main" val="3692870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product item</a:t>
            </a:r>
            <a:r>
              <a:rPr lang="en-US" sz="2600" dirty="0"/>
              <a:t> is the specific model, color, or size of products in a </a:t>
            </a:r>
            <a:r>
              <a:rPr lang="en-US" sz="2600" dirty="0" smtClean="0"/>
              <a:t>line </a:t>
            </a:r>
            <a:endParaRPr lang="en-US" sz="2600" b="1" dirty="0" smtClean="0"/>
          </a:p>
          <a:p>
            <a:r>
              <a:rPr lang="en-US" sz="2600" b="1" dirty="0" smtClean="0"/>
              <a:t>Product depth </a:t>
            </a:r>
            <a:r>
              <a:rPr lang="en-US" sz="2600" dirty="0" smtClean="0"/>
              <a:t>is the number of product items within a product line </a:t>
            </a:r>
          </a:p>
          <a:p>
            <a:r>
              <a:rPr lang="en-US" sz="2600" i="1" dirty="0" smtClean="0"/>
              <a:t>Product strategy</a:t>
            </a:r>
            <a:r>
              <a:rPr lang="en-US" sz="2600" dirty="0" smtClean="0"/>
              <a:t> is all the decisions made about a given product</a:t>
            </a:r>
            <a:endParaRPr lang="en-US" sz="2600" i="1" dirty="0" smtClean="0"/>
          </a:p>
          <a:p>
            <a:r>
              <a:rPr lang="en-US" sz="2600" dirty="0" smtClean="0"/>
              <a:t>The </a:t>
            </a:r>
            <a:r>
              <a:rPr lang="en-US" sz="2600" b="1" dirty="0" smtClean="0"/>
              <a:t>product mix strategy </a:t>
            </a:r>
            <a:r>
              <a:rPr lang="en-US" sz="2600" dirty="0" smtClean="0"/>
              <a:t>is the process of planning which goods or services the business will support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65660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All products have certain elements that can be changed to meet customer needs</a:t>
            </a:r>
          </a:p>
          <a:p>
            <a:pPr lvl="1"/>
            <a:r>
              <a:rPr lang="en-US" sz="2525" dirty="0" smtClean="0"/>
              <a:t>Features </a:t>
            </a:r>
          </a:p>
          <a:p>
            <a:pPr lvl="1"/>
            <a:r>
              <a:rPr lang="en-US" sz="2525" dirty="0" smtClean="0"/>
              <a:t>Usage </a:t>
            </a:r>
          </a:p>
          <a:p>
            <a:pPr lvl="1"/>
            <a:r>
              <a:rPr lang="en-US" sz="2525" dirty="0" smtClean="0"/>
              <a:t>Protection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34754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feature </a:t>
            </a:r>
            <a:r>
              <a:rPr lang="en-US" sz="2600" dirty="0" smtClean="0"/>
              <a:t>is a fact about a good or service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i="1" dirty="0" smtClean="0"/>
              <a:t>optional feature</a:t>
            </a:r>
            <a:r>
              <a:rPr lang="en-US" sz="2525" dirty="0" smtClean="0"/>
              <a:t> can be added to a product by customer request</a:t>
            </a:r>
          </a:p>
          <a:p>
            <a:pPr lvl="2"/>
            <a:r>
              <a:rPr lang="en-US" sz="2450" dirty="0" smtClean="0"/>
              <a:t>Also called an </a:t>
            </a:r>
            <a:r>
              <a:rPr lang="en-US" sz="2450" i="1" dirty="0" smtClean="0"/>
              <a:t>option</a:t>
            </a:r>
            <a:endParaRPr lang="en-US" sz="2450" dirty="0" smtClean="0"/>
          </a:p>
          <a:p>
            <a:pPr lvl="2"/>
            <a:r>
              <a:rPr lang="en-US" sz="2450" dirty="0" smtClean="0"/>
              <a:t>Allows consumers to customize products to their specific needs and wants</a:t>
            </a:r>
          </a:p>
          <a:p>
            <a:pPr lvl="2"/>
            <a:r>
              <a:rPr lang="en-US" sz="2400" i="1" dirty="0"/>
              <a:t>Extended product features</a:t>
            </a:r>
            <a:r>
              <a:rPr lang="en-US" sz="2400" dirty="0"/>
              <a:t> apply after the sale of a good or service</a:t>
            </a:r>
          </a:p>
          <a:p>
            <a:pPr lvl="3"/>
            <a:endParaRPr lang="en-US" sz="2150" dirty="0" smtClean="0"/>
          </a:p>
        </p:txBody>
      </p:sp>
    </p:spTree>
    <p:extLst>
      <p:ext uri="{BB962C8B-B14F-4D97-AF65-F5344CB8AC3E}">
        <p14:creationId xmlns:p14="http://schemas.microsoft.com/office/powerpoint/2010/main" val="2163479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Examples of extended product features</a:t>
            </a:r>
          </a:p>
          <a:p>
            <a:pPr lvl="1"/>
            <a:r>
              <a:rPr lang="en-US" sz="2525" dirty="0" smtClean="0"/>
              <a:t>Warranties</a:t>
            </a:r>
          </a:p>
          <a:p>
            <a:pPr lvl="1"/>
            <a:r>
              <a:rPr lang="en-US" sz="2525" dirty="0" smtClean="0"/>
              <a:t>Guarantees</a:t>
            </a:r>
          </a:p>
          <a:p>
            <a:pPr lvl="1"/>
            <a:r>
              <a:rPr lang="en-US" sz="2525" dirty="0" smtClean="0"/>
              <a:t>Delivery</a:t>
            </a:r>
          </a:p>
          <a:p>
            <a:pPr lvl="1"/>
            <a:r>
              <a:rPr lang="en-US" sz="2525" dirty="0" smtClean="0"/>
              <a:t>Installation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33076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Product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11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045596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warranty </a:t>
            </a:r>
            <a:r>
              <a:rPr lang="en-US" sz="2600" dirty="0"/>
              <a:t>is a written document that states the quality of a </a:t>
            </a:r>
            <a:r>
              <a:rPr lang="en-US" sz="2600" dirty="0" smtClean="0"/>
              <a:t>product, </a:t>
            </a:r>
            <a:r>
              <a:rPr lang="en-US" sz="2600" dirty="0"/>
              <a:t>with a promise to correct certain problems that might </a:t>
            </a:r>
            <a:r>
              <a:rPr lang="en-US" sz="2600" dirty="0" smtClean="0"/>
              <a:t>occur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full warranty</a:t>
            </a:r>
            <a:r>
              <a:rPr lang="en-US" sz="2525" dirty="0" smtClean="0"/>
              <a:t> covers the repair or replacement of a product in its entirety due to any defect during the specified warranty period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limited warranty</a:t>
            </a:r>
            <a:r>
              <a:rPr lang="en-US" sz="2525" dirty="0" smtClean="0"/>
              <a:t> covers only specified parts or types of defects for a product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i="1" dirty="0" smtClean="0"/>
              <a:t>extended warranty</a:t>
            </a:r>
            <a:r>
              <a:rPr lang="en-US" sz="2525" dirty="0" smtClean="0"/>
              <a:t> is an agreement to extend coverage of a product beyond the initial warranty period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38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guarantee </a:t>
            </a:r>
            <a:r>
              <a:rPr lang="en-US" sz="2600" dirty="0"/>
              <a:t>is a promise that a product has a certain quality or will perform in a specific </a:t>
            </a:r>
            <a:r>
              <a:rPr lang="en-US" sz="2600" dirty="0" smtClean="0"/>
              <a:t>way</a:t>
            </a:r>
          </a:p>
          <a:p>
            <a:pPr lvl="1"/>
            <a:r>
              <a:rPr lang="en-US" sz="2525" dirty="0" smtClean="0"/>
              <a:t>Similar to a warranty</a:t>
            </a:r>
          </a:p>
          <a:p>
            <a:pPr lvl="1"/>
            <a:r>
              <a:rPr lang="en-US" sz="2525" dirty="0" smtClean="0"/>
              <a:t>Not a written document</a:t>
            </a:r>
          </a:p>
          <a:p>
            <a:pPr lvl="1"/>
            <a:r>
              <a:rPr lang="en-US" sz="2525" dirty="0" smtClean="0"/>
              <a:t>Typically has certain terms or conditions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13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Installation</a:t>
            </a:r>
            <a:r>
              <a:rPr lang="en-US" sz="2600" dirty="0" smtClean="0"/>
              <a:t> is the act or process of putting a good in a certain place and preparing it for use</a:t>
            </a:r>
          </a:p>
          <a:p>
            <a:pPr lvl="1"/>
            <a:r>
              <a:rPr lang="en-US" sz="2525" dirty="0" smtClean="0"/>
              <a:t>A service offered with many large or complex products</a:t>
            </a:r>
          </a:p>
          <a:p>
            <a:pPr lvl="1"/>
            <a:r>
              <a:rPr lang="en-US" sz="2525" dirty="0" smtClean="0"/>
              <a:t>Required for heating and air conditioning systems, carpeting, plumbing fixtures, and landscaping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668170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Usage </a:t>
            </a:r>
            <a:r>
              <a:rPr lang="en-US" sz="2600" dirty="0" smtClean="0"/>
              <a:t>means the way something is used </a:t>
            </a:r>
          </a:p>
          <a:p>
            <a:pPr lvl="1"/>
            <a:r>
              <a:rPr lang="en-US" sz="2525" i="1" dirty="0" smtClean="0"/>
              <a:t>Instructions</a:t>
            </a:r>
            <a:r>
              <a:rPr lang="en-US" sz="2525" dirty="0" smtClean="0"/>
              <a:t> are steps that must be carried out in a specific order to successfully complete a task</a:t>
            </a:r>
          </a:p>
          <a:p>
            <a:pPr lvl="1"/>
            <a:r>
              <a:rPr lang="en-US" sz="2525" i="1" dirty="0" smtClean="0"/>
              <a:t>Training</a:t>
            </a:r>
            <a:r>
              <a:rPr lang="en-US" sz="2525" dirty="0" smtClean="0"/>
              <a:t> is focused instruction provided on a specific topic or task </a:t>
            </a:r>
          </a:p>
          <a:p>
            <a:pPr lvl="1"/>
            <a:r>
              <a:rPr lang="en-US" sz="2525" i="1" dirty="0" smtClean="0"/>
              <a:t>Technical support </a:t>
            </a:r>
            <a:r>
              <a:rPr lang="en-US" sz="2525" dirty="0" smtClean="0"/>
              <a:t>includes the people and resources available to help customers with usage problems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836424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Planning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i="1" dirty="0" smtClean="0"/>
              <a:t>Protection </a:t>
            </a:r>
            <a:r>
              <a:rPr lang="en-US" sz="2525" dirty="0" smtClean="0"/>
              <a:t>is a broad category that includes: </a:t>
            </a:r>
          </a:p>
          <a:p>
            <a:pPr lvl="1"/>
            <a:r>
              <a:rPr lang="en-US" sz="2450" dirty="0" smtClean="0"/>
              <a:t>Safety inspections</a:t>
            </a:r>
          </a:p>
          <a:p>
            <a:pPr lvl="1"/>
            <a:r>
              <a:rPr lang="en-US" sz="2450" dirty="0" smtClean="0"/>
              <a:t>Packaging </a:t>
            </a:r>
          </a:p>
          <a:p>
            <a:pPr lvl="2"/>
            <a:r>
              <a:rPr lang="en-US" sz="2375" i="1" dirty="0" smtClean="0"/>
              <a:t>Packaging</a:t>
            </a:r>
            <a:r>
              <a:rPr lang="en-US" sz="2375" dirty="0" smtClean="0"/>
              <a:t> protects products until customers are ready to use them</a:t>
            </a:r>
          </a:p>
          <a:p>
            <a:pPr lvl="2"/>
            <a:r>
              <a:rPr lang="en-US" sz="2375" dirty="0" smtClean="0"/>
              <a:t>Often designed to make products easier to stack or display</a:t>
            </a:r>
          </a:p>
          <a:p>
            <a:pPr lvl="1"/>
            <a:r>
              <a:rPr lang="en-US" sz="2450" dirty="0" smtClean="0"/>
              <a:t>Product maintenance and repair services</a:t>
            </a: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2443967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Product/Service Management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Product/service management </a:t>
            </a:r>
            <a:r>
              <a:rPr lang="en-US" sz="2600" dirty="0" smtClean="0"/>
              <a:t>determines which products a business should offer to meet customer needs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product manager </a:t>
            </a:r>
            <a:r>
              <a:rPr lang="en-US" sz="2525" dirty="0" smtClean="0"/>
              <a:t>is a marketing professional who guides the selection of products and oversees the marketing and sales of those products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category manager </a:t>
            </a:r>
            <a:r>
              <a:rPr lang="en-US" sz="2525" dirty="0" smtClean="0"/>
              <a:t>performs the same functions as a product manager, but is responsible for an entire category of products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378675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 </a:t>
            </a:r>
            <a:r>
              <a:rPr lang="en-US" sz="2800" dirty="0"/>
              <a:t>what ways are services different </a:t>
            </a:r>
            <a:r>
              <a:rPr lang="en-US" sz="2800" dirty="0" smtClean="0"/>
              <a:t>from </a:t>
            </a:r>
            <a:r>
              <a:rPr lang="en-US" sz="2800" dirty="0"/>
              <a:t>goods?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Services </a:t>
            </a:r>
            <a:r>
              <a:rPr lang="en-US" sz="2800" dirty="0">
                <a:solidFill>
                  <a:srgbClr val="00B0F0"/>
                </a:solidFill>
              </a:rPr>
              <a:t>are different from goods in </a:t>
            </a:r>
            <a:r>
              <a:rPr lang="en-US" sz="2800" dirty="0" smtClean="0">
                <a:solidFill>
                  <a:srgbClr val="00B0F0"/>
                </a:solidFill>
              </a:rPr>
              <a:t>four </a:t>
            </a:r>
            <a:r>
              <a:rPr lang="en-US" sz="2800" dirty="0">
                <a:solidFill>
                  <a:srgbClr val="00B0F0"/>
                </a:solidFill>
              </a:rPr>
              <a:t>important ways. Services </a:t>
            </a:r>
            <a:r>
              <a:rPr lang="en-US" sz="2800" dirty="0" smtClean="0">
                <a:solidFill>
                  <a:srgbClr val="00B0F0"/>
                </a:solidFill>
              </a:rPr>
              <a:t>are intangible</a:t>
            </a:r>
            <a:r>
              <a:rPr lang="en-US" sz="2800" dirty="0">
                <a:solidFill>
                  <a:srgbClr val="00B0F0"/>
                </a:solidFill>
              </a:rPr>
              <a:t>, inseparable, variable, and </a:t>
            </a:r>
            <a:r>
              <a:rPr lang="en-US" sz="2800" dirty="0" smtClean="0">
                <a:solidFill>
                  <a:srgbClr val="00B0F0"/>
                </a:solidFill>
              </a:rPr>
              <a:t>perishable.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11.1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1885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Provide </a:t>
            </a:r>
            <a:r>
              <a:rPr lang="en-US" sz="2800" dirty="0"/>
              <a:t>three examples of business </a:t>
            </a:r>
            <a:r>
              <a:rPr lang="en-US" sz="2800" dirty="0" smtClean="0"/>
              <a:t>product </a:t>
            </a:r>
            <a:r>
              <a:rPr lang="en-US" sz="2800" dirty="0"/>
              <a:t>categories.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(</a:t>
            </a:r>
            <a:r>
              <a:rPr lang="en-US" sz="2800" dirty="0">
                <a:solidFill>
                  <a:srgbClr val="00B0F0"/>
                </a:solidFill>
              </a:rPr>
              <a:t>Any three) Raw materials, processed </a:t>
            </a:r>
            <a:r>
              <a:rPr lang="en-US" sz="2800" dirty="0" smtClean="0">
                <a:solidFill>
                  <a:srgbClr val="00B0F0"/>
                </a:solidFill>
              </a:rPr>
              <a:t>materials</a:t>
            </a:r>
            <a:r>
              <a:rPr lang="en-US" sz="2800" dirty="0">
                <a:solidFill>
                  <a:srgbClr val="00B0F0"/>
                </a:solidFill>
              </a:rPr>
              <a:t>, component parts, major </a:t>
            </a:r>
            <a:r>
              <a:rPr lang="en-US" sz="2800" dirty="0" smtClean="0">
                <a:solidFill>
                  <a:srgbClr val="00B0F0"/>
                </a:solidFill>
              </a:rPr>
              <a:t>equipment</a:t>
            </a:r>
            <a:r>
              <a:rPr lang="en-US" sz="2800" dirty="0">
                <a:solidFill>
                  <a:srgbClr val="00B0F0"/>
                </a:solidFill>
              </a:rPr>
              <a:t>, office equipment and </a:t>
            </a:r>
            <a:r>
              <a:rPr lang="en-US" sz="2800" dirty="0" smtClean="0">
                <a:solidFill>
                  <a:srgbClr val="00B0F0"/>
                </a:solidFill>
              </a:rPr>
              <a:t>supplies</a:t>
            </a:r>
            <a:r>
              <a:rPr lang="en-US" sz="2800" dirty="0">
                <a:solidFill>
                  <a:srgbClr val="00B0F0"/>
                </a:solidFill>
              </a:rPr>
              <a:t>, and business services.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304" y="457200"/>
            <a:ext cx="8431696" cy="990600"/>
          </a:xfrm>
        </p:spPr>
        <p:txBody>
          <a:bodyPr/>
          <a:lstStyle/>
          <a:p>
            <a:r>
              <a:rPr lang="en-US" sz="4200" dirty="0" smtClean="0"/>
              <a:t>Section 11.1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84057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940767"/>
            <a:ext cx="7315200" cy="4795934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How </a:t>
            </a:r>
            <a:r>
              <a:rPr lang="en-US" sz="2800" dirty="0"/>
              <a:t>do product warranties and guarantees provide </a:t>
            </a:r>
            <a:r>
              <a:rPr lang="en-US" sz="2800" dirty="0" smtClean="0"/>
              <a:t>quality </a:t>
            </a:r>
            <a:r>
              <a:rPr lang="en-US" sz="2800" dirty="0"/>
              <a:t>assurances for customers?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500" dirty="0">
                <a:solidFill>
                  <a:srgbClr val="00B0F0"/>
                </a:solidFill>
              </a:rPr>
              <a:t>	</a:t>
            </a:r>
            <a:r>
              <a:rPr lang="en-US" sz="2400" dirty="0" smtClean="0">
                <a:solidFill>
                  <a:srgbClr val="00B0F0"/>
                </a:solidFill>
              </a:rPr>
              <a:t>A </a:t>
            </a:r>
            <a:r>
              <a:rPr lang="en-US" sz="2400" dirty="0">
                <a:solidFill>
                  <a:srgbClr val="00B0F0"/>
                </a:solidFill>
              </a:rPr>
              <a:t>warranty is a written document that states the quality </a:t>
            </a:r>
            <a:r>
              <a:rPr lang="en-US" sz="2400" dirty="0" smtClean="0">
                <a:solidFill>
                  <a:srgbClr val="00B0F0"/>
                </a:solidFill>
              </a:rPr>
              <a:t>of </a:t>
            </a:r>
            <a:r>
              <a:rPr lang="en-US" sz="2400" dirty="0">
                <a:solidFill>
                  <a:srgbClr val="00B0F0"/>
                </a:solidFill>
              </a:rPr>
              <a:t>a </a:t>
            </a:r>
            <a:r>
              <a:rPr lang="en-US" sz="2400" dirty="0" smtClean="0">
                <a:solidFill>
                  <a:srgbClr val="00B0F0"/>
                </a:solidFill>
              </a:rPr>
              <a:t>product, </a:t>
            </a:r>
            <a:r>
              <a:rPr lang="en-US" sz="2400" dirty="0">
                <a:solidFill>
                  <a:srgbClr val="00B0F0"/>
                </a:solidFill>
              </a:rPr>
              <a:t>with a promise to correct certain problems </a:t>
            </a:r>
            <a:r>
              <a:rPr lang="en-US" sz="2400" dirty="0" smtClean="0">
                <a:solidFill>
                  <a:srgbClr val="00B0F0"/>
                </a:solidFill>
              </a:rPr>
              <a:t>that </a:t>
            </a:r>
            <a:r>
              <a:rPr lang="en-US" sz="2400" dirty="0">
                <a:solidFill>
                  <a:srgbClr val="00B0F0"/>
                </a:solidFill>
              </a:rPr>
              <a:t>might occur. The warranty promises that the </a:t>
            </a:r>
            <a:r>
              <a:rPr lang="en-US" sz="2400" dirty="0" smtClean="0">
                <a:solidFill>
                  <a:srgbClr val="00B0F0"/>
                </a:solidFill>
              </a:rPr>
              <a:t>manufacturer </a:t>
            </a:r>
            <a:r>
              <a:rPr lang="en-US" sz="2400" dirty="0">
                <a:solidFill>
                  <a:srgbClr val="00B0F0"/>
                </a:solidFill>
              </a:rPr>
              <a:t>will replace or repair faulty items. A </a:t>
            </a:r>
            <a:r>
              <a:rPr lang="en-US" sz="2400" dirty="0" smtClean="0">
                <a:solidFill>
                  <a:srgbClr val="00B0F0"/>
                </a:solidFill>
              </a:rPr>
              <a:t>guarantee </a:t>
            </a:r>
            <a:r>
              <a:rPr lang="en-US" sz="2400" dirty="0">
                <a:solidFill>
                  <a:srgbClr val="00B0F0"/>
                </a:solidFill>
              </a:rPr>
              <a:t>is a promise that a product has a certain </a:t>
            </a:r>
            <a:r>
              <a:rPr lang="en-US" sz="2400" dirty="0" smtClean="0">
                <a:solidFill>
                  <a:srgbClr val="00B0F0"/>
                </a:solidFill>
              </a:rPr>
              <a:t>quality </a:t>
            </a:r>
            <a:r>
              <a:rPr lang="en-US" sz="2400" dirty="0">
                <a:solidFill>
                  <a:srgbClr val="00B0F0"/>
                </a:solidFill>
              </a:rPr>
              <a:t>or will perform in a specific way. A guarantee </a:t>
            </a:r>
            <a:r>
              <a:rPr lang="en-US" sz="2400" dirty="0" smtClean="0">
                <a:solidFill>
                  <a:srgbClr val="00B0F0"/>
                </a:solidFill>
              </a:rPr>
              <a:t>typically </a:t>
            </a:r>
            <a:r>
              <a:rPr lang="en-US" sz="2400" dirty="0">
                <a:solidFill>
                  <a:srgbClr val="00B0F0"/>
                </a:solidFill>
              </a:rPr>
              <a:t>has certain terms or conditions, such as a set </a:t>
            </a:r>
            <a:r>
              <a:rPr lang="en-US" sz="2400" dirty="0" smtClean="0">
                <a:solidFill>
                  <a:srgbClr val="00B0F0"/>
                </a:solidFill>
              </a:rPr>
              <a:t>period </a:t>
            </a:r>
            <a:r>
              <a:rPr lang="en-US" sz="2400" dirty="0">
                <a:solidFill>
                  <a:srgbClr val="00B0F0"/>
                </a:solidFill>
              </a:rPr>
              <a:t>of time or following the intended use of a </a:t>
            </a:r>
            <a:r>
              <a:rPr lang="en-US" sz="2400" dirty="0" smtClean="0">
                <a:solidFill>
                  <a:srgbClr val="00B0F0"/>
                </a:solidFill>
              </a:rPr>
              <a:t>product.</a:t>
            </a:r>
            <a:r>
              <a:rPr lang="en-US" sz="2500" dirty="0" smtClean="0"/>
              <a:t>	</a:t>
            </a:r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32248" cy="990600"/>
          </a:xfrm>
        </p:spPr>
        <p:txBody>
          <a:bodyPr/>
          <a:lstStyle/>
          <a:p>
            <a:r>
              <a:rPr lang="en-US" sz="4200" dirty="0" smtClean="0"/>
              <a:t>Section 11.1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87735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What </a:t>
            </a:r>
            <a:r>
              <a:rPr lang="en-US" sz="2800" dirty="0"/>
              <a:t>is the purpose of protection </a:t>
            </a:r>
            <a:r>
              <a:rPr lang="en-US" sz="2800" dirty="0" smtClean="0"/>
              <a:t>features </a:t>
            </a:r>
            <a:r>
              <a:rPr lang="en-US" sz="2800" dirty="0"/>
              <a:t>of products?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various forms of protection </a:t>
            </a:r>
            <a:r>
              <a:rPr lang="en-US" sz="2800" dirty="0" smtClean="0">
                <a:solidFill>
                  <a:srgbClr val="00B0F0"/>
                </a:solidFill>
              </a:rPr>
              <a:t>might be </a:t>
            </a:r>
            <a:r>
              <a:rPr lang="en-US" sz="2800" dirty="0">
                <a:solidFill>
                  <a:srgbClr val="00B0F0"/>
                </a:solidFill>
              </a:rPr>
              <a:t>intended to protect the product, the </a:t>
            </a:r>
            <a:r>
              <a:rPr lang="en-US" sz="2800" dirty="0" smtClean="0">
                <a:solidFill>
                  <a:srgbClr val="00B0F0"/>
                </a:solidFill>
              </a:rPr>
              <a:t>user</a:t>
            </a:r>
            <a:r>
              <a:rPr lang="en-US" sz="2800" dirty="0">
                <a:solidFill>
                  <a:srgbClr val="00B0F0"/>
                </a:solidFill>
              </a:rPr>
              <a:t>, or both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11.1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04794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11.1 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Product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3304103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List </a:t>
            </a:r>
            <a:r>
              <a:rPr lang="en-US" sz="2800" dirty="0"/>
              <a:t>examples of departments within a </a:t>
            </a:r>
            <a:r>
              <a:rPr lang="en-US" sz="2800" dirty="0" smtClean="0"/>
              <a:t>company </a:t>
            </a:r>
            <a:r>
              <a:rPr lang="en-US" sz="2800" dirty="0"/>
              <a:t>that a product </a:t>
            </a:r>
            <a:r>
              <a:rPr lang="en-US" sz="2800" dirty="0" smtClean="0"/>
              <a:t>manager collaborates </a:t>
            </a:r>
            <a:r>
              <a:rPr lang="en-US" sz="2800" dirty="0"/>
              <a:t>with when carrying out </a:t>
            </a:r>
            <a:r>
              <a:rPr lang="en-US" sz="2800" dirty="0" smtClean="0"/>
              <a:t>product/service </a:t>
            </a:r>
            <a:r>
              <a:rPr lang="en-US" sz="2800" dirty="0"/>
              <a:t>management tasks.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Product </a:t>
            </a:r>
            <a:r>
              <a:rPr lang="en-US" sz="2800" dirty="0">
                <a:solidFill>
                  <a:srgbClr val="00B0F0"/>
                </a:solidFill>
              </a:rPr>
              <a:t>managers work closely with </a:t>
            </a:r>
            <a:r>
              <a:rPr lang="en-US" sz="2800" dirty="0" smtClean="0">
                <a:solidFill>
                  <a:srgbClr val="00B0F0"/>
                </a:solidFill>
              </a:rPr>
              <a:t>accounting</a:t>
            </a:r>
            <a:r>
              <a:rPr lang="en-US" sz="2800" dirty="0">
                <a:solidFill>
                  <a:srgbClr val="00B0F0"/>
                </a:solidFill>
              </a:rPr>
              <a:t>, sales teams, and the </a:t>
            </a:r>
            <a:r>
              <a:rPr lang="en-US" sz="2800" dirty="0" smtClean="0">
                <a:solidFill>
                  <a:srgbClr val="00B0F0"/>
                </a:solidFill>
              </a:rPr>
              <a:t>advertising </a:t>
            </a:r>
            <a:r>
              <a:rPr lang="en-US" sz="2800" dirty="0">
                <a:solidFill>
                  <a:srgbClr val="00B0F0"/>
                </a:solidFill>
              </a:rPr>
              <a:t>department or ad agency.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11.1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21103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11.2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New-Product Development Process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18453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8363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11.2-1 Explain new product.</a:t>
            </a:r>
          </a:p>
          <a:p>
            <a:r>
              <a:rPr lang="en-US" sz="2800" dirty="0" smtClean="0"/>
              <a:t>11.2-2 Identify the steps in new-product development.</a:t>
            </a:r>
          </a:p>
          <a:p>
            <a:r>
              <a:rPr lang="en-US" sz="2800" dirty="0" smtClean="0"/>
              <a:t>11.2-3 Describe the stages of the product life cycle.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09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9290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new product </a:t>
            </a:r>
          </a:p>
          <a:p>
            <a:r>
              <a:rPr lang="en-US" sz="2800" dirty="0" smtClean="0"/>
              <a:t>repackaging </a:t>
            </a:r>
          </a:p>
          <a:p>
            <a:r>
              <a:rPr lang="en-US" sz="2800" dirty="0" smtClean="0"/>
              <a:t>product obsolescence </a:t>
            </a:r>
          </a:p>
          <a:p>
            <a:r>
              <a:rPr lang="en-US" sz="2800" dirty="0" smtClean="0"/>
              <a:t>image</a:t>
            </a:r>
          </a:p>
          <a:p>
            <a:r>
              <a:rPr lang="en-US" sz="2800" dirty="0" smtClean="0"/>
              <a:t>brand</a:t>
            </a:r>
          </a:p>
          <a:p>
            <a:r>
              <a:rPr lang="en-US" sz="2800" dirty="0" smtClean="0"/>
              <a:t>prototype</a:t>
            </a:r>
          </a:p>
          <a:p>
            <a:r>
              <a:rPr lang="en-US" sz="2800" dirty="0" smtClean="0"/>
              <a:t>trial run</a:t>
            </a:r>
          </a:p>
          <a:p>
            <a:r>
              <a:rPr lang="en-US" sz="2800" dirty="0" smtClean="0"/>
              <a:t>test marketing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virtual test markets</a:t>
            </a:r>
          </a:p>
          <a:p>
            <a:r>
              <a:rPr lang="en-US" sz="2800" dirty="0" smtClean="0"/>
              <a:t>reverse engineering</a:t>
            </a:r>
          </a:p>
          <a:p>
            <a:r>
              <a:rPr lang="en-US" sz="2800" dirty="0" smtClean="0"/>
              <a:t>product life cycle</a:t>
            </a:r>
          </a:p>
          <a:p>
            <a:r>
              <a:rPr lang="en-US" sz="2800" dirty="0" smtClean="0"/>
              <a:t>introduction stage</a:t>
            </a:r>
          </a:p>
          <a:p>
            <a:r>
              <a:rPr lang="en-US" sz="2800" dirty="0" smtClean="0"/>
              <a:t>growth stage</a:t>
            </a:r>
          </a:p>
          <a:p>
            <a:r>
              <a:rPr lang="en-US" sz="2800" dirty="0" smtClean="0"/>
              <a:t>maturity stage</a:t>
            </a:r>
          </a:p>
          <a:p>
            <a:r>
              <a:rPr lang="en-US" sz="2800" dirty="0" smtClean="0"/>
              <a:t>saturated market </a:t>
            </a:r>
          </a:p>
          <a:p>
            <a:r>
              <a:rPr lang="en-US" sz="2800" dirty="0" smtClean="0"/>
              <a:t>decline stage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61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is a new product idea developed?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38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Product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new product </a:t>
            </a:r>
            <a:r>
              <a:rPr lang="en-US" sz="2600" dirty="0" smtClean="0"/>
              <a:t>is different in some way from existing products </a:t>
            </a:r>
          </a:p>
          <a:p>
            <a:pPr lvl="1"/>
            <a:r>
              <a:rPr lang="en-US" sz="2525" dirty="0" smtClean="0"/>
              <a:t>New-to-the-world products</a:t>
            </a:r>
          </a:p>
          <a:p>
            <a:pPr lvl="1"/>
            <a:r>
              <a:rPr lang="en-US" sz="2525" dirty="0" smtClean="0"/>
              <a:t>Minor product variations</a:t>
            </a:r>
          </a:p>
          <a:p>
            <a:pPr lvl="1"/>
            <a:r>
              <a:rPr lang="en-US" sz="2525" dirty="0" smtClean="0"/>
              <a:t>New product lines</a:t>
            </a:r>
          </a:p>
          <a:p>
            <a:pPr lvl="1"/>
            <a:r>
              <a:rPr lang="en-US" sz="2525" dirty="0" smtClean="0"/>
              <a:t>Additions to existing product lines </a:t>
            </a:r>
          </a:p>
          <a:p>
            <a:pPr lvl="1"/>
            <a:r>
              <a:rPr lang="en-US" sz="2525" dirty="0" smtClean="0"/>
              <a:t>Repositioned existing products </a:t>
            </a:r>
          </a:p>
          <a:p>
            <a:pPr lvl="1"/>
            <a:r>
              <a:rPr lang="en-US" sz="2525" dirty="0" smtClean="0"/>
              <a:t>Less-expensive versions of current products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528238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Product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New-to-the-world products</a:t>
            </a:r>
            <a:r>
              <a:rPr lang="en-US" sz="2600" dirty="0" smtClean="0"/>
              <a:t> are new inventions or products with never-seen-before technology</a:t>
            </a:r>
          </a:p>
          <a:p>
            <a:r>
              <a:rPr lang="en-US" sz="2600" i="1" dirty="0" smtClean="0"/>
              <a:t>Minor product variations</a:t>
            </a:r>
            <a:r>
              <a:rPr lang="en-US" sz="2600" dirty="0" smtClean="0"/>
              <a:t> are improved and revised versions of existing products</a:t>
            </a:r>
          </a:p>
          <a:p>
            <a:r>
              <a:rPr lang="en-US" sz="2600" i="1" dirty="0" smtClean="0"/>
              <a:t>New product lines</a:t>
            </a:r>
            <a:r>
              <a:rPr lang="en-US" sz="2600" dirty="0" smtClean="0"/>
              <a:t> are created when an established company adds a product line to enter an existing market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2154709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Product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Additions to existing product lines</a:t>
            </a:r>
            <a:r>
              <a:rPr lang="en-US" sz="2600" dirty="0" smtClean="0"/>
              <a:t> are used to add depth to existing product lines, in order to support the product mix and sales</a:t>
            </a:r>
          </a:p>
          <a:p>
            <a:r>
              <a:rPr lang="en-US" sz="2600" i="1" dirty="0" smtClean="0"/>
              <a:t>Repositioned existing products</a:t>
            </a:r>
            <a:r>
              <a:rPr lang="en-US" sz="2600" dirty="0" smtClean="0"/>
              <a:t> are marketed in a new way</a:t>
            </a:r>
          </a:p>
          <a:p>
            <a:r>
              <a:rPr lang="en-US" sz="2600" i="1" dirty="0" smtClean="0"/>
              <a:t>Less-expensive versions of current products</a:t>
            </a:r>
            <a:r>
              <a:rPr lang="en-US" sz="2600" dirty="0" smtClean="0"/>
              <a:t> are developed using less-expensive manufacturing materials or methods to reduce the cost and lower the consumer price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714021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Product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Repositioning </a:t>
            </a:r>
            <a:r>
              <a:rPr lang="en-US" sz="2600" dirty="0" smtClean="0"/>
              <a:t>is changing the marketing strategy used to influence consumer perception of a product, in comparison to the competition, with the goal of increasing sales </a:t>
            </a:r>
          </a:p>
          <a:p>
            <a:r>
              <a:rPr lang="en-US" sz="2600" b="1" dirty="0" smtClean="0"/>
              <a:t>Repackaging</a:t>
            </a:r>
            <a:r>
              <a:rPr lang="en-US" sz="2600" dirty="0" smtClean="0"/>
              <a:t> is using new packaging on an existing product </a:t>
            </a:r>
          </a:p>
          <a:p>
            <a:r>
              <a:rPr lang="en-US" sz="2600" b="1" dirty="0" smtClean="0"/>
              <a:t>Product obsolescence </a:t>
            </a:r>
            <a:r>
              <a:rPr lang="en-US" sz="2600" dirty="0" smtClean="0"/>
              <a:t>occurs when a product becomes outdated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44952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New-Product Development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Two questions must be answered during this process</a:t>
            </a:r>
          </a:p>
          <a:p>
            <a:pPr lvl="1"/>
            <a:r>
              <a:rPr lang="en-US" sz="2525" dirty="0" smtClean="0"/>
              <a:t>Will the target-market customers buy the product?</a:t>
            </a:r>
          </a:p>
          <a:p>
            <a:pPr lvl="1"/>
            <a:r>
              <a:rPr lang="en-US" sz="2525" dirty="0" smtClean="0"/>
              <a:t>Can the company produce and sell the product profitably?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58363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702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11.1-1 Define product as one primary </a:t>
            </a:r>
            <a:r>
              <a:rPr lang="en-US" sz="2800" i="1" dirty="0" smtClean="0"/>
              <a:t>P </a:t>
            </a:r>
            <a:r>
              <a:rPr lang="en-US" sz="2800" dirty="0" smtClean="0"/>
              <a:t>of the marketing mix.</a:t>
            </a:r>
          </a:p>
          <a:p>
            <a:r>
              <a:rPr lang="en-US" sz="2800" dirty="0" smtClean="0"/>
              <a:t>11.1-2 Discuss the difference between products for the B2C and B2B markets.</a:t>
            </a:r>
          </a:p>
          <a:p>
            <a:r>
              <a:rPr lang="en-US" sz="2800" dirty="0" smtClean="0"/>
              <a:t>11.1-3 Describe product planning.</a:t>
            </a:r>
          </a:p>
          <a:p>
            <a:r>
              <a:rPr lang="en-US" sz="2800" dirty="0" smtClean="0"/>
              <a:t>11.1-4 Define the goal of product/service management.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7253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new-product development process generally follows seven steps</a:t>
            </a:r>
          </a:p>
          <a:p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	</a:t>
            </a:r>
            <a:r>
              <a:rPr lang="en-US" sz="1200" dirty="0" smtClean="0"/>
              <a:t>		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9913" y="1680845"/>
            <a:ext cx="1627417" cy="487842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</p:spPr>
        <p:txBody>
          <a:bodyPr/>
          <a:lstStyle/>
          <a:p>
            <a:r>
              <a:rPr lang="en-US" sz="4000" dirty="0" smtClean="0"/>
              <a:t>New-Product Development (continued)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551363" y="6313045"/>
            <a:ext cx="18036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Goodheart-Willcox Publisher</a:t>
            </a:r>
          </a:p>
        </p:txBody>
      </p:sp>
    </p:spTree>
    <p:extLst>
      <p:ext uri="{BB962C8B-B14F-4D97-AF65-F5344CB8AC3E}">
        <p14:creationId xmlns:p14="http://schemas.microsoft.com/office/powerpoint/2010/main" val="1630376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New-Product Development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Idea generation</a:t>
            </a:r>
          </a:p>
          <a:p>
            <a:pPr lvl="1"/>
            <a:r>
              <a:rPr lang="en-US" sz="2525" dirty="0" smtClean="0"/>
              <a:t>Many large companies hire marketing research firms that specialize in </a:t>
            </a:r>
            <a:r>
              <a:rPr lang="en-US" sz="2525" i="1" dirty="0" smtClean="0"/>
              <a:t>trend research</a:t>
            </a:r>
            <a:r>
              <a:rPr lang="en-US" sz="2525" dirty="0" smtClean="0"/>
              <a:t> and new product ideas</a:t>
            </a:r>
          </a:p>
          <a:p>
            <a:pPr lvl="1"/>
            <a:r>
              <a:rPr lang="en-US" sz="2525" i="1" dirty="0" smtClean="0"/>
              <a:t>Observation</a:t>
            </a:r>
            <a:r>
              <a:rPr lang="en-US" sz="2525" dirty="0" smtClean="0"/>
              <a:t> is a common source of product ideas</a:t>
            </a:r>
          </a:p>
          <a:p>
            <a:pPr lvl="1"/>
            <a:r>
              <a:rPr lang="en-US" sz="2525" i="1" dirty="0" smtClean="0"/>
              <a:t>Customer feedback</a:t>
            </a:r>
            <a:r>
              <a:rPr lang="en-US" sz="2525" dirty="0" smtClean="0"/>
              <a:t> is critical for companies that follow the marketing concept</a:t>
            </a:r>
          </a:p>
          <a:p>
            <a:pPr lvl="1"/>
            <a:r>
              <a:rPr lang="en-US" sz="2525" i="1" dirty="0" smtClean="0"/>
              <a:t>Brainstorming</a:t>
            </a:r>
            <a:r>
              <a:rPr lang="en-US" sz="2525" dirty="0" smtClean="0"/>
              <a:t> is a creative process that focuses on new product ideas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5742129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New-Product Development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Idea screening</a:t>
            </a:r>
          </a:p>
          <a:p>
            <a:pPr lvl="1"/>
            <a:r>
              <a:rPr lang="en-US" sz="2525" dirty="0" smtClean="0"/>
              <a:t>The goal is to choose the best and most profitable ideas</a:t>
            </a:r>
          </a:p>
          <a:p>
            <a:pPr lvl="1"/>
            <a:r>
              <a:rPr lang="en-US" sz="2525" dirty="0" smtClean="0"/>
              <a:t>The time to conduct primary and secondary research to learn if the product will meet customer needs and wants</a:t>
            </a:r>
          </a:p>
          <a:p>
            <a:pPr lvl="1"/>
            <a:r>
              <a:rPr lang="en-US" sz="2525" dirty="0" smtClean="0"/>
              <a:t>New product ideas are evaluated from the customer’s viewpoint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2446950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New-Product Development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Business analysis</a:t>
            </a:r>
          </a:p>
          <a:p>
            <a:pPr lvl="1"/>
            <a:r>
              <a:rPr lang="en-US" sz="2525" dirty="0" smtClean="0"/>
              <a:t>Looks at the projected costs and forecasts of product sales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b="1" dirty="0" smtClean="0"/>
              <a:t>image </a:t>
            </a:r>
            <a:r>
              <a:rPr lang="en-US" sz="2525" dirty="0" smtClean="0"/>
              <a:t>is the idea that people have about someone or something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brand </a:t>
            </a:r>
            <a:r>
              <a:rPr lang="en-US" sz="2525" dirty="0" smtClean="0"/>
              <a:t>is a name, term, or design that sets a product or business apart from its competition </a:t>
            </a:r>
          </a:p>
        </p:txBody>
      </p:sp>
    </p:spTree>
    <p:extLst>
      <p:ext uri="{BB962C8B-B14F-4D97-AF65-F5344CB8AC3E}">
        <p14:creationId xmlns:p14="http://schemas.microsoft.com/office/powerpoint/2010/main" val="1341838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New-Product Development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Product design</a:t>
            </a:r>
          </a:p>
          <a:p>
            <a:pPr lvl="1"/>
            <a:r>
              <a:rPr lang="en-US" sz="2525" dirty="0" smtClean="0"/>
              <a:t>Stage in which the product idea becomes a reality</a:t>
            </a:r>
          </a:p>
          <a:p>
            <a:pPr lvl="1"/>
            <a:r>
              <a:rPr lang="en-US" sz="2525" dirty="0" smtClean="0"/>
              <a:t>Details of how to produce the product are planned</a:t>
            </a:r>
          </a:p>
          <a:p>
            <a:pPr lvl="1"/>
            <a:r>
              <a:rPr lang="en-US" sz="2525" dirty="0" smtClean="0"/>
              <a:t>Includes determining the product brand</a:t>
            </a:r>
          </a:p>
          <a:p>
            <a:pPr lvl="1"/>
            <a:r>
              <a:rPr lang="en-US" sz="2525" dirty="0" smtClean="0"/>
              <a:t>The name, image, logo, slogan, and packaging are created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121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New-Product Development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Product design for goods</a:t>
            </a:r>
          </a:p>
          <a:p>
            <a:pPr lvl="1"/>
            <a:r>
              <a:rPr lang="en-US" sz="2525" dirty="0" smtClean="0"/>
              <a:t>Numerous product designs are completed and evaluated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/>
              <a:t>prototype </a:t>
            </a:r>
            <a:r>
              <a:rPr lang="en-US" sz="2525" dirty="0"/>
              <a:t>is a working model of a new product for testing </a:t>
            </a:r>
            <a:r>
              <a:rPr lang="en-US" sz="2525" dirty="0" smtClean="0"/>
              <a:t>purposes</a:t>
            </a:r>
          </a:p>
          <a:p>
            <a:pPr lvl="1"/>
            <a:r>
              <a:rPr lang="en-US" sz="2525" dirty="0" smtClean="0"/>
              <a:t>Get customer feedback before a final design is chosen 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31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New-Product Development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Product design for services</a:t>
            </a:r>
          </a:p>
          <a:p>
            <a:pPr lvl="1"/>
            <a:r>
              <a:rPr lang="en-US" sz="2525" dirty="0" smtClean="0"/>
              <a:t>New services are usually tried out on a few potential customers</a:t>
            </a:r>
          </a:p>
          <a:p>
            <a:pPr lvl="1"/>
            <a:r>
              <a:rPr lang="en-US" sz="2525" dirty="0" smtClean="0"/>
              <a:t>Train the service providers before the business opens</a:t>
            </a:r>
          </a:p>
          <a:p>
            <a:pPr lvl="1"/>
            <a:r>
              <a:rPr lang="en-US" sz="2525" dirty="0"/>
              <a:t>A </a:t>
            </a:r>
            <a:r>
              <a:rPr lang="en-US" sz="2525" b="1" dirty="0"/>
              <a:t>trial run </a:t>
            </a:r>
            <a:r>
              <a:rPr lang="en-US" sz="2525" dirty="0"/>
              <a:t>consists of testing the service on a few select customers to make sure that everything runs </a:t>
            </a:r>
            <a:r>
              <a:rPr lang="en-US" sz="2525" dirty="0" smtClean="0"/>
              <a:t>smoothly 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84585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New-Product Development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Test marketing </a:t>
            </a:r>
            <a:r>
              <a:rPr lang="en-US" sz="2600" dirty="0" smtClean="0"/>
              <a:t>is the process of introducing a new product to a small portion of the target market to learn how it will sell </a:t>
            </a:r>
          </a:p>
          <a:p>
            <a:pPr lvl="1"/>
            <a:r>
              <a:rPr lang="en-US" sz="2525" b="1" dirty="0"/>
              <a:t>Virtual test markets </a:t>
            </a:r>
            <a:r>
              <a:rPr lang="en-US" sz="2525" dirty="0"/>
              <a:t>are computer simulations of products and shopping </a:t>
            </a:r>
            <a:r>
              <a:rPr lang="en-US" sz="2525" dirty="0" smtClean="0"/>
              <a:t>environments</a:t>
            </a:r>
            <a:endParaRPr lang="en-US" sz="2525" dirty="0"/>
          </a:p>
          <a:p>
            <a:pPr lvl="1"/>
            <a:r>
              <a:rPr lang="en-US" sz="2525" b="1" dirty="0"/>
              <a:t>Reverse engineering </a:t>
            </a:r>
            <a:r>
              <a:rPr lang="en-US" sz="2525" dirty="0"/>
              <a:t>is taking apart an object to see how it was made, usually in order to produce something </a:t>
            </a:r>
            <a:r>
              <a:rPr lang="en-US" sz="2525" dirty="0" smtClean="0"/>
              <a:t>similar </a:t>
            </a:r>
            <a:endParaRPr lang="en-US" sz="2525" b="1" dirty="0"/>
          </a:p>
          <a:p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6019213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New-Product Development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Commercialization</a:t>
            </a:r>
            <a:r>
              <a:rPr lang="en-US" sz="2600" dirty="0" smtClean="0"/>
              <a:t> is the </a:t>
            </a:r>
            <a:r>
              <a:rPr lang="en-US" sz="2600" i="1" dirty="0" smtClean="0"/>
              <a:t>introduction stage</a:t>
            </a:r>
            <a:r>
              <a:rPr lang="en-US" sz="2600" dirty="0" smtClean="0"/>
              <a:t> of the product life cycle</a:t>
            </a:r>
          </a:p>
          <a:p>
            <a:pPr lvl="1"/>
            <a:r>
              <a:rPr lang="en-US" sz="2525" dirty="0" smtClean="0"/>
              <a:t>The goal is to bring attention to a product and create demand for it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trade show </a:t>
            </a:r>
            <a:r>
              <a:rPr lang="en-US" sz="2525" dirty="0" smtClean="0"/>
              <a:t>is a large gathering of businesses for the purpose of displaying products for sale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323022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New-Product Development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Evaluation</a:t>
            </a:r>
          </a:p>
          <a:p>
            <a:pPr lvl="1"/>
            <a:r>
              <a:rPr lang="en-US" sz="2525" dirty="0" smtClean="0"/>
              <a:t>All businesses need to know if their products are successful</a:t>
            </a:r>
          </a:p>
          <a:p>
            <a:pPr lvl="1"/>
            <a:r>
              <a:rPr lang="en-US" sz="2525" dirty="0" smtClean="0"/>
              <a:t>New and existing products should be evaluated often</a:t>
            </a:r>
          </a:p>
          <a:p>
            <a:pPr lvl="1"/>
            <a:r>
              <a:rPr lang="en-US" sz="2525" dirty="0" smtClean="0"/>
              <a:t>The success of a product is based on how well it met the sales and other goals established during the business analysis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70042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7086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product planning</a:t>
            </a:r>
          </a:p>
          <a:p>
            <a:r>
              <a:rPr lang="en-US" sz="2800" dirty="0" smtClean="0"/>
              <a:t>product mix</a:t>
            </a:r>
          </a:p>
          <a:p>
            <a:r>
              <a:rPr lang="en-US" sz="2800" dirty="0" smtClean="0"/>
              <a:t>product line</a:t>
            </a:r>
          </a:p>
          <a:p>
            <a:r>
              <a:rPr lang="en-US" sz="2800" dirty="0" smtClean="0"/>
              <a:t>product width</a:t>
            </a:r>
          </a:p>
          <a:p>
            <a:r>
              <a:rPr lang="en-US" sz="2800" dirty="0" smtClean="0"/>
              <a:t>product item</a:t>
            </a:r>
          </a:p>
          <a:p>
            <a:r>
              <a:rPr lang="en-US" sz="2800" dirty="0" smtClean="0"/>
              <a:t>product depth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product mix strategy</a:t>
            </a:r>
          </a:p>
          <a:p>
            <a:r>
              <a:rPr lang="en-US" sz="2800" dirty="0"/>
              <a:t>warranty</a:t>
            </a:r>
          </a:p>
          <a:p>
            <a:r>
              <a:rPr lang="en-US" sz="2800" dirty="0"/>
              <a:t>guarantee</a:t>
            </a:r>
          </a:p>
          <a:p>
            <a:r>
              <a:rPr lang="en-US" sz="2800" dirty="0"/>
              <a:t>packaging</a:t>
            </a:r>
          </a:p>
          <a:p>
            <a:r>
              <a:rPr lang="en-US" sz="2800" dirty="0"/>
              <a:t>product manager </a:t>
            </a:r>
          </a:p>
          <a:p>
            <a:r>
              <a:rPr lang="en-US" sz="2800" dirty="0"/>
              <a:t>category manager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45699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Life Cycle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product life cycle </a:t>
            </a:r>
            <a:r>
              <a:rPr lang="en-US" sz="2600" dirty="0" smtClean="0"/>
              <a:t>is the stages a product or a product category goes through from its beginning to end</a:t>
            </a:r>
          </a:p>
          <a:p>
            <a:pPr lvl="1"/>
            <a:r>
              <a:rPr lang="en-US" sz="2450" dirty="0" smtClean="0"/>
              <a:t>Can be long or short</a:t>
            </a:r>
          </a:p>
          <a:p>
            <a:pPr lvl="1"/>
            <a:r>
              <a:rPr lang="en-US" sz="2450" dirty="0" smtClean="0"/>
              <a:t>The length of each stage also varies</a:t>
            </a:r>
            <a:endParaRPr lang="en-US" sz="2450" dirty="0"/>
          </a:p>
          <a:p>
            <a:pPr lvl="1"/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32239378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Life Cycle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Businesses are always reviewing the stages of a product’s life cycle because marketing efforts differ in each stage</a:t>
            </a:r>
            <a:endParaRPr lang="en-US" sz="2525" dirty="0" smtClean="0"/>
          </a:p>
          <a:p>
            <a:pPr lvl="1"/>
            <a:endParaRPr lang="en-US" sz="2525" dirty="0"/>
          </a:p>
          <a:p>
            <a:pPr marL="342900" lvl="1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lvl="1"/>
            <a:endParaRPr lang="en-US" sz="1200" dirty="0" smtClean="0">
              <a:solidFill>
                <a:srgbClr val="FF0000"/>
              </a:solidFill>
            </a:endParaRPr>
          </a:p>
          <a:p>
            <a:pPr lvl="1"/>
            <a:endParaRPr lang="en-US" sz="1200" dirty="0">
              <a:solidFill>
                <a:srgbClr val="FF0000"/>
              </a:solidFill>
            </a:endParaRPr>
          </a:p>
          <a:p>
            <a:pPr lvl="1"/>
            <a:endParaRPr lang="en-US" sz="1200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					</a:t>
            </a:r>
            <a:endParaRPr lang="en-US" sz="1200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  <a:r>
              <a:rPr lang="en-US" sz="1200" dirty="0" smtClean="0">
                <a:solidFill>
                  <a:srgbClr val="FF0000"/>
                </a:solidFill>
              </a:rPr>
              <a:t>			</a:t>
            </a:r>
            <a:endParaRPr lang="en-US" sz="2525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24" y="3032003"/>
            <a:ext cx="4739951" cy="32308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58465" y="6306979"/>
            <a:ext cx="18036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Goodheart-Willcox Publisher</a:t>
            </a:r>
          </a:p>
        </p:txBody>
      </p:sp>
    </p:spTree>
    <p:extLst>
      <p:ext uri="{BB962C8B-B14F-4D97-AF65-F5344CB8AC3E}">
        <p14:creationId xmlns:p14="http://schemas.microsoft.com/office/powerpoint/2010/main" val="27632037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Life Cycle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 </a:t>
            </a:r>
            <a:r>
              <a:rPr lang="en-US" sz="2600" b="1" dirty="0"/>
              <a:t>introduction stage </a:t>
            </a:r>
            <a:r>
              <a:rPr lang="en-US" sz="2600" dirty="0"/>
              <a:t>is the time when a new product is first brought to the </a:t>
            </a:r>
            <a:r>
              <a:rPr lang="en-US" sz="2600" dirty="0" smtClean="0"/>
              <a:t>market </a:t>
            </a:r>
          </a:p>
          <a:p>
            <a:pPr lvl="1"/>
            <a:r>
              <a:rPr lang="en-US" sz="2525" dirty="0" smtClean="0"/>
              <a:t>Marketing focuses heavily on promotions explaining the new product and its benefits</a:t>
            </a:r>
          </a:p>
          <a:p>
            <a:pPr lvl="1"/>
            <a:r>
              <a:rPr lang="en-US" sz="2525" dirty="0" smtClean="0"/>
              <a:t>Profits are low, due to low sales and high costs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970485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Life Cycle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growth stage </a:t>
            </a:r>
            <a:r>
              <a:rPr lang="en-US" sz="2600" dirty="0" smtClean="0"/>
              <a:t>is the period in which product sales increase rapidly</a:t>
            </a:r>
          </a:p>
          <a:p>
            <a:pPr lvl="1"/>
            <a:r>
              <a:rPr lang="en-US" sz="2525" dirty="0" smtClean="0"/>
              <a:t>Marketers focus on promotions distinguishing their brands from the competition</a:t>
            </a:r>
          </a:p>
          <a:p>
            <a:pPr lvl="1"/>
            <a:r>
              <a:rPr lang="en-US" sz="2525" dirty="0" smtClean="0"/>
              <a:t>Marketers use strategies to build brand loyalty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991292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Life Cycle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maturity stage </a:t>
            </a:r>
            <a:r>
              <a:rPr lang="en-US" sz="2600" dirty="0" smtClean="0"/>
              <a:t>occurs when product sales are stable</a:t>
            </a:r>
          </a:p>
          <a:p>
            <a:pPr lvl="1"/>
            <a:r>
              <a:rPr lang="en-US" sz="2525" dirty="0" smtClean="0"/>
              <a:t>Competition for customers is intense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saturated market </a:t>
            </a:r>
            <a:r>
              <a:rPr lang="en-US" sz="2525" dirty="0" smtClean="0"/>
              <a:t>is one in which most of the potential customers who need, want, and can afford a product have bought it</a:t>
            </a:r>
          </a:p>
          <a:p>
            <a:pPr lvl="1"/>
            <a:r>
              <a:rPr lang="en-US" sz="2525" dirty="0" smtClean="0"/>
              <a:t>Businesses look for new ways the product can be used or try to identify new markets for the product</a:t>
            </a:r>
          </a:p>
        </p:txBody>
      </p:sp>
    </p:spTree>
    <p:extLst>
      <p:ext uri="{BB962C8B-B14F-4D97-AF65-F5344CB8AC3E}">
        <p14:creationId xmlns:p14="http://schemas.microsoft.com/office/powerpoint/2010/main" val="39825536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Life Cycle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 the </a:t>
            </a:r>
            <a:r>
              <a:rPr lang="en-US" sz="2600" b="1" dirty="0"/>
              <a:t>decline </a:t>
            </a:r>
            <a:r>
              <a:rPr lang="en-US" sz="2600" b="1" dirty="0" smtClean="0"/>
              <a:t>stage</a:t>
            </a:r>
            <a:r>
              <a:rPr lang="en-US" sz="2600" dirty="0" smtClean="0"/>
              <a:t>,</a:t>
            </a:r>
            <a:r>
              <a:rPr lang="en-US" sz="2600" b="1" dirty="0" smtClean="0"/>
              <a:t> </a:t>
            </a:r>
            <a:r>
              <a:rPr lang="en-US" sz="2600" dirty="0" smtClean="0"/>
              <a:t>product </a:t>
            </a:r>
            <a:r>
              <a:rPr lang="en-US" sz="2600" dirty="0"/>
              <a:t>sales begin to </a:t>
            </a:r>
            <a:r>
              <a:rPr lang="en-US" sz="2600" dirty="0" smtClean="0"/>
              <a:t>decrease</a:t>
            </a:r>
          </a:p>
          <a:p>
            <a:pPr lvl="1"/>
            <a:r>
              <a:rPr lang="en-US" sz="2525" dirty="0" smtClean="0"/>
              <a:t>Often occurs when a new technology is growing rapidly, so the older products become obsolete quickly</a:t>
            </a:r>
          </a:p>
          <a:p>
            <a:pPr lvl="1"/>
            <a:r>
              <a:rPr lang="en-US" sz="2525" dirty="0" smtClean="0"/>
              <a:t>A decline in sales does not always mean the product is in this stage 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818803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Life Cycle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Impact on the marketing mix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product/service management</a:t>
            </a:r>
            <a:r>
              <a:rPr lang="en-US" sz="2525" dirty="0" smtClean="0"/>
              <a:t> marketing function determines which products a business should offer, as well as how to market them</a:t>
            </a:r>
          </a:p>
          <a:p>
            <a:pPr lvl="1"/>
            <a:r>
              <a:rPr lang="en-US" sz="2525" dirty="0" smtClean="0"/>
              <a:t>Awareness of the product life cycle stage helps businesses develop effective marketing-mix strategies</a:t>
            </a:r>
          </a:p>
          <a:p>
            <a:pPr lvl="2"/>
            <a:r>
              <a:rPr lang="en-US" sz="2450" dirty="0" smtClean="0"/>
              <a:t>Product</a:t>
            </a:r>
          </a:p>
          <a:p>
            <a:pPr lvl="2"/>
            <a:r>
              <a:rPr lang="en-US" sz="2450" dirty="0" smtClean="0"/>
              <a:t>Price</a:t>
            </a:r>
          </a:p>
          <a:p>
            <a:pPr lvl="2"/>
            <a:r>
              <a:rPr lang="en-US" sz="2450" dirty="0" smtClean="0"/>
              <a:t>Place</a:t>
            </a:r>
          </a:p>
          <a:p>
            <a:pPr lvl="2"/>
            <a:r>
              <a:rPr lang="en-US" sz="2450" dirty="0" smtClean="0"/>
              <a:t>Promotion</a:t>
            </a:r>
          </a:p>
        </p:txBody>
      </p:sp>
    </p:spTree>
    <p:extLst>
      <p:ext uri="{BB962C8B-B14F-4D97-AF65-F5344CB8AC3E}">
        <p14:creationId xmlns:p14="http://schemas.microsoft.com/office/powerpoint/2010/main" val="35330626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8469" y="1828799"/>
            <a:ext cx="7315200" cy="477727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Why </a:t>
            </a:r>
            <a:r>
              <a:rPr lang="en-US" sz="2800" dirty="0"/>
              <a:t>do companies develop variations on </a:t>
            </a:r>
            <a:r>
              <a:rPr lang="en-US" sz="2800" dirty="0" smtClean="0"/>
              <a:t>currently </a:t>
            </a:r>
            <a:r>
              <a:rPr lang="en-US" sz="2800" dirty="0"/>
              <a:t>or previously successful products?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Many </a:t>
            </a:r>
            <a:r>
              <a:rPr lang="en-US" sz="2800" dirty="0">
                <a:solidFill>
                  <a:srgbClr val="00B0F0"/>
                </a:solidFill>
              </a:rPr>
              <a:t>companies choose to develop variations </a:t>
            </a:r>
            <a:r>
              <a:rPr lang="en-US" sz="2800" dirty="0" smtClean="0">
                <a:solidFill>
                  <a:srgbClr val="00B0F0"/>
                </a:solidFill>
              </a:rPr>
              <a:t>on </a:t>
            </a:r>
            <a:r>
              <a:rPr lang="en-US" sz="2800" dirty="0">
                <a:solidFill>
                  <a:srgbClr val="00B0F0"/>
                </a:solidFill>
              </a:rPr>
              <a:t>currently or previously successful products </a:t>
            </a:r>
            <a:r>
              <a:rPr lang="en-US" sz="2800" dirty="0" smtClean="0">
                <a:solidFill>
                  <a:srgbClr val="00B0F0"/>
                </a:solidFill>
              </a:rPr>
              <a:t>because </a:t>
            </a:r>
            <a:r>
              <a:rPr lang="en-US" sz="2800" dirty="0">
                <a:solidFill>
                  <a:srgbClr val="00B0F0"/>
                </a:solidFill>
              </a:rPr>
              <a:t>genuinely new products are </a:t>
            </a:r>
            <a:r>
              <a:rPr lang="en-US" sz="2800" dirty="0" smtClean="0">
                <a:solidFill>
                  <a:srgbClr val="00B0F0"/>
                </a:solidFill>
              </a:rPr>
              <a:t>risky. These </a:t>
            </a:r>
            <a:r>
              <a:rPr lang="en-US" sz="2800" dirty="0">
                <a:solidFill>
                  <a:srgbClr val="00B0F0"/>
                </a:solidFill>
              </a:rPr>
              <a:t>variations should improve the function of </a:t>
            </a:r>
            <a:r>
              <a:rPr lang="en-US" sz="2800" dirty="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existing product. Such products become </a:t>
            </a:r>
            <a:r>
              <a:rPr lang="en-US" sz="2800" dirty="0" smtClean="0">
                <a:solidFill>
                  <a:srgbClr val="00B0F0"/>
                </a:solidFill>
              </a:rPr>
              <a:t>improved </a:t>
            </a:r>
            <a:r>
              <a:rPr lang="en-US" sz="2800" dirty="0">
                <a:solidFill>
                  <a:srgbClr val="00B0F0"/>
                </a:solidFill>
              </a:rPr>
              <a:t>and revised versions of the originals </a:t>
            </a:r>
            <a:r>
              <a:rPr lang="en-US" sz="2800" dirty="0" smtClean="0">
                <a:solidFill>
                  <a:srgbClr val="00B0F0"/>
                </a:solidFill>
              </a:rPr>
              <a:t>and </a:t>
            </a:r>
            <a:r>
              <a:rPr lang="en-US" sz="2800" dirty="0">
                <a:solidFill>
                  <a:srgbClr val="00B0F0"/>
                </a:solidFill>
              </a:rPr>
              <a:t>are advertised as </a:t>
            </a:r>
            <a:r>
              <a:rPr lang="en-US" sz="2800" dirty="0" smtClean="0">
                <a:solidFill>
                  <a:srgbClr val="00B0F0"/>
                </a:solidFill>
              </a:rPr>
              <a:t>such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11.2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41340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What </a:t>
            </a:r>
            <a:r>
              <a:rPr lang="en-US" sz="2800" dirty="0"/>
              <a:t>is the role of marketing in </a:t>
            </a:r>
            <a:r>
              <a:rPr lang="en-US" sz="2800" dirty="0" smtClean="0"/>
              <a:t>new-product </a:t>
            </a:r>
            <a:r>
              <a:rPr lang="en-US" sz="2800" dirty="0"/>
              <a:t>development?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Marketing </a:t>
            </a:r>
            <a:r>
              <a:rPr lang="en-US" sz="2800" dirty="0">
                <a:solidFill>
                  <a:srgbClr val="00B0F0"/>
                </a:solidFill>
              </a:rPr>
              <a:t>plays an important role in </a:t>
            </a:r>
            <a:r>
              <a:rPr lang="en-US" sz="2800" dirty="0" smtClean="0">
                <a:solidFill>
                  <a:srgbClr val="00B0F0"/>
                </a:solidFill>
              </a:rPr>
              <a:t>new-product </a:t>
            </a:r>
            <a:r>
              <a:rPr lang="en-US" sz="2800" dirty="0">
                <a:solidFill>
                  <a:srgbClr val="00B0F0"/>
                </a:solidFill>
              </a:rPr>
              <a:t>development, including </a:t>
            </a:r>
            <a:r>
              <a:rPr lang="en-US" sz="2800" dirty="0" smtClean="0">
                <a:solidFill>
                  <a:srgbClr val="00B0F0"/>
                </a:solidFill>
              </a:rPr>
              <a:t>research</a:t>
            </a:r>
            <a:r>
              <a:rPr lang="en-US" sz="2800" dirty="0">
                <a:solidFill>
                  <a:srgbClr val="00B0F0"/>
                </a:solidFill>
              </a:rPr>
              <a:t>, product testing, and </a:t>
            </a:r>
            <a:r>
              <a:rPr lang="en-US" sz="2800" dirty="0" smtClean="0">
                <a:solidFill>
                  <a:srgbClr val="00B0F0"/>
                </a:solidFill>
              </a:rPr>
              <a:t>creating </a:t>
            </a:r>
            <a:r>
              <a:rPr lang="en-US" sz="2800" dirty="0">
                <a:solidFill>
                  <a:srgbClr val="00B0F0"/>
                </a:solidFill>
              </a:rPr>
              <a:t>the promotional strategies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296" y="457200"/>
            <a:ext cx="8484704" cy="990600"/>
          </a:xfrm>
        </p:spPr>
        <p:txBody>
          <a:bodyPr/>
          <a:lstStyle/>
          <a:p>
            <a:r>
              <a:rPr lang="en-US" sz="4200" dirty="0" smtClean="0"/>
              <a:t>Section 11.2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6755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92086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Identify </a:t>
            </a:r>
            <a:r>
              <a:rPr lang="en-US" sz="2800" dirty="0"/>
              <a:t>ways new product ideas are </a:t>
            </a:r>
            <a:r>
              <a:rPr lang="en-US" sz="2800" dirty="0" smtClean="0"/>
              <a:t>generated</a:t>
            </a:r>
            <a:r>
              <a:rPr lang="en-US" sz="2800" dirty="0"/>
              <a:t>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Product </a:t>
            </a:r>
            <a:r>
              <a:rPr lang="en-US" sz="2800" dirty="0">
                <a:solidFill>
                  <a:srgbClr val="00B0F0"/>
                </a:solidFill>
              </a:rPr>
              <a:t>ideas are usually the result of </a:t>
            </a:r>
            <a:r>
              <a:rPr lang="en-US" sz="2800" dirty="0" smtClean="0">
                <a:solidFill>
                  <a:srgbClr val="00B0F0"/>
                </a:solidFill>
              </a:rPr>
              <a:t>trend </a:t>
            </a:r>
            <a:r>
              <a:rPr lang="en-US" sz="2800" dirty="0">
                <a:solidFill>
                  <a:srgbClr val="00B0F0"/>
                </a:solidFill>
              </a:rPr>
              <a:t>research, observation, customer </a:t>
            </a:r>
            <a:r>
              <a:rPr lang="en-US" sz="2800" dirty="0" smtClean="0">
                <a:solidFill>
                  <a:srgbClr val="00B0F0"/>
                </a:solidFill>
              </a:rPr>
              <a:t>feedback</a:t>
            </a:r>
            <a:r>
              <a:rPr lang="en-US" sz="2800" dirty="0">
                <a:solidFill>
                  <a:srgbClr val="00B0F0"/>
                </a:solidFill>
              </a:rPr>
              <a:t>, and brainstorming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Why do businesses need to be aware of a product’s stage in its life cycle?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Awareness </a:t>
            </a:r>
            <a:r>
              <a:rPr lang="en-US" sz="2800" dirty="0">
                <a:solidFill>
                  <a:srgbClr val="00B0F0"/>
                </a:solidFill>
              </a:rPr>
              <a:t>of the life cycle stage of their products helps businesses develop effective marketing-mix strategies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2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11.2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5131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is a product?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3573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54763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How </a:t>
            </a:r>
            <a:r>
              <a:rPr lang="en-US" sz="2800" dirty="0"/>
              <a:t>do the stages of the product life cycle impact </a:t>
            </a:r>
            <a:r>
              <a:rPr lang="en-US" sz="2800" dirty="0" smtClean="0"/>
              <a:t>product </a:t>
            </a:r>
            <a:r>
              <a:rPr lang="en-US" sz="2800" dirty="0"/>
              <a:t>pricing?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750" dirty="0" smtClean="0">
                <a:solidFill>
                  <a:srgbClr val="00B0F0"/>
                </a:solidFill>
              </a:rPr>
              <a:t>	During </a:t>
            </a:r>
            <a:r>
              <a:rPr lang="en-US" sz="2750" dirty="0">
                <a:solidFill>
                  <a:srgbClr val="00B0F0"/>
                </a:solidFill>
              </a:rPr>
              <a:t>the introduction and growth stages, prices are </a:t>
            </a:r>
            <a:r>
              <a:rPr lang="en-US" sz="2750" dirty="0" smtClean="0">
                <a:solidFill>
                  <a:srgbClr val="00B0F0"/>
                </a:solidFill>
              </a:rPr>
              <a:t>often </a:t>
            </a:r>
            <a:r>
              <a:rPr lang="en-US" sz="2750" dirty="0">
                <a:solidFill>
                  <a:srgbClr val="00B0F0"/>
                </a:solidFill>
              </a:rPr>
              <a:t>higher because the product is new, there is little </a:t>
            </a:r>
            <a:r>
              <a:rPr lang="en-US" sz="2750" dirty="0" smtClean="0">
                <a:solidFill>
                  <a:srgbClr val="00B0F0"/>
                </a:solidFill>
              </a:rPr>
              <a:t>or </a:t>
            </a:r>
            <a:r>
              <a:rPr lang="en-US" sz="2750" dirty="0">
                <a:solidFill>
                  <a:srgbClr val="00B0F0"/>
                </a:solidFill>
              </a:rPr>
              <a:t>no competition, and the business needs to recoup </a:t>
            </a:r>
            <a:r>
              <a:rPr lang="en-US" sz="2750" dirty="0" smtClean="0">
                <a:solidFill>
                  <a:srgbClr val="00B0F0"/>
                </a:solidFill>
              </a:rPr>
              <a:t>development </a:t>
            </a:r>
            <a:r>
              <a:rPr lang="en-US" sz="2750" dirty="0">
                <a:solidFill>
                  <a:srgbClr val="00B0F0"/>
                </a:solidFill>
              </a:rPr>
              <a:t>costs. During the maturity stage, prices </a:t>
            </a:r>
            <a:r>
              <a:rPr lang="en-US" sz="2750" dirty="0" smtClean="0">
                <a:solidFill>
                  <a:srgbClr val="00B0F0"/>
                </a:solidFill>
              </a:rPr>
              <a:t>are </a:t>
            </a:r>
            <a:r>
              <a:rPr lang="en-US" sz="2750" dirty="0">
                <a:solidFill>
                  <a:srgbClr val="00B0F0"/>
                </a:solidFill>
              </a:rPr>
              <a:t>often lowered because there is more competition. </a:t>
            </a:r>
            <a:r>
              <a:rPr lang="en-US" sz="2750" dirty="0" smtClean="0">
                <a:solidFill>
                  <a:srgbClr val="00B0F0"/>
                </a:solidFill>
              </a:rPr>
              <a:t>During </a:t>
            </a:r>
            <a:r>
              <a:rPr lang="en-US" sz="2750" dirty="0">
                <a:solidFill>
                  <a:srgbClr val="00B0F0"/>
                </a:solidFill>
              </a:rPr>
              <a:t>the decline stage, prices are often at </a:t>
            </a:r>
            <a:r>
              <a:rPr lang="en-US" sz="2750" dirty="0" smtClean="0">
                <a:solidFill>
                  <a:srgbClr val="00B0F0"/>
                </a:solidFill>
              </a:rPr>
              <a:t>their lowest </a:t>
            </a:r>
            <a:r>
              <a:rPr lang="en-US" sz="2750" dirty="0">
                <a:solidFill>
                  <a:srgbClr val="00B0F0"/>
                </a:solidFill>
              </a:rPr>
              <a:t>to stimulate slow sales.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8" y="457200"/>
            <a:ext cx="8471452" cy="990600"/>
          </a:xfrm>
        </p:spPr>
        <p:txBody>
          <a:bodyPr/>
          <a:lstStyle/>
          <a:p>
            <a:r>
              <a:rPr lang="en-US" sz="4200" dirty="0" smtClean="0"/>
              <a:t>Section 11.2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18894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Is Product?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product </a:t>
            </a:r>
            <a:r>
              <a:rPr lang="en-US" sz="2600" dirty="0" smtClean="0"/>
              <a:t>is a good, a service, or an idea that is bought and sold </a:t>
            </a:r>
          </a:p>
          <a:p>
            <a:r>
              <a:rPr lang="en-US" sz="2600" dirty="0" smtClean="0"/>
              <a:t>Services are considered products, but they are different from goods in four important ways</a:t>
            </a:r>
          </a:p>
          <a:p>
            <a:pPr lvl="1"/>
            <a:r>
              <a:rPr lang="en-US" sz="2525" i="1" dirty="0" smtClean="0"/>
              <a:t>Intangible</a:t>
            </a:r>
            <a:r>
              <a:rPr lang="en-US" sz="2525" dirty="0" smtClean="0"/>
              <a:t> is something that cannot be touched </a:t>
            </a:r>
          </a:p>
          <a:p>
            <a:pPr lvl="1"/>
            <a:r>
              <a:rPr lang="en-US" sz="2525" i="1" dirty="0" smtClean="0"/>
              <a:t>Inseparable</a:t>
            </a:r>
            <a:r>
              <a:rPr lang="en-US" sz="2525" dirty="0" smtClean="0"/>
              <a:t> is the inability of items to be separated from each other</a:t>
            </a:r>
          </a:p>
          <a:p>
            <a:pPr lvl="1"/>
            <a:r>
              <a:rPr lang="en-US" sz="2525" i="1" dirty="0" smtClean="0"/>
              <a:t>Variable</a:t>
            </a:r>
            <a:r>
              <a:rPr lang="en-US" sz="2525" dirty="0" smtClean="0"/>
              <a:t> is the ability to be changed </a:t>
            </a:r>
          </a:p>
          <a:p>
            <a:pPr lvl="1"/>
            <a:r>
              <a:rPr lang="en-US" sz="2525" i="1" dirty="0" smtClean="0"/>
              <a:t>Perishable</a:t>
            </a:r>
            <a:r>
              <a:rPr lang="en-US" sz="2525" dirty="0" smtClean="0"/>
              <a:t> is the likelihood of something to disappear or be destroyed if not stored properly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23509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Is Product?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 smtClean="0"/>
              <a:t>Products seen as being on a </a:t>
            </a:r>
            <a:r>
              <a:rPr lang="en-US" sz="2525" i="1" dirty="0" smtClean="0"/>
              <a:t>continuum, </a:t>
            </a:r>
            <a:r>
              <a:rPr lang="en-US" sz="2525" dirty="0" smtClean="0"/>
              <a:t>or range</a:t>
            </a:r>
          </a:p>
          <a:p>
            <a:endParaRPr lang="en-US" sz="2525" dirty="0"/>
          </a:p>
          <a:p>
            <a:endParaRPr lang="en-US" sz="2525" dirty="0" smtClean="0"/>
          </a:p>
          <a:p>
            <a:pPr marL="0" indent="0">
              <a:buNone/>
            </a:pPr>
            <a:endParaRPr lang="en-US" sz="2525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  <a:r>
              <a:rPr lang="en-US" sz="1200" dirty="0" smtClean="0">
                <a:solidFill>
                  <a:srgbClr val="FF0000"/>
                </a:solidFill>
              </a:rPr>
              <a:t>					</a:t>
            </a: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					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39" y="2341983"/>
            <a:ext cx="5611193" cy="3853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3533" y="6306979"/>
            <a:ext cx="18036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Goodheart-Willcox Publisher</a:t>
            </a:r>
          </a:p>
        </p:txBody>
      </p:sp>
    </p:spTree>
    <p:extLst>
      <p:ext uri="{BB962C8B-B14F-4D97-AF65-F5344CB8AC3E}">
        <p14:creationId xmlns:p14="http://schemas.microsoft.com/office/powerpoint/2010/main" val="214439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and Business Products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Consumers</a:t>
            </a:r>
            <a:r>
              <a:rPr lang="en-US" sz="2600" dirty="0" smtClean="0"/>
              <a:t> are customers who buy products for their own use</a:t>
            </a:r>
          </a:p>
          <a:p>
            <a:r>
              <a:rPr lang="en-US" sz="2600" i="1" dirty="0" smtClean="0"/>
              <a:t>Clients</a:t>
            </a:r>
            <a:r>
              <a:rPr lang="en-US" sz="2600" dirty="0" smtClean="0"/>
              <a:t> are customers who buy products for use in a business, rather than for personal use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1954296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2150</Words>
  <Application>Microsoft Office PowerPoint</Application>
  <PresentationFormat>On-screen Show (4:3)</PresentationFormat>
  <Paragraphs>319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60</vt:i4>
      </vt:variant>
    </vt:vector>
  </HeadingPairs>
  <TitlesOfParts>
    <vt:vector size="75" baseType="lpstr">
      <vt:lpstr>Arial</vt:lpstr>
      <vt:lpstr>Tahoma</vt:lpstr>
      <vt:lpstr>Palatino Linotype</vt:lpstr>
      <vt:lpstr>Verdana</vt:lpstr>
      <vt:lpstr>Calibri</vt:lpstr>
      <vt:lpstr>Trebuchet MS</vt:lpstr>
      <vt:lpstr>Helvetica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11.1 </vt:lpstr>
      <vt:lpstr>Learning Objectives</vt:lpstr>
      <vt:lpstr>Key Terms</vt:lpstr>
      <vt:lpstr>Essential Question </vt:lpstr>
      <vt:lpstr>What Is Product?</vt:lpstr>
      <vt:lpstr>What Is Product? (Continued)</vt:lpstr>
      <vt:lpstr>Consumer and Business Products</vt:lpstr>
      <vt:lpstr>Consumer and Business Products (Continued)</vt:lpstr>
      <vt:lpstr>Consumer and Business Products (Continued)</vt:lpstr>
      <vt:lpstr>Consumer and Business Products (Continued)</vt:lpstr>
      <vt:lpstr>Consumer and Business Products (Continued)</vt:lpstr>
      <vt:lpstr>Product Planning</vt:lpstr>
      <vt:lpstr>Product Planning (Continued)</vt:lpstr>
      <vt:lpstr>Product Planning (Continued)</vt:lpstr>
      <vt:lpstr>Product Planning (Continued)</vt:lpstr>
      <vt:lpstr>Product Planning (Continued)</vt:lpstr>
      <vt:lpstr>Product Planning (Continued)</vt:lpstr>
      <vt:lpstr>Product Planning (Continued)</vt:lpstr>
      <vt:lpstr>Product Planning (Continued)</vt:lpstr>
      <vt:lpstr>Product Planning (Continued)</vt:lpstr>
      <vt:lpstr>Product Planning (Continued)</vt:lpstr>
      <vt:lpstr>Product Planning (Continued)</vt:lpstr>
      <vt:lpstr>Product/Service Management </vt:lpstr>
      <vt:lpstr>Section 11.1 Review</vt:lpstr>
      <vt:lpstr>Section 11.1 Review (Continued)</vt:lpstr>
      <vt:lpstr>Section 11.1 Review (Continued)</vt:lpstr>
      <vt:lpstr>Section 11.1 Review (Continued)</vt:lpstr>
      <vt:lpstr>Section 11.1 Review (Continued)</vt:lpstr>
      <vt:lpstr>Section 11.2</vt:lpstr>
      <vt:lpstr>Learning Objectives</vt:lpstr>
      <vt:lpstr>Key Terms</vt:lpstr>
      <vt:lpstr>Essential Question </vt:lpstr>
      <vt:lpstr>New Product </vt:lpstr>
      <vt:lpstr>New Product (Continued)</vt:lpstr>
      <vt:lpstr>New Product (Continued)</vt:lpstr>
      <vt:lpstr>New Product (Continued)</vt:lpstr>
      <vt:lpstr>New-Product Development</vt:lpstr>
      <vt:lpstr>New-Product Development (continued)</vt:lpstr>
      <vt:lpstr>New-Product Development (Continued)</vt:lpstr>
      <vt:lpstr>New-Product Development (Continued)</vt:lpstr>
      <vt:lpstr>New-Product Development (Continued)</vt:lpstr>
      <vt:lpstr>New-Product Development (Continued)</vt:lpstr>
      <vt:lpstr>New-Product Development (Continued)</vt:lpstr>
      <vt:lpstr>New-Product Development (Continued)</vt:lpstr>
      <vt:lpstr>New-Product Development (Continued)</vt:lpstr>
      <vt:lpstr>New-Product Development (Continued)</vt:lpstr>
      <vt:lpstr>New-Product Development (Continued)</vt:lpstr>
      <vt:lpstr>Product Life Cycle</vt:lpstr>
      <vt:lpstr>Product Life Cycle (Continued)</vt:lpstr>
      <vt:lpstr>Product Life Cycle (Continued)</vt:lpstr>
      <vt:lpstr>Product Life Cycle (Continued)</vt:lpstr>
      <vt:lpstr>Product Life Cycle (Continued)</vt:lpstr>
      <vt:lpstr>Product Life Cycle (Continued)</vt:lpstr>
      <vt:lpstr>Product Life Cycle (Continued)</vt:lpstr>
      <vt:lpstr>Section 11.2 Review</vt:lpstr>
      <vt:lpstr>Section 11.2 Review (Continued)</vt:lpstr>
      <vt:lpstr>Section 11.2 Review (Continued)</vt:lpstr>
      <vt:lpstr>Section 11.2 Review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2017-11-08T21:55:18Z</dcterms:created>
  <dcterms:modified xsi:type="dcterms:W3CDTF">2018-04-19T16:01:37Z</dcterms:modified>
</cp:coreProperties>
</file>