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4" r:id="rId15"/>
    <p:sldId id="281" r:id="rId16"/>
    <p:sldId id="262" r:id="rId17"/>
    <p:sldId id="282" r:id="rId18"/>
    <p:sldId id="289" r:id="rId19"/>
    <p:sldId id="263" r:id="rId20"/>
    <p:sldId id="283" r:id="rId21"/>
    <p:sldId id="284" r:id="rId22"/>
    <p:sldId id="265" r:id="rId23"/>
    <p:sldId id="266" r:id="rId24"/>
    <p:sldId id="268" r:id="rId25"/>
    <p:sldId id="270" r:id="rId26"/>
    <p:sldId id="271" r:id="rId27"/>
    <p:sldId id="272" r:id="rId28"/>
    <p:sldId id="273" r:id="rId29"/>
    <p:sldId id="274" r:id="rId30"/>
    <p:sldId id="285" r:id="rId31"/>
    <p:sldId id="286" r:id="rId32"/>
    <p:sldId id="287" r:id="rId33"/>
    <p:sldId id="288" r:id="rId34"/>
    <p:sldId id="290" r:id="rId35"/>
    <p:sldId id="276" r:id="rId36"/>
    <p:sldId id="277" r:id="rId37"/>
    <p:sldId id="279" r:id="rId38"/>
    <p:sldId id="278" r:id="rId39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Palatino Linotype" panose="02040502050505030304" pitchFamily="18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Trebuchet MS" panose="020B060302020202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6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74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11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5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4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680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58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62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48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677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773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0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749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2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69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3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103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09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3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1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8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5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8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1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8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8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6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9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7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0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9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7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7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4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9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7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3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3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9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8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55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4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3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2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1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7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5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6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7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0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8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23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1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8284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8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28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8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4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38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6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05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6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298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2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16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2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647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913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189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3746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2209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Psychological Pricing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Odd pricing </a:t>
            </a:r>
            <a:r>
              <a:rPr lang="en-US" sz="2600" dirty="0"/>
              <a:t>sets prices to end in an odd </a:t>
            </a:r>
            <a:r>
              <a:rPr lang="en-US" sz="2600" dirty="0" smtClean="0"/>
              <a:t>number</a:t>
            </a:r>
            <a:endParaRPr lang="en-US" sz="2600" dirty="0"/>
          </a:p>
          <a:p>
            <a:r>
              <a:rPr lang="en-US" sz="2600" b="1" dirty="0"/>
              <a:t>Even pricing </a:t>
            </a:r>
            <a:r>
              <a:rPr lang="en-US" sz="2600" dirty="0"/>
              <a:t>sets the price of a product to end in an even number, most often </a:t>
            </a:r>
            <a:r>
              <a:rPr lang="en-US" sz="2600" dirty="0" smtClean="0"/>
              <a:t>zero </a:t>
            </a:r>
            <a:endParaRPr lang="en-US" sz="2600" dirty="0"/>
          </a:p>
          <a:p>
            <a:r>
              <a:rPr lang="en-US" sz="2600" b="1" dirty="0" smtClean="0"/>
              <a:t>Prestige pricing </a:t>
            </a:r>
            <a:r>
              <a:rPr lang="en-US" sz="2600" dirty="0" smtClean="0"/>
              <a:t>sets prices high to convey quality and status</a:t>
            </a:r>
          </a:p>
          <a:p>
            <a:r>
              <a:rPr lang="en-US" sz="2600" b="1" dirty="0" smtClean="0"/>
              <a:t>Buy one, get one (BOGO) pricing </a:t>
            </a:r>
            <a:r>
              <a:rPr lang="en-US" sz="2600" dirty="0" smtClean="0"/>
              <a:t>gives customers a free or reduced-price item when another is purchased at full price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9537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B2B Discount Pricing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Companies that sell to businesses use different discount pricing strategies than those used for selling to the consumer market</a:t>
            </a:r>
          </a:p>
          <a:p>
            <a:pPr lvl="1"/>
            <a:r>
              <a:rPr lang="en-US" sz="2525" dirty="0" smtClean="0"/>
              <a:t>Cash discount</a:t>
            </a:r>
          </a:p>
          <a:p>
            <a:pPr lvl="1"/>
            <a:r>
              <a:rPr lang="en-US" sz="2525" dirty="0" smtClean="0"/>
              <a:t>Quantity discount</a:t>
            </a:r>
          </a:p>
          <a:p>
            <a:pPr lvl="1"/>
            <a:r>
              <a:rPr lang="en-US" sz="2525" dirty="0" smtClean="0"/>
              <a:t>Trade discount</a:t>
            </a:r>
          </a:p>
          <a:p>
            <a:pPr lvl="1"/>
            <a:r>
              <a:rPr lang="en-US" sz="2525" dirty="0" smtClean="0"/>
              <a:t>Promotional discount</a:t>
            </a:r>
          </a:p>
          <a:p>
            <a:pPr lvl="1"/>
            <a:r>
              <a:rPr lang="en-US" sz="2525" dirty="0" smtClean="0"/>
              <a:t>Seasonal discount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675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B2B Discount Pricing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cash discount </a:t>
            </a:r>
            <a:r>
              <a:rPr lang="en-US" sz="2600" dirty="0" smtClean="0"/>
              <a:t>is a percentage deducted from the total invoice amount that is offered to encourage a customer to pay a bill early 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quantity discount </a:t>
            </a:r>
            <a:r>
              <a:rPr lang="en-US" sz="2600" dirty="0" smtClean="0"/>
              <a:t>offers a reduced per-item price for larger numbers of an item purchased </a:t>
            </a:r>
          </a:p>
        </p:txBody>
      </p:sp>
    </p:spTree>
    <p:extLst>
      <p:ext uri="{BB962C8B-B14F-4D97-AF65-F5344CB8AC3E}">
        <p14:creationId xmlns:p14="http://schemas.microsoft.com/office/powerpoint/2010/main" val="117912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B2B Discount Pricing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trade discount </a:t>
            </a:r>
            <a:r>
              <a:rPr lang="en-US" sz="2600" dirty="0"/>
              <a:t>is the way manufacturers quote prices to wholesalers and </a:t>
            </a:r>
            <a:r>
              <a:rPr lang="en-US" sz="2600" dirty="0" smtClean="0"/>
              <a:t>retailers</a:t>
            </a:r>
            <a:endParaRPr lang="en-US" sz="2600" dirty="0"/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manufacturer’s suggested retail price (MSRP) </a:t>
            </a:r>
            <a:r>
              <a:rPr lang="en-US" sz="2525" dirty="0" smtClean="0"/>
              <a:t>is a price recommended for the product by the manufacturer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list price </a:t>
            </a:r>
            <a:r>
              <a:rPr lang="en-US" sz="2525" dirty="0" smtClean="0"/>
              <a:t>of a product is the established price printed in a catalog, on a price tag, or in a price list </a:t>
            </a:r>
          </a:p>
        </p:txBody>
      </p:sp>
    </p:spTree>
    <p:extLst>
      <p:ext uri="{BB962C8B-B14F-4D97-AF65-F5344CB8AC3E}">
        <p14:creationId xmlns:p14="http://schemas.microsoft.com/office/powerpoint/2010/main" val="334631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B2B Discount Pricing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promotional discount </a:t>
            </a:r>
            <a:r>
              <a:rPr lang="en-US" sz="2600" dirty="0" smtClean="0"/>
              <a:t>is given to businesses that agree to advertise or promote a manufacturer’s product </a:t>
            </a:r>
          </a:p>
          <a:p>
            <a:r>
              <a:rPr lang="en-US" sz="2600" dirty="0" smtClean="0"/>
              <a:t>If retailers buy goods well in advance of the season, they are often given a </a:t>
            </a:r>
            <a:r>
              <a:rPr lang="en-US" sz="2600" i="1" dirty="0" smtClean="0"/>
              <a:t>seasonal discount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999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do marketers employ product-mix 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 product-mix </a:t>
            </a:r>
            <a:r>
              <a:rPr lang="en-US" sz="2800" dirty="0">
                <a:solidFill>
                  <a:srgbClr val="00B0F0"/>
                </a:solidFill>
              </a:rPr>
              <a:t>pricing, marketers choose to </a:t>
            </a:r>
            <a:r>
              <a:rPr lang="en-US" sz="2800" dirty="0" smtClean="0">
                <a:solidFill>
                  <a:srgbClr val="00B0F0"/>
                </a:solidFill>
              </a:rPr>
              <a:t>balance </a:t>
            </a:r>
            <a:r>
              <a:rPr lang="en-US" sz="2800" dirty="0">
                <a:solidFill>
                  <a:srgbClr val="00B0F0"/>
                </a:solidFill>
              </a:rPr>
              <a:t>the overall profit of an entire product </a:t>
            </a:r>
            <a:r>
              <a:rPr lang="en-US" sz="2800" dirty="0" smtClean="0">
                <a:solidFill>
                  <a:srgbClr val="00B0F0"/>
                </a:solidFill>
              </a:rPr>
              <a:t>mix </a:t>
            </a:r>
            <a:r>
              <a:rPr lang="en-US" sz="2800" dirty="0">
                <a:solidFill>
                  <a:srgbClr val="00B0F0"/>
                </a:solidFill>
              </a:rPr>
              <a:t>by applying different pricing strategies to </a:t>
            </a:r>
            <a:r>
              <a:rPr lang="en-US" sz="2800" dirty="0" smtClean="0">
                <a:solidFill>
                  <a:srgbClr val="00B0F0"/>
                </a:solidFill>
              </a:rPr>
              <a:t>individual </a:t>
            </a:r>
            <a:r>
              <a:rPr lang="en-US" sz="2800" dirty="0">
                <a:solidFill>
                  <a:srgbClr val="00B0F0"/>
                </a:solidFill>
              </a:rPr>
              <a:t>lines. This is so the entire product mix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hit a profit </a:t>
            </a:r>
            <a:r>
              <a:rPr lang="en-US" sz="2800" dirty="0" smtClean="0">
                <a:solidFill>
                  <a:srgbClr val="00B0F0"/>
                </a:solidFill>
              </a:rPr>
              <a:t>goal, </a:t>
            </a:r>
            <a:r>
              <a:rPr lang="en-US" sz="2800" dirty="0">
                <a:solidFill>
                  <a:srgbClr val="00B0F0"/>
                </a:solidFill>
              </a:rPr>
              <a:t>rather than specific lines </a:t>
            </a:r>
            <a:r>
              <a:rPr lang="en-US" sz="2800" dirty="0" smtClean="0">
                <a:solidFill>
                  <a:srgbClr val="00B0F0"/>
                </a:solidFill>
              </a:rPr>
              <a:t>reaching </a:t>
            </a:r>
            <a:r>
              <a:rPr lang="en-US" sz="2800" dirty="0">
                <a:solidFill>
                  <a:srgbClr val="00B0F0"/>
                </a:solidFill>
              </a:rPr>
              <a:t>individual goals.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14.1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427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On </a:t>
            </a:r>
            <a:r>
              <a:rPr lang="en-US" sz="2800" dirty="0"/>
              <a:t>what assumption is psychological </a:t>
            </a:r>
            <a:r>
              <a:rPr lang="en-US" sz="2800" dirty="0" smtClean="0"/>
              <a:t>pricing </a:t>
            </a:r>
            <a:r>
              <a:rPr lang="en-US" sz="2800" dirty="0"/>
              <a:t>based?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It </a:t>
            </a:r>
            <a:r>
              <a:rPr lang="en-US" sz="2800" dirty="0">
                <a:solidFill>
                  <a:srgbClr val="00B0F0"/>
                </a:solidFill>
              </a:rPr>
              <a:t>is based on the assumption that </a:t>
            </a:r>
            <a:r>
              <a:rPr lang="en-US" sz="2800" dirty="0" smtClean="0">
                <a:solidFill>
                  <a:srgbClr val="00B0F0"/>
                </a:solidFill>
              </a:rPr>
              <a:t>some </a:t>
            </a:r>
            <a:r>
              <a:rPr lang="en-US" sz="2800" dirty="0">
                <a:solidFill>
                  <a:srgbClr val="00B0F0"/>
                </a:solidFill>
              </a:rPr>
              <a:t>customers buy on emotions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30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Name a psychological pricing strategy that conveys value or the image of a bargain.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Odd pricing; buy one, get one (BOGO) pricing.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14.1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836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a cash discount?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cash discount is a percentage </a:t>
            </a:r>
            <a:r>
              <a:rPr lang="en-US" sz="2800" dirty="0" smtClean="0">
                <a:solidFill>
                  <a:srgbClr val="00B0F0"/>
                </a:solidFill>
              </a:rPr>
              <a:t>deducted </a:t>
            </a:r>
            <a:r>
              <a:rPr lang="en-US" sz="2800" dirty="0">
                <a:solidFill>
                  <a:srgbClr val="00B0F0"/>
                </a:solidFill>
              </a:rPr>
              <a:t>from the total invoice </a:t>
            </a:r>
            <a:r>
              <a:rPr lang="en-US" sz="2800" dirty="0" smtClean="0">
                <a:solidFill>
                  <a:srgbClr val="00B0F0"/>
                </a:solidFill>
              </a:rPr>
              <a:t>amount </a:t>
            </a:r>
            <a:r>
              <a:rPr lang="en-US" sz="2800" dirty="0">
                <a:solidFill>
                  <a:srgbClr val="00B0F0"/>
                </a:solidFill>
              </a:rPr>
              <a:t>that </a:t>
            </a:r>
            <a:r>
              <a:rPr lang="en-US" sz="2800" dirty="0" smtClean="0">
                <a:solidFill>
                  <a:srgbClr val="00B0F0"/>
                </a:solidFill>
              </a:rPr>
              <a:t>is offered </a:t>
            </a:r>
            <a:r>
              <a:rPr lang="en-US" sz="2800" dirty="0">
                <a:solidFill>
                  <a:srgbClr val="00B0F0"/>
                </a:solidFill>
              </a:rPr>
              <a:t>to encourage a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to pay a bill early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Why do manufacturers give businesses promotional discounts?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promotional discount is given to businesses that agree to advertise or promote a manufacturer’s product.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14.1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452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14.2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Governmental Influence on Pricing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800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6858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14.2-1 Cite examples of pricing practices regulated by the government.</a:t>
            </a:r>
          </a:p>
          <a:p>
            <a:r>
              <a:rPr lang="en-US" sz="2800" dirty="0" smtClean="0"/>
              <a:t>14.2-2 State examples of governmental price controls.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06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Pricing </a:t>
            </a:r>
          </a:p>
          <a:p>
            <a:r>
              <a:rPr lang="en-US" sz="5700" dirty="0" smtClean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14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47735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0625"/>
            <a:ext cx="8001000" cy="5286375"/>
          </a:xfrm>
        </p:spPr>
        <p:txBody>
          <a:bodyPr/>
          <a:lstStyle/>
          <a:p>
            <a:r>
              <a:rPr lang="en-US" sz="2800" dirty="0" smtClean="0"/>
              <a:t>bait and switch</a:t>
            </a:r>
          </a:p>
          <a:p>
            <a:r>
              <a:rPr lang="en-US" sz="2800" dirty="0" smtClean="0"/>
              <a:t>price discrimination</a:t>
            </a:r>
          </a:p>
          <a:p>
            <a:r>
              <a:rPr lang="en-US" sz="2800" dirty="0" smtClean="0"/>
              <a:t>deceptive pricing</a:t>
            </a:r>
          </a:p>
          <a:p>
            <a:r>
              <a:rPr lang="en-US" sz="2800" dirty="0" smtClean="0"/>
              <a:t>predatory pricing</a:t>
            </a:r>
          </a:p>
          <a:p>
            <a:r>
              <a:rPr lang="en-US" sz="2800" dirty="0" smtClean="0"/>
              <a:t>unit pricing</a:t>
            </a:r>
          </a:p>
          <a:p>
            <a:r>
              <a:rPr lang="en-US" sz="2800" dirty="0" smtClean="0"/>
              <a:t>loss leader</a:t>
            </a:r>
          </a:p>
          <a:p>
            <a:r>
              <a:rPr lang="en-US" sz="2800" dirty="0" smtClean="0"/>
              <a:t>price ceiling</a:t>
            </a:r>
          </a:p>
          <a:p>
            <a:r>
              <a:rPr lang="en-US" sz="2800" dirty="0" smtClean="0"/>
              <a:t>price floor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2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does the government influence pricing?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82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Pricing Regulations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Bait and switch </a:t>
            </a:r>
            <a:r>
              <a:rPr lang="en-US" sz="2600" dirty="0" smtClean="0"/>
              <a:t>is advertising one product, with the intent of persuading customers to buy a more expensive item when they arrive in the store </a:t>
            </a:r>
          </a:p>
          <a:p>
            <a:r>
              <a:rPr lang="en-US" sz="2600" i="1" dirty="0" smtClean="0"/>
              <a:t>Price-fixing </a:t>
            </a:r>
            <a:r>
              <a:rPr lang="en-US" sz="2600" dirty="0" smtClean="0"/>
              <a:t>occurs when two or more businesses in an industry agree to sell the same product at a set price, which is usually high </a:t>
            </a:r>
          </a:p>
          <a:p>
            <a:pPr marL="0" indent="0">
              <a:buNone/>
            </a:pP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426109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Pricing Regulations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Price discrimination </a:t>
            </a:r>
            <a:r>
              <a:rPr lang="en-US" sz="2600" dirty="0" smtClean="0"/>
              <a:t>occurs when a company sells the same product to different customers at different prices, based on personal characteristics </a:t>
            </a:r>
          </a:p>
          <a:p>
            <a:r>
              <a:rPr lang="en-US" sz="2600" b="1" dirty="0" smtClean="0"/>
              <a:t>Deceptive pricing </a:t>
            </a:r>
            <a:r>
              <a:rPr lang="en-US" sz="2600" dirty="0" smtClean="0"/>
              <a:t>is setting the prices of products in a way to intentionally mislead a customer</a:t>
            </a:r>
          </a:p>
          <a:p>
            <a:r>
              <a:rPr lang="en-US" sz="2600" b="1" dirty="0"/>
              <a:t>Predatory pricing </a:t>
            </a:r>
            <a:r>
              <a:rPr lang="en-US" sz="2600" dirty="0"/>
              <a:t>is setting very low prices to remove </a:t>
            </a:r>
            <a:r>
              <a:rPr lang="en-US" sz="2600" dirty="0" smtClean="0"/>
              <a:t>competition</a:t>
            </a:r>
            <a:endParaRPr lang="en-US" sz="2600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496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Pricing Regulations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975" y="6437447"/>
            <a:ext cx="1828801" cy="16137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5" y="1642035"/>
            <a:ext cx="4629150" cy="49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Pricing Regulations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gouging</a:t>
            </a:r>
            <a:r>
              <a:rPr lang="en-US" sz="2600" dirty="0" smtClean="0"/>
              <a:t> is the raising of prices on certain kinds of goods to an excessively high level during an emergency</a:t>
            </a:r>
          </a:p>
          <a:p>
            <a:r>
              <a:rPr lang="en-US" sz="2600" i="1" dirty="0" smtClean="0"/>
              <a:t>Monopolies</a:t>
            </a:r>
            <a:r>
              <a:rPr lang="en-US" sz="2600" dirty="0" smtClean="0"/>
              <a:t> interfere with the workings of a market economy</a:t>
            </a:r>
          </a:p>
          <a:p>
            <a:r>
              <a:rPr lang="en-US" sz="2600" b="1" dirty="0"/>
              <a:t>Unit pricing </a:t>
            </a:r>
            <a:r>
              <a:rPr lang="en-US" sz="2600" dirty="0"/>
              <a:t>is a price that allows customers to compare prices based on a standard unit of measure, such as an ounce or a pound</a:t>
            </a:r>
          </a:p>
          <a:p>
            <a:endParaRPr lang="en-US" sz="2600" i="1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3342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Pricing Regulations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Some states have </a:t>
            </a:r>
            <a:r>
              <a:rPr lang="en-US" sz="2600" i="1" dirty="0" smtClean="0"/>
              <a:t>sales-below-cost (SBC) laws</a:t>
            </a:r>
            <a:r>
              <a:rPr lang="en-US" sz="2600" dirty="0" smtClean="0"/>
              <a:t> that ban loss-leader pricing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loss leader </a:t>
            </a:r>
            <a:r>
              <a:rPr lang="en-US" sz="2525" dirty="0" smtClean="0"/>
              <a:t>is an item that is priced much lower than the current market price or the cost of the product and taking a loss on each sale</a:t>
            </a:r>
            <a:endParaRPr lang="en-US" sz="2450" dirty="0"/>
          </a:p>
          <a:p>
            <a:pPr lvl="1"/>
            <a:r>
              <a:rPr lang="en-US" sz="2450" dirty="0" smtClean="0"/>
              <a:t>Some state laws consider loss-leader pricing to be a predatory and misleading pricing practice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13423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Governmental Price Controls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controls </a:t>
            </a:r>
            <a:r>
              <a:rPr lang="en-US" sz="2600" dirty="0" smtClean="0"/>
              <a:t>are often set when the public becomes alarmed about a fast-growing rate of inflation</a:t>
            </a:r>
          </a:p>
          <a:p>
            <a:pPr lvl="1"/>
            <a:r>
              <a:rPr lang="en-US" sz="2525" b="1" dirty="0" smtClean="0"/>
              <a:t>Price ceilings </a:t>
            </a:r>
            <a:r>
              <a:rPr lang="en-US" sz="2525" dirty="0" smtClean="0"/>
              <a:t>are maximum prices set by the government when it thinks certain products are being priced too high</a:t>
            </a:r>
          </a:p>
          <a:p>
            <a:pPr lvl="2"/>
            <a:r>
              <a:rPr lang="en-US" sz="2450" dirty="0" smtClean="0"/>
              <a:t>Set on some products when there might be shortages that could drive prices unreasonably high</a:t>
            </a:r>
          </a:p>
          <a:p>
            <a:pPr lvl="1"/>
            <a:r>
              <a:rPr lang="en-US" sz="2525" b="1" dirty="0" smtClean="0"/>
              <a:t>Price floors </a:t>
            </a:r>
            <a:r>
              <a:rPr lang="en-US" sz="2525" dirty="0" smtClean="0"/>
              <a:t>are minimum prices set by the government for certain products that it thinks are being priced too low</a:t>
            </a:r>
          </a:p>
          <a:p>
            <a:pPr lvl="2"/>
            <a:r>
              <a:rPr lang="en-US" sz="2450" dirty="0" smtClean="0"/>
              <a:t>Set to help the producer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761581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Explain </a:t>
            </a:r>
            <a:r>
              <a:rPr lang="en-US" sz="2800" dirty="0"/>
              <a:t>the difference between price-fixing </a:t>
            </a:r>
            <a:r>
              <a:rPr lang="en-US" sz="2800" dirty="0" smtClean="0"/>
              <a:t>and </a:t>
            </a:r>
            <a:r>
              <a:rPr lang="en-US" sz="2800" dirty="0"/>
              <a:t>predatory pricing.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Price-fixing </a:t>
            </a:r>
            <a:r>
              <a:rPr lang="en-US" sz="2800" dirty="0">
                <a:solidFill>
                  <a:srgbClr val="00B0F0"/>
                </a:solidFill>
              </a:rPr>
              <a:t>occurs when a group of </a:t>
            </a:r>
            <a:r>
              <a:rPr lang="en-US" sz="2800" dirty="0" smtClean="0">
                <a:solidFill>
                  <a:srgbClr val="00B0F0"/>
                </a:solidFill>
              </a:rPr>
              <a:t>competitors </a:t>
            </a:r>
            <a:r>
              <a:rPr lang="en-US" sz="2800" dirty="0">
                <a:solidFill>
                  <a:srgbClr val="00B0F0"/>
                </a:solidFill>
              </a:rPr>
              <a:t>agree to set the price for a </a:t>
            </a:r>
            <a:r>
              <a:rPr lang="en-US" sz="2800" dirty="0" smtClean="0">
                <a:solidFill>
                  <a:srgbClr val="00B0F0"/>
                </a:solidFill>
              </a:rPr>
              <a:t>specific </a:t>
            </a:r>
            <a:r>
              <a:rPr lang="en-US" sz="2800" dirty="0">
                <a:solidFill>
                  <a:srgbClr val="00B0F0"/>
                </a:solidFill>
              </a:rPr>
              <a:t>product, which is usually high. </a:t>
            </a:r>
            <a:r>
              <a:rPr lang="en-US" sz="2800" dirty="0" smtClean="0">
                <a:solidFill>
                  <a:srgbClr val="00B0F0"/>
                </a:solidFill>
              </a:rPr>
              <a:t>Predatory </a:t>
            </a:r>
            <a:r>
              <a:rPr lang="en-US" sz="2800" dirty="0">
                <a:solidFill>
                  <a:srgbClr val="00B0F0"/>
                </a:solidFill>
              </a:rPr>
              <a:t>pricing is setting very low prices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remove 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7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14.2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9969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do governments prevent </a:t>
            </a:r>
            <a:r>
              <a:rPr lang="en-US" sz="2800" dirty="0" smtClean="0"/>
              <a:t>monopolies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monopoly usually sets high, unfair </a:t>
            </a:r>
            <a:r>
              <a:rPr lang="en-US" sz="2800" dirty="0" smtClean="0">
                <a:solidFill>
                  <a:srgbClr val="00B0F0"/>
                </a:solidFill>
              </a:rPr>
              <a:t>prices </a:t>
            </a:r>
            <a:r>
              <a:rPr lang="en-US" sz="2800" dirty="0">
                <a:solidFill>
                  <a:srgbClr val="00B0F0"/>
                </a:solidFill>
              </a:rPr>
              <a:t>that hurt consumers and can </a:t>
            </a:r>
            <a:r>
              <a:rPr lang="en-US" sz="2800" dirty="0" smtClean="0">
                <a:solidFill>
                  <a:srgbClr val="00B0F0"/>
                </a:solidFill>
              </a:rPr>
              <a:t>interfere </a:t>
            </a:r>
            <a:r>
              <a:rPr lang="en-US" sz="2800" dirty="0">
                <a:solidFill>
                  <a:srgbClr val="00B0F0"/>
                </a:solidFill>
              </a:rPr>
              <a:t>with the workings of a market </a:t>
            </a:r>
            <a:r>
              <a:rPr lang="en-US" sz="2800" dirty="0" smtClean="0">
                <a:solidFill>
                  <a:srgbClr val="00B0F0"/>
                </a:solidFill>
              </a:rPr>
              <a:t>economy.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What type of laws ban loss-leader 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Sales-below-cost </a:t>
            </a:r>
            <a:r>
              <a:rPr lang="en-US" sz="2800" dirty="0">
                <a:solidFill>
                  <a:srgbClr val="00B0F0"/>
                </a:solidFill>
              </a:rPr>
              <a:t>(SBC) laws ban loss-leader pricing.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14.2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721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14.1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Pricing Strategies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283703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purpose of a price ceiling?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Price </a:t>
            </a:r>
            <a:r>
              <a:rPr lang="en-US" sz="2800" dirty="0">
                <a:solidFill>
                  <a:srgbClr val="00B0F0"/>
                </a:solidFill>
              </a:rPr>
              <a:t>ceilings are maximum prices set by the </a:t>
            </a:r>
            <a:r>
              <a:rPr lang="en-US" sz="2800" dirty="0" smtClean="0">
                <a:solidFill>
                  <a:srgbClr val="00B0F0"/>
                </a:solidFill>
              </a:rPr>
              <a:t>government </a:t>
            </a:r>
            <a:r>
              <a:rPr lang="en-US" sz="2800" dirty="0">
                <a:solidFill>
                  <a:srgbClr val="00B0F0"/>
                </a:solidFill>
              </a:rPr>
              <a:t>when it thinks certain products are </a:t>
            </a:r>
            <a:r>
              <a:rPr lang="en-US" sz="2800" dirty="0" smtClean="0">
                <a:solidFill>
                  <a:srgbClr val="00B0F0"/>
                </a:solidFill>
              </a:rPr>
              <a:t>being </a:t>
            </a:r>
            <a:r>
              <a:rPr lang="en-US" sz="2800" dirty="0">
                <a:solidFill>
                  <a:srgbClr val="00B0F0"/>
                </a:solidFill>
              </a:rPr>
              <a:t>priced too high. The government </a:t>
            </a:r>
            <a:r>
              <a:rPr lang="en-US" sz="2800" dirty="0" smtClean="0">
                <a:solidFill>
                  <a:srgbClr val="00B0F0"/>
                </a:solidFill>
              </a:rPr>
              <a:t>might believe consumers </a:t>
            </a:r>
            <a:r>
              <a:rPr lang="en-US" sz="2800" dirty="0">
                <a:solidFill>
                  <a:srgbClr val="00B0F0"/>
                </a:solidFill>
              </a:rPr>
              <a:t>need some help to </a:t>
            </a:r>
            <a:r>
              <a:rPr lang="en-US" sz="2800" dirty="0" smtClean="0">
                <a:solidFill>
                  <a:srgbClr val="00B0F0"/>
                </a:solidFill>
              </a:rPr>
              <a:t>purchase </a:t>
            </a:r>
            <a:r>
              <a:rPr lang="en-US" sz="2800" dirty="0">
                <a:solidFill>
                  <a:srgbClr val="00B0F0"/>
                </a:solidFill>
              </a:rPr>
              <a:t>the products. Price ceilings on some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are often set during times when there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be shortages that could drive prices </a:t>
            </a:r>
            <a:r>
              <a:rPr lang="en-US" sz="2800" dirty="0" smtClean="0">
                <a:solidFill>
                  <a:srgbClr val="00B0F0"/>
                </a:solidFill>
              </a:rPr>
              <a:t>unreasonably </a:t>
            </a:r>
            <a:r>
              <a:rPr lang="en-US" sz="2800" dirty="0">
                <a:solidFill>
                  <a:srgbClr val="00B0F0"/>
                </a:solidFill>
              </a:rPr>
              <a:t>high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14.2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471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Are </a:t>
            </a:r>
            <a:r>
              <a:rPr lang="en-US" sz="2800" dirty="0"/>
              <a:t>price floors set to help consumers </a:t>
            </a:r>
            <a:r>
              <a:rPr lang="en-US" sz="2800" dirty="0" smtClean="0"/>
              <a:t>or </a:t>
            </a:r>
            <a:r>
              <a:rPr lang="en-US" sz="2800" dirty="0"/>
              <a:t>producers?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Producers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14.2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472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14.1-1 Cite examples of product-mix pricing strategies. </a:t>
            </a:r>
          </a:p>
          <a:p>
            <a:r>
              <a:rPr lang="en-US" sz="2800" dirty="0" smtClean="0"/>
              <a:t>14.1-2 Identify examples of psychological pricing strategies. </a:t>
            </a:r>
          </a:p>
          <a:p>
            <a:r>
              <a:rPr lang="en-US" sz="2800" dirty="0" smtClean="0"/>
              <a:t>14.1-3 List examples of B2B pricing strategies.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838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price mix</a:t>
            </a:r>
          </a:p>
          <a:p>
            <a:r>
              <a:rPr lang="en-US" sz="2800" dirty="0" smtClean="0"/>
              <a:t>price lining</a:t>
            </a:r>
          </a:p>
          <a:p>
            <a:r>
              <a:rPr lang="en-US" sz="2800" dirty="0" smtClean="0"/>
              <a:t>captive pricing</a:t>
            </a:r>
          </a:p>
          <a:p>
            <a:r>
              <a:rPr lang="en-US" sz="2800" dirty="0" smtClean="0"/>
              <a:t>bundling</a:t>
            </a:r>
          </a:p>
          <a:p>
            <a:r>
              <a:rPr lang="en-US" sz="2800" dirty="0" smtClean="0"/>
              <a:t>psychological pricing</a:t>
            </a:r>
          </a:p>
          <a:p>
            <a:r>
              <a:rPr lang="en-US" sz="2800" dirty="0" smtClean="0"/>
              <a:t>odd pricing</a:t>
            </a:r>
          </a:p>
          <a:p>
            <a:r>
              <a:rPr lang="en-US" sz="2800" dirty="0" smtClean="0"/>
              <a:t>even pricing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prestige pricing</a:t>
            </a:r>
          </a:p>
          <a:p>
            <a:r>
              <a:rPr lang="en-US" sz="2800" dirty="0"/>
              <a:t>buy one, get one (BOGO) pricing</a:t>
            </a:r>
          </a:p>
          <a:p>
            <a:r>
              <a:rPr lang="en-US" sz="2800" dirty="0"/>
              <a:t>manufacturer’s suggested retail price (MSRP)</a:t>
            </a:r>
          </a:p>
          <a:p>
            <a:r>
              <a:rPr lang="en-US" sz="2800" dirty="0"/>
              <a:t>list price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2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 marketers use different pricing strategies?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71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Product-Mix Pricing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base price</a:t>
            </a:r>
            <a:r>
              <a:rPr lang="en-US" sz="2600" dirty="0" smtClean="0"/>
              <a:t> of a product is the general price at which a company expects to sell the product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price mix </a:t>
            </a:r>
            <a:r>
              <a:rPr lang="en-US" sz="2600" dirty="0" smtClean="0"/>
              <a:t>is the decisions made about pricing levels, discounts offered, and credit offered to customers</a:t>
            </a:r>
          </a:p>
          <a:p>
            <a:r>
              <a:rPr lang="en-US" sz="2600" i="1" dirty="0" smtClean="0"/>
              <a:t>Product-mix pricing</a:t>
            </a:r>
            <a:r>
              <a:rPr lang="en-US" sz="2600" dirty="0" smtClean="0"/>
              <a:t> is one common strategy for adjusting price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065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Product-Mix Pricing Strategy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Price lining </a:t>
            </a:r>
            <a:r>
              <a:rPr lang="en-US" sz="2600" dirty="0" smtClean="0"/>
              <a:t>sets various prices for the same type of product to indicate different levels of quality </a:t>
            </a:r>
          </a:p>
          <a:p>
            <a:r>
              <a:rPr lang="en-US" sz="2600" b="1" dirty="0" smtClean="0"/>
              <a:t>Captive pricing </a:t>
            </a:r>
            <a:r>
              <a:rPr lang="en-US" sz="2600" dirty="0" smtClean="0"/>
              <a:t>sets prices low for the base product but charges high prices for other components </a:t>
            </a:r>
          </a:p>
          <a:p>
            <a:r>
              <a:rPr lang="en-US" sz="2600" b="1" dirty="0" smtClean="0"/>
              <a:t>Bundling </a:t>
            </a:r>
            <a:r>
              <a:rPr lang="en-US" sz="2600" dirty="0" smtClean="0"/>
              <a:t>combines two or more services or goods for one price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4588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Psychological Pricing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Psychological pricing </a:t>
            </a:r>
            <a:r>
              <a:rPr lang="en-US" sz="2600" dirty="0" smtClean="0"/>
              <a:t>is a pricing strategy that creates an image of a product and entices customers to buy</a:t>
            </a:r>
          </a:p>
          <a:p>
            <a:pPr lvl="1"/>
            <a:r>
              <a:rPr lang="en-US" sz="2525" dirty="0" smtClean="0"/>
              <a:t>Odd</a:t>
            </a:r>
          </a:p>
          <a:p>
            <a:pPr lvl="1"/>
            <a:r>
              <a:rPr lang="en-US" sz="2525" dirty="0" smtClean="0"/>
              <a:t>Even</a:t>
            </a:r>
          </a:p>
          <a:p>
            <a:pPr lvl="1"/>
            <a:r>
              <a:rPr lang="en-US" sz="2525" dirty="0" smtClean="0"/>
              <a:t>Prestige</a:t>
            </a:r>
          </a:p>
          <a:p>
            <a:pPr lvl="1"/>
            <a:r>
              <a:rPr lang="en-US" sz="2525" dirty="0" smtClean="0"/>
              <a:t>Buy one, get one (BOGO) </a:t>
            </a:r>
          </a:p>
          <a:p>
            <a:pPr marL="342900" lvl="1" indent="0">
              <a:buNone/>
            </a:pP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11399324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916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Helvetica</vt:lpstr>
      <vt:lpstr>Tahoma</vt:lpstr>
      <vt:lpstr>Palatino Linotype</vt:lpstr>
      <vt:lpstr>Verdana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14.1</vt:lpstr>
      <vt:lpstr>Learning Objectives</vt:lpstr>
      <vt:lpstr>Key Terms</vt:lpstr>
      <vt:lpstr>Essential Question </vt:lpstr>
      <vt:lpstr>Product-Mix Pricing Strategy</vt:lpstr>
      <vt:lpstr>Product-Mix Pricing Strategy (Continued)</vt:lpstr>
      <vt:lpstr>Psychological Pricing</vt:lpstr>
      <vt:lpstr>Psychological Pricing (Continued)</vt:lpstr>
      <vt:lpstr>B2B Discount Pricing</vt:lpstr>
      <vt:lpstr>B2B Discount Pricing (Continued) </vt:lpstr>
      <vt:lpstr>B2B Discount Pricing (Continued) </vt:lpstr>
      <vt:lpstr>B2B Discount Pricing (Continued) </vt:lpstr>
      <vt:lpstr>Section 14.1 Review</vt:lpstr>
      <vt:lpstr>Section 14.1 Review (Continued)</vt:lpstr>
      <vt:lpstr>Section 14.1 Review (Continued)</vt:lpstr>
      <vt:lpstr>Section 14.2</vt:lpstr>
      <vt:lpstr>Learning Objectives</vt:lpstr>
      <vt:lpstr>Key Terms</vt:lpstr>
      <vt:lpstr>Essential Question</vt:lpstr>
      <vt:lpstr>Governmental Pricing Regulations</vt:lpstr>
      <vt:lpstr>Governmental Pricing Regulations (Continued)</vt:lpstr>
      <vt:lpstr>Governmental Pricing Regulations (Continued)</vt:lpstr>
      <vt:lpstr>Governmental Pricing Regulations (Continued)</vt:lpstr>
      <vt:lpstr>Governmental Pricing Regulations (Continued)</vt:lpstr>
      <vt:lpstr>Governmental Price Controls </vt:lpstr>
      <vt:lpstr>Section 14.2 Review</vt:lpstr>
      <vt:lpstr>Section 14.2 Review (Continued)</vt:lpstr>
      <vt:lpstr>Section 14.2 Review (Continued)</vt:lpstr>
      <vt:lpstr>Section 14.2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2017-11-08T21:56:32Z</dcterms:created>
  <dcterms:modified xsi:type="dcterms:W3CDTF">2018-04-19T16:10:09Z</dcterms:modified>
</cp:coreProperties>
</file>