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94" r:id="rId16"/>
    <p:sldId id="281" r:id="rId17"/>
    <p:sldId id="295" r:id="rId18"/>
    <p:sldId id="263" r:id="rId19"/>
    <p:sldId id="297" r:id="rId20"/>
    <p:sldId id="298" r:id="rId21"/>
    <p:sldId id="299" r:id="rId22"/>
    <p:sldId id="300" r:id="rId23"/>
    <p:sldId id="296" r:id="rId24"/>
    <p:sldId id="301" r:id="rId25"/>
    <p:sldId id="302" r:id="rId26"/>
    <p:sldId id="282" r:id="rId27"/>
    <p:sldId id="283" r:id="rId28"/>
    <p:sldId id="305" r:id="rId29"/>
    <p:sldId id="306" r:id="rId30"/>
    <p:sldId id="307" r:id="rId31"/>
    <p:sldId id="284" r:id="rId32"/>
    <p:sldId id="285" r:id="rId33"/>
    <p:sldId id="264" r:id="rId34"/>
    <p:sldId id="308" r:id="rId35"/>
    <p:sldId id="321" r:id="rId36"/>
    <p:sldId id="286" r:id="rId37"/>
    <p:sldId id="287" r:id="rId38"/>
    <p:sldId id="288" r:id="rId39"/>
    <p:sldId id="309" r:id="rId40"/>
    <p:sldId id="265" r:id="rId41"/>
    <p:sldId id="267" r:id="rId42"/>
    <p:sldId id="268" r:id="rId43"/>
    <p:sldId id="269" r:id="rId44"/>
    <p:sldId id="270" r:id="rId45"/>
    <p:sldId id="271" r:id="rId46"/>
    <p:sldId id="272" r:id="rId47"/>
    <p:sldId id="273" r:id="rId48"/>
    <p:sldId id="274" r:id="rId49"/>
    <p:sldId id="310" r:id="rId50"/>
    <p:sldId id="311" r:id="rId51"/>
    <p:sldId id="312" r:id="rId52"/>
    <p:sldId id="289" r:id="rId53"/>
    <p:sldId id="313" r:id="rId54"/>
    <p:sldId id="314" r:id="rId55"/>
    <p:sldId id="290" r:id="rId56"/>
    <p:sldId id="275" r:id="rId57"/>
    <p:sldId id="315" r:id="rId58"/>
    <p:sldId id="291" r:id="rId59"/>
    <p:sldId id="316" r:id="rId60"/>
    <p:sldId id="317" r:id="rId61"/>
    <p:sldId id="318" r:id="rId62"/>
    <p:sldId id="292" r:id="rId63"/>
    <p:sldId id="293" r:id="rId64"/>
    <p:sldId id="319" r:id="rId65"/>
    <p:sldId id="320" r:id="rId66"/>
    <p:sldId id="276" r:id="rId67"/>
    <p:sldId id="277" r:id="rId68"/>
    <p:sldId id="278" r:id="rId69"/>
    <p:sldId id="280" r:id="rId70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71"/>
      <p:bold r:id="rId72"/>
      <p:italic r:id="rId73"/>
      <p:boldItalic r:id="rId74"/>
    </p:embeddedFont>
    <p:embeddedFont>
      <p:font typeface="Helvetica" panose="020B0604020202020204" pitchFamily="34" charset="0"/>
      <p:regular r:id="rId75"/>
      <p:bold r:id="rId76"/>
      <p:italic r:id="rId77"/>
      <p:boldItalic r:id="rId78"/>
    </p:embeddedFont>
    <p:embeddedFont>
      <p:font typeface="Tahoma" panose="020B0604030504040204" pitchFamily="34" charset="0"/>
      <p:regular r:id="rId79"/>
      <p:bold r:id="rId80"/>
    </p:embeddedFont>
    <p:embeddedFont>
      <p:font typeface="Palatino Linotype" panose="02040502050505030304" pitchFamily="18" charset="0"/>
      <p:regular r:id="rId81"/>
      <p:bold r:id="rId82"/>
      <p:italic r:id="rId83"/>
      <p:boldItalic r:id="rId84"/>
    </p:embeddedFont>
    <p:embeddedFont>
      <p:font typeface="Verdana" panose="020B0604030504040204" pitchFamily="34" charset="0"/>
      <p:regular r:id="rId85"/>
      <p:bold r:id="rId86"/>
      <p:italic r:id="rId87"/>
      <p:boldItalic r:id="rId88"/>
    </p:embeddedFont>
    <p:embeddedFont>
      <p:font typeface="Calibri" panose="020F0502020204030204" pitchFamily="34" charset="0"/>
      <p:regular r:id="rId89"/>
      <p:bold r:id="rId90"/>
      <p:italic r:id="rId91"/>
      <p:boldItalic r:id="rId9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58" d="100"/>
          <a:sy n="58" d="100"/>
        </p:scale>
        <p:origin x="-67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font" Target="fonts/font6.fntdata"/><Relationship Id="rId84" Type="http://schemas.openxmlformats.org/officeDocument/2006/relationships/font" Target="fonts/font14.fntdata"/><Relationship Id="rId89" Type="http://schemas.openxmlformats.org/officeDocument/2006/relationships/font" Target="fonts/font19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1.fntdata"/><Relationship Id="rId92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87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font" Target="fonts/font12.fntdata"/><Relationship Id="rId90" Type="http://schemas.openxmlformats.org/officeDocument/2006/relationships/font" Target="fonts/font20.fntdata"/><Relationship Id="rId95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font" Target="fonts/font7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font" Target="fonts/font15.fntdata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88" Type="http://schemas.openxmlformats.org/officeDocument/2006/relationships/font" Target="fonts/font18.fntdata"/><Relationship Id="rId91" Type="http://schemas.openxmlformats.org/officeDocument/2006/relationships/font" Target="fonts/font21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font" Target="fonts/font16.fntdata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2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5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21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626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904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61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9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06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790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50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7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318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36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97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3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82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60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142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252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1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173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63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597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867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864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33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36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50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93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7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1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9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8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67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28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96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7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27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6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37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66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0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34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726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99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55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543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08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795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498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46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838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4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760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4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0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85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41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13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30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645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837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22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0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1960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580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2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664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17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57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682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9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562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574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8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8491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393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57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229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863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622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03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983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251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521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3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195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215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06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94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14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83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056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6709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98934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4921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6498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6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Advertising Media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Advertising makes its way to an audience through various types of media</a:t>
            </a:r>
          </a:p>
          <a:p>
            <a:pPr lvl="1"/>
            <a:r>
              <a:rPr lang="en-US" sz="2525" dirty="0" smtClean="0"/>
              <a:t>Print media</a:t>
            </a:r>
          </a:p>
          <a:p>
            <a:pPr lvl="1"/>
            <a:r>
              <a:rPr lang="en-US" sz="2525" dirty="0" smtClean="0"/>
              <a:t>Outdoor media</a:t>
            </a:r>
          </a:p>
          <a:p>
            <a:pPr lvl="1"/>
            <a:r>
              <a:rPr lang="en-US" sz="2525" dirty="0" smtClean="0"/>
              <a:t>Broadcast media</a:t>
            </a:r>
          </a:p>
          <a:p>
            <a:pPr lvl="1"/>
            <a:r>
              <a:rPr lang="en-US" sz="2525" dirty="0" smtClean="0"/>
              <a:t>The Internet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7786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Advertising Media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Print media</a:t>
            </a:r>
          </a:p>
          <a:p>
            <a:pPr lvl="1"/>
            <a:r>
              <a:rPr lang="en-US" sz="2525" dirty="0" smtClean="0"/>
              <a:t>One of the most effective forms of advertising</a:t>
            </a:r>
            <a:endParaRPr lang="en-US" sz="2525" dirty="0"/>
          </a:p>
          <a:p>
            <a:pPr lvl="1"/>
            <a:r>
              <a:rPr lang="en-US" sz="2525" dirty="0" smtClean="0"/>
              <a:t>Include all tangible promotional messages</a:t>
            </a:r>
          </a:p>
          <a:p>
            <a:pPr lvl="2"/>
            <a:r>
              <a:rPr lang="en-US" sz="2450" dirty="0" smtClean="0"/>
              <a:t>Newspapers</a:t>
            </a:r>
          </a:p>
          <a:p>
            <a:pPr lvl="2"/>
            <a:r>
              <a:rPr lang="en-US" sz="2450" dirty="0" smtClean="0"/>
              <a:t>Magazines</a:t>
            </a:r>
          </a:p>
          <a:p>
            <a:pPr lvl="2"/>
            <a:r>
              <a:rPr lang="en-US" sz="2450" dirty="0" smtClean="0"/>
              <a:t>Directories</a:t>
            </a:r>
          </a:p>
          <a:p>
            <a:pPr lvl="2"/>
            <a:r>
              <a:rPr lang="en-US" sz="2450" dirty="0" smtClean="0"/>
              <a:t>Direct mail</a:t>
            </a:r>
          </a:p>
        </p:txBody>
      </p:sp>
    </p:spTree>
    <p:extLst>
      <p:ext uri="{BB962C8B-B14F-4D97-AF65-F5344CB8AC3E}">
        <p14:creationId xmlns:p14="http://schemas.microsoft.com/office/powerpoint/2010/main" val="131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Advertising Media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Newspapers</a:t>
            </a:r>
          </a:p>
          <a:p>
            <a:pPr lvl="1"/>
            <a:r>
              <a:rPr lang="en-US" sz="2525" dirty="0" smtClean="0"/>
              <a:t>Daily or weekly publications printed on inexpensive paper</a:t>
            </a:r>
          </a:p>
          <a:p>
            <a:pPr lvl="1"/>
            <a:r>
              <a:rPr lang="en-US" sz="2525" dirty="0" smtClean="0"/>
              <a:t>Advertising provides information on sales, new products and stores, and coupons</a:t>
            </a:r>
          </a:p>
          <a:p>
            <a:pPr lvl="1"/>
            <a:r>
              <a:rPr lang="en-US" sz="2525" i="1" dirty="0" smtClean="0"/>
              <a:t>Coupon clippers</a:t>
            </a:r>
            <a:r>
              <a:rPr lang="en-US" sz="2525" dirty="0" smtClean="0"/>
              <a:t> are people who cut out coupons to save money on products</a:t>
            </a:r>
            <a:endParaRPr lang="en-US" sz="2525" i="1" dirty="0" smtClean="0"/>
          </a:p>
        </p:txBody>
      </p:sp>
    </p:spTree>
    <p:extLst>
      <p:ext uri="{BB962C8B-B14F-4D97-AF65-F5344CB8AC3E}">
        <p14:creationId xmlns:p14="http://schemas.microsoft.com/office/powerpoint/2010/main" val="42659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Advertising Media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Magazines</a:t>
            </a:r>
          </a:p>
          <a:p>
            <a:pPr lvl="1"/>
            <a:r>
              <a:rPr lang="en-US" sz="2525" dirty="0" smtClean="0"/>
              <a:t>Printed weekly, monthly, or quarterly, usually on high-quality paper</a:t>
            </a:r>
          </a:p>
          <a:p>
            <a:pPr lvl="1"/>
            <a:r>
              <a:rPr lang="en-US" sz="2525" dirty="0" smtClean="0"/>
              <a:t>Purchased by people in specific target markets, based on their interests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0505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Advertising Media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Directories</a:t>
            </a:r>
          </a:p>
          <a:p>
            <a:pPr lvl="1"/>
            <a:r>
              <a:rPr lang="en-US" sz="2525" dirty="0" smtClean="0"/>
              <a:t>List names, addresses, and phone numbers in alphabetical order</a:t>
            </a:r>
          </a:p>
          <a:p>
            <a:pPr lvl="1"/>
            <a:r>
              <a:rPr lang="en-US" sz="2525" dirty="0" smtClean="0"/>
              <a:t>Given to all households and businesses</a:t>
            </a:r>
          </a:p>
          <a:p>
            <a:pPr lvl="1"/>
            <a:r>
              <a:rPr lang="en-US" sz="2525" dirty="0" smtClean="0"/>
              <a:t>Not targeted publications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8352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Advertising Media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Direct mail </a:t>
            </a:r>
            <a:r>
              <a:rPr lang="en-US" sz="2600" dirty="0" smtClean="0"/>
              <a:t>is a type of print advertisement sent directly to individual consumers without the use of a third party</a:t>
            </a:r>
          </a:p>
          <a:p>
            <a:r>
              <a:rPr lang="en-US" sz="2600" dirty="0" smtClean="0"/>
              <a:t>Direct marketing pieces include brochures, coupons, flyers, and postcards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177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Advertising Media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Outdoor </a:t>
            </a:r>
            <a:r>
              <a:rPr lang="en-US" sz="2600" dirty="0" smtClean="0"/>
              <a:t>media </a:t>
            </a:r>
          </a:p>
          <a:p>
            <a:pPr lvl="1"/>
            <a:r>
              <a:rPr lang="en-US" sz="2525" dirty="0" smtClean="0"/>
              <a:t>Billboards</a:t>
            </a:r>
          </a:p>
          <a:p>
            <a:pPr lvl="1"/>
            <a:r>
              <a:rPr lang="en-US" sz="2525" dirty="0"/>
              <a:t>T</a:t>
            </a:r>
            <a:r>
              <a:rPr lang="en-US" sz="2525" dirty="0" smtClean="0"/>
              <a:t>ransit promotion</a:t>
            </a:r>
          </a:p>
          <a:p>
            <a:pPr lvl="1"/>
            <a:r>
              <a:rPr lang="en-US" sz="2525" dirty="0" smtClean="0"/>
              <a:t>Skywriting</a:t>
            </a:r>
          </a:p>
          <a:p>
            <a:pPr lvl="1"/>
            <a:r>
              <a:rPr lang="en-US" sz="2525" dirty="0" smtClean="0"/>
              <a:t>Blimps</a:t>
            </a:r>
          </a:p>
          <a:p>
            <a:pPr lvl="1"/>
            <a:r>
              <a:rPr lang="en-US" sz="2525" dirty="0"/>
              <a:t>H</a:t>
            </a:r>
            <a:r>
              <a:rPr lang="en-US" sz="2525" dirty="0" smtClean="0"/>
              <a:t>ot-air balloons 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186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Advertising Media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billboard</a:t>
            </a:r>
            <a:r>
              <a:rPr lang="en-US" sz="2600" dirty="0" smtClean="0"/>
              <a:t> is a large outdoor sign typically placed in a high-traffic area</a:t>
            </a:r>
          </a:p>
          <a:p>
            <a:r>
              <a:rPr lang="en-US" sz="2600" i="1" dirty="0" smtClean="0"/>
              <a:t>Digital billboards</a:t>
            </a:r>
            <a:r>
              <a:rPr lang="en-US" sz="2600" dirty="0" smtClean="0"/>
              <a:t> change images every 4 to 10 seconds</a:t>
            </a:r>
            <a:endParaRPr lang="en-US" sz="2600" i="1" dirty="0" smtClean="0"/>
          </a:p>
          <a:p>
            <a:pPr lvl="1"/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0668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Advertising Media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Transit promotion</a:t>
            </a:r>
          </a:p>
          <a:p>
            <a:pPr lvl="1"/>
            <a:r>
              <a:rPr lang="en-US" sz="2525" i="1" dirty="0" smtClean="0"/>
              <a:t>Transit advertising</a:t>
            </a:r>
            <a:r>
              <a:rPr lang="en-US" sz="2525" dirty="0" smtClean="0"/>
              <a:t> is found on the outside or inside of buses, taxis, subways, trolleys, and commuter trains</a:t>
            </a:r>
          </a:p>
          <a:p>
            <a:pPr lvl="1"/>
            <a:r>
              <a:rPr lang="en-US" sz="2525" dirty="0" smtClean="0"/>
              <a:t>Putting information on company vehicles is an inexpensive way marketers can promote a business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9015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Advertising Media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Broadcast media</a:t>
            </a:r>
          </a:p>
          <a:p>
            <a:pPr lvl="1"/>
            <a:r>
              <a:rPr lang="en-US" sz="2525" dirty="0" smtClean="0"/>
              <a:t>Two forms </a:t>
            </a:r>
          </a:p>
          <a:p>
            <a:pPr lvl="2"/>
            <a:r>
              <a:rPr lang="en-US" sz="2450" dirty="0" smtClean="0"/>
              <a:t>Television</a:t>
            </a:r>
          </a:p>
          <a:p>
            <a:pPr lvl="3"/>
            <a:r>
              <a:rPr lang="en-US" sz="2150" dirty="0"/>
              <a:t>The most expensive advertising medium because it reaches the most people</a:t>
            </a:r>
          </a:p>
          <a:p>
            <a:pPr lvl="3"/>
            <a:r>
              <a:rPr lang="en-US" sz="2150" i="1" dirty="0"/>
              <a:t>Infomercials</a:t>
            </a:r>
            <a:r>
              <a:rPr lang="en-US" sz="2150" dirty="0"/>
              <a:t> are paid product </a:t>
            </a:r>
            <a:r>
              <a:rPr lang="en-US" sz="2150" dirty="0" smtClean="0"/>
              <a:t>demonstrations</a:t>
            </a:r>
            <a:endParaRPr lang="en-US" sz="2450" dirty="0" smtClean="0"/>
          </a:p>
          <a:p>
            <a:pPr lvl="2"/>
            <a:r>
              <a:rPr lang="en-US" sz="2450" dirty="0" smtClean="0"/>
              <a:t>Radio</a:t>
            </a:r>
          </a:p>
          <a:p>
            <a:pPr lvl="3"/>
            <a:r>
              <a:rPr lang="en-US" sz="2150" dirty="0"/>
              <a:t>An affordable advertising option to reach local customers</a:t>
            </a:r>
          </a:p>
          <a:p>
            <a:pPr lvl="3"/>
            <a:r>
              <a:rPr lang="en-US" sz="2150" dirty="0"/>
              <a:t>An effective way to reach certain groups of </a:t>
            </a:r>
            <a:r>
              <a:rPr lang="en-US" sz="2150" dirty="0" smtClean="0"/>
              <a:t>people</a:t>
            </a:r>
            <a:endParaRPr lang="en-US" sz="2450" dirty="0" smtClean="0"/>
          </a:p>
          <a:p>
            <a:pPr lvl="1"/>
            <a:r>
              <a:rPr lang="en-US" sz="2525" i="1" dirty="0" smtClean="0"/>
              <a:t>Commercials</a:t>
            </a:r>
            <a:r>
              <a:rPr lang="en-US" sz="2525" dirty="0" smtClean="0"/>
              <a:t> are television and radio advertisements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4086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Advertising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18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28768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Advertising Media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Internet media</a:t>
            </a:r>
          </a:p>
          <a:p>
            <a:pPr lvl="1"/>
            <a:r>
              <a:rPr lang="en-US" sz="2525" i="1" dirty="0" smtClean="0"/>
              <a:t>Internet advertising </a:t>
            </a:r>
            <a:r>
              <a:rPr lang="en-US" sz="2525" dirty="0" smtClean="0"/>
              <a:t>is using the Internet for promoting product</a:t>
            </a:r>
          </a:p>
          <a:p>
            <a:pPr lvl="2"/>
            <a:r>
              <a:rPr lang="en-US" sz="2450" dirty="0" smtClean="0"/>
              <a:t>Advertisements on a company’s own website</a:t>
            </a:r>
          </a:p>
          <a:p>
            <a:pPr lvl="2"/>
            <a:r>
              <a:rPr lang="en-US" sz="2450" dirty="0" smtClean="0"/>
              <a:t>Advertisements on the websites of other businesses </a:t>
            </a:r>
            <a:r>
              <a:rPr lang="en-US" sz="2450" i="1" dirty="0" smtClean="0"/>
              <a:t> </a:t>
            </a:r>
          </a:p>
          <a:p>
            <a:pPr lvl="2"/>
            <a:r>
              <a:rPr lang="en-US" sz="2450" dirty="0" smtClean="0"/>
              <a:t>E-mail</a:t>
            </a:r>
            <a:r>
              <a:rPr lang="en-US" sz="2450" dirty="0"/>
              <a:t> </a:t>
            </a:r>
            <a:r>
              <a:rPr lang="en-US" sz="2450" dirty="0" smtClean="0"/>
              <a:t>campaigns </a:t>
            </a:r>
          </a:p>
          <a:p>
            <a:pPr lvl="2"/>
            <a:r>
              <a:rPr lang="en-US" sz="2450" dirty="0" smtClean="0"/>
              <a:t>Social media</a:t>
            </a:r>
          </a:p>
          <a:p>
            <a:pPr lvl="1"/>
            <a:r>
              <a:rPr lang="en-US" sz="2450" dirty="0" smtClean="0"/>
              <a:t>Goal is to reach typical users who are in the target market</a:t>
            </a:r>
            <a:endParaRPr lang="en-US" sz="2525" dirty="0"/>
          </a:p>
          <a:p>
            <a:pPr lvl="1"/>
            <a:endParaRPr lang="en-US" sz="2525" dirty="0" smtClean="0"/>
          </a:p>
          <a:p>
            <a:pPr lvl="1"/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7595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Advertising Media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lvl="1" indent="-257175">
              <a:buFont typeface="Arial" charset="0"/>
              <a:buChar char="•"/>
            </a:pPr>
            <a:r>
              <a:rPr lang="en-US" sz="2600" dirty="0" smtClean="0"/>
              <a:t>Online advertising</a:t>
            </a:r>
          </a:p>
          <a:p>
            <a:pPr lvl="1"/>
            <a:r>
              <a:rPr lang="en-US" sz="2525" dirty="0"/>
              <a:t>Placing advertisements on websites where typical viewers are the target market for the </a:t>
            </a:r>
            <a:r>
              <a:rPr lang="en-US" sz="2525" dirty="0" smtClean="0"/>
              <a:t>business</a:t>
            </a:r>
          </a:p>
          <a:p>
            <a:pPr lvl="1"/>
            <a:r>
              <a:rPr lang="en-US" sz="2530" b="1" dirty="0" smtClean="0"/>
              <a:t>Search engine optimization (SEO) </a:t>
            </a:r>
            <a:r>
              <a:rPr lang="en-US" sz="2530" dirty="0" smtClean="0"/>
              <a:t>is indexing a website to rank it higher on the list of results that appears when a search is conducted</a:t>
            </a:r>
          </a:p>
          <a:p>
            <a:pPr lvl="1"/>
            <a:r>
              <a:rPr lang="en-US" sz="2530" i="1" dirty="0" smtClean="0"/>
              <a:t>Paid SEO</a:t>
            </a:r>
            <a:r>
              <a:rPr lang="en-US" sz="2530" dirty="0" smtClean="0"/>
              <a:t> is when marketers purchase key search terms on search engines</a:t>
            </a:r>
            <a:endParaRPr lang="en-US" sz="2530" i="1" dirty="0" smtClean="0"/>
          </a:p>
          <a:p>
            <a:pPr lvl="1"/>
            <a:endParaRPr lang="en-US" sz="2525" dirty="0"/>
          </a:p>
          <a:p>
            <a:pPr lvl="1"/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39085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Advertising Media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6405397"/>
            <a:ext cx="1800225" cy="195427"/>
          </a:xfrm>
        </p:spPr>
        <p:txBody>
          <a:bodyPr/>
          <a:lstStyle/>
          <a:p>
            <a:pPr marL="0" lvl="1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212" y="1787946"/>
            <a:ext cx="5438776" cy="461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Advertising Media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E-mail campaigns</a:t>
            </a:r>
          </a:p>
          <a:p>
            <a:pPr lvl="1"/>
            <a:r>
              <a:rPr lang="en-US" sz="2525" dirty="0" smtClean="0"/>
              <a:t>Must allow the receiver the option to receive or reject the e-mail</a:t>
            </a:r>
          </a:p>
          <a:p>
            <a:pPr lvl="1"/>
            <a:r>
              <a:rPr lang="en-US" sz="2525" i="1" dirty="0" smtClean="0"/>
              <a:t>Opt-in</a:t>
            </a:r>
            <a:r>
              <a:rPr lang="en-US" sz="2525" dirty="0" smtClean="0"/>
              <a:t> means the receiver must be given the option to opt-in or opt-out of the e-mail campaign</a:t>
            </a:r>
          </a:p>
          <a:p>
            <a:pPr lvl="1"/>
            <a:r>
              <a:rPr lang="en-US" sz="2525" i="1" dirty="0" smtClean="0"/>
              <a:t>Spam</a:t>
            </a:r>
            <a:r>
              <a:rPr lang="en-US" sz="2525" dirty="0" smtClean="0"/>
              <a:t> is unsolicited e-mail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32625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Advertising Media (Continued)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587" y="1724706"/>
            <a:ext cx="3495675" cy="469974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43424" y="6424447"/>
            <a:ext cx="1800225" cy="195427"/>
          </a:xfrm>
        </p:spPr>
        <p:txBody>
          <a:bodyPr/>
          <a:lstStyle/>
          <a:p>
            <a:pPr marL="0" lvl="1" indent="0">
              <a:buNone/>
            </a:pPr>
            <a:r>
              <a:rPr lang="en-US" sz="1000" dirty="0" smtClean="0"/>
              <a:t>Goodheart-Willcox Publisher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662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Advertising Media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Social media</a:t>
            </a:r>
            <a:r>
              <a:rPr lang="en-US" sz="2600" dirty="0" smtClean="0"/>
              <a:t> connects people with similar interests</a:t>
            </a:r>
          </a:p>
          <a:p>
            <a:pPr lvl="1"/>
            <a:r>
              <a:rPr lang="en-US" sz="2525" dirty="0" smtClean="0"/>
              <a:t>Websites create online communities where information, ideas, messages, pictures, and videos are shared</a:t>
            </a:r>
          </a:p>
          <a:p>
            <a:pPr lvl="1"/>
            <a:r>
              <a:rPr lang="en-US" sz="2525" dirty="0" smtClean="0"/>
              <a:t>Businesses can connect to people</a:t>
            </a:r>
          </a:p>
        </p:txBody>
      </p:sp>
    </p:spTree>
    <p:extLst>
      <p:ext uri="{BB962C8B-B14F-4D97-AF65-F5344CB8AC3E}">
        <p14:creationId xmlns:p14="http://schemas.microsoft.com/office/powerpoint/2010/main" val="33712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Media Selection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Media </a:t>
            </a:r>
            <a:r>
              <a:rPr lang="en-US" sz="2600" b="1" dirty="0"/>
              <a:t>planning </a:t>
            </a:r>
            <a:r>
              <a:rPr lang="en-US" sz="2600" dirty="0" smtClean="0"/>
              <a:t>is determining the best media that meet a campaign’s objectives </a:t>
            </a:r>
          </a:p>
          <a:p>
            <a:r>
              <a:rPr lang="en-US" sz="2600" dirty="0" smtClean="0"/>
              <a:t>Budgetary and scheduling considerations must be evaluated</a:t>
            </a:r>
          </a:p>
          <a:p>
            <a:pPr lvl="1"/>
            <a:r>
              <a:rPr lang="en-US" sz="2525" dirty="0" smtClean="0"/>
              <a:t>Cost of creating the advertisement</a:t>
            </a:r>
          </a:p>
          <a:p>
            <a:pPr lvl="1"/>
            <a:r>
              <a:rPr lang="en-US" sz="2525" dirty="0" smtClean="0"/>
              <a:t>Cost of placement</a:t>
            </a:r>
          </a:p>
          <a:p>
            <a:pPr lvl="1"/>
            <a:r>
              <a:rPr lang="en-US" sz="2525" dirty="0" smtClean="0"/>
              <a:t>Lead time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598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Media Selection (Continued)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34075" y="6303465"/>
            <a:ext cx="1800225" cy="195427"/>
          </a:xfrm>
        </p:spPr>
        <p:txBody>
          <a:bodyPr/>
          <a:lstStyle/>
          <a:p>
            <a:pPr marL="0" lvl="1" indent="0">
              <a:buNone/>
            </a:pPr>
            <a:r>
              <a:rPr lang="en-US" sz="1000" dirty="0" smtClean="0"/>
              <a:t>Goodheart-Willcox Publisher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862" y="1996889"/>
            <a:ext cx="6467475" cy="43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Media Selection (Continued)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867400" y="6276975"/>
            <a:ext cx="1800225" cy="195427"/>
          </a:xfrm>
        </p:spPr>
        <p:txBody>
          <a:bodyPr/>
          <a:lstStyle/>
          <a:p>
            <a:pPr marL="0" lvl="1" indent="0">
              <a:buNone/>
            </a:pPr>
            <a:r>
              <a:rPr lang="en-US" sz="1000" dirty="0" smtClean="0"/>
              <a:t>Goodheart-Willcox Publisher</a:t>
            </a:r>
            <a:endParaRPr lang="en-US" sz="2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142999" y="1967260"/>
            <a:ext cx="6441215" cy="4309715"/>
            <a:chOff x="152400" y="1815914"/>
            <a:chExt cx="6038850" cy="40404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400" y="2028825"/>
              <a:ext cx="6038850" cy="38275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400" y="1815914"/>
              <a:ext cx="6038850" cy="212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Media Selection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Cost of creation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b="1" dirty="0" smtClean="0"/>
              <a:t>advertising agency</a:t>
            </a:r>
            <a:r>
              <a:rPr lang="en-US" sz="2525" dirty="0" smtClean="0"/>
              <a:t> creates advertisements, commercials, and other parts of promotional campaigns for its clients</a:t>
            </a:r>
          </a:p>
          <a:p>
            <a:pPr lvl="2"/>
            <a:r>
              <a:rPr lang="en-US" sz="2450" dirty="0" smtClean="0"/>
              <a:t>A </a:t>
            </a:r>
            <a:r>
              <a:rPr lang="en-US" sz="2450" i="1" dirty="0" smtClean="0"/>
              <a:t>client</a:t>
            </a:r>
            <a:r>
              <a:rPr lang="en-US" sz="2450" dirty="0" smtClean="0"/>
              <a:t> is a primary contact</a:t>
            </a:r>
          </a:p>
          <a:p>
            <a:pPr lvl="2"/>
            <a:r>
              <a:rPr lang="en-US" sz="2450" dirty="0" smtClean="0"/>
              <a:t>Has a copywriter who writes the message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creative plan</a:t>
            </a:r>
            <a:r>
              <a:rPr lang="en-US" sz="2525" dirty="0" smtClean="0"/>
              <a:t> outlines the goals, primary message, budget, and target market for the advertising campaign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7196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18.1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Advertising Basics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112302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Media Selection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Cost of placement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i="1" dirty="0" smtClean="0"/>
              <a:t>impression</a:t>
            </a:r>
            <a:r>
              <a:rPr lang="en-US" sz="2525" dirty="0" smtClean="0"/>
              <a:t> is when a single person views an advertising message</a:t>
            </a:r>
          </a:p>
          <a:p>
            <a:pPr lvl="1"/>
            <a:r>
              <a:rPr lang="en-US" sz="2525" b="1" dirty="0"/>
              <a:t>Circulation</a:t>
            </a:r>
            <a:r>
              <a:rPr lang="en-US" sz="2525" dirty="0"/>
              <a:t> is the number of copies distributed to subscribers in a defined time </a:t>
            </a:r>
            <a:r>
              <a:rPr lang="en-US" sz="2525" dirty="0" smtClean="0"/>
              <a:t>period</a:t>
            </a:r>
          </a:p>
          <a:p>
            <a:pPr lvl="1"/>
            <a:r>
              <a:rPr lang="en-US" sz="2525" i="1" dirty="0" smtClean="0"/>
              <a:t>Prime time</a:t>
            </a:r>
            <a:r>
              <a:rPr lang="en-US" sz="2525" dirty="0" smtClean="0"/>
              <a:t> refers to the hours during which broadcast media consumption is at its peak </a:t>
            </a:r>
            <a:endParaRPr lang="en-US" sz="2525" dirty="0"/>
          </a:p>
          <a:p>
            <a:pPr lvl="1"/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42474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Media Selection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Cost increases, depending on the amount of exposure the ad will get</a:t>
            </a:r>
          </a:p>
          <a:p>
            <a:pPr lvl="1"/>
            <a:r>
              <a:rPr lang="en-US" sz="2525" b="1" dirty="0" smtClean="0"/>
              <a:t>Reach </a:t>
            </a:r>
            <a:r>
              <a:rPr lang="en-US" sz="2525" dirty="0"/>
              <a:t>is the total number of people expected to see an </a:t>
            </a:r>
            <a:r>
              <a:rPr lang="en-US" sz="2525" dirty="0" smtClean="0"/>
              <a:t>advertisement </a:t>
            </a:r>
            <a:endParaRPr lang="en-US" sz="2525" dirty="0"/>
          </a:p>
          <a:p>
            <a:pPr lvl="1"/>
            <a:r>
              <a:rPr lang="en-US" sz="2525" b="1" dirty="0"/>
              <a:t>Frequency </a:t>
            </a:r>
            <a:r>
              <a:rPr lang="en-US" sz="2525" dirty="0"/>
              <a:t>refers to the number of times the advertisement appears before the </a:t>
            </a:r>
            <a:r>
              <a:rPr lang="en-US" sz="2525" dirty="0" smtClean="0"/>
              <a:t>customer </a:t>
            </a:r>
            <a:endParaRPr lang="en-US" sz="2525" dirty="0"/>
          </a:p>
          <a:p>
            <a:pPr lvl="1"/>
            <a:r>
              <a:rPr lang="en-US" sz="2525" b="1" dirty="0"/>
              <a:t>Cost per thousand (CPM) </a:t>
            </a:r>
            <a:r>
              <a:rPr lang="en-US" sz="2525" dirty="0"/>
              <a:t>refers to the cost of an advertisement per one thousand </a:t>
            </a:r>
            <a:r>
              <a:rPr lang="en-US" sz="2525" dirty="0" smtClean="0"/>
              <a:t>impressions</a:t>
            </a:r>
            <a:endParaRPr lang="en-US" sz="2525" b="1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138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Media Selection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Lead time </a:t>
            </a:r>
            <a:r>
              <a:rPr lang="en-US" sz="2600" dirty="0"/>
              <a:t>is the time between reserving the advertisement space or broadcast time and when the advertisement actually </a:t>
            </a:r>
            <a:r>
              <a:rPr lang="en-US" sz="2600" dirty="0" smtClean="0"/>
              <a:t>runs</a:t>
            </a:r>
          </a:p>
          <a:p>
            <a:pPr lvl="1"/>
            <a:r>
              <a:rPr lang="en-US" sz="2525" dirty="0" smtClean="0"/>
              <a:t>Important to consider when planning an advertising campaign</a:t>
            </a:r>
          </a:p>
          <a:p>
            <a:pPr lvl="1"/>
            <a:r>
              <a:rPr lang="en-US" sz="2525" dirty="0" smtClean="0"/>
              <a:t>Varies by medium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16892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7325" y="199072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the main purpose of </a:t>
            </a:r>
            <a:r>
              <a:rPr lang="en-US" sz="2800" dirty="0" smtClean="0"/>
              <a:t>advertising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main purposes of advertising are </a:t>
            </a:r>
            <a:r>
              <a:rPr lang="en-US" sz="2800" dirty="0" smtClean="0">
                <a:solidFill>
                  <a:srgbClr val="00B0F0"/>
                </a:solidFill>
              </a:rPr>
              <a:t>to </a:t>
            </a:r>
            <a:r>
              <a:rPr lang="en-US" sz="2800" dirty="0">
                <a:solidFill>
                  <a:srgbClr val="00B0F0"/>
                </a:solidFill>
              </a:rPr>
              <a:t>persuade customers to buy a </a:t>
            </a:r>
            <a:r>
              <a:rPr lang="en-US" sz="2800" dirty="0" smtClean="0">
                <a:solidFill>
                  <a:srgbClr val="00B0F0"/>
                </a:solidFill>
              </a:rPr>
              <a:t>product or </a:t>
            </a:r>
            <a:r>
              <a:rPr lang="en-US" sz="2800" dirty="0">
                <a:solidFill>
                  <a:srgbClr val="00B0F0"/>
                </a:solidFill>
              </a:rPr>
              <a:t>accept an idea, inform </a:t>
            </a:r>
            <a:r>
              <a:rPr lang="en-US" sz="2800" dirty="0" smtClean="0">
                <a:solidFill>
                  <a:srgbClr val="00B0F0"/>
                </a:solidFill>
              </a:rPr>
              <a:t>customers </a:t>
            </a:r>
            <a:r>
              <a:rPr lang="en-US" sz="2800" dirty="0">
                <a:solidFill>
                  <a:srgbClr val="00B0F0"/>
                </a:solidFill>
              </a:rPr>
              <a:t>about products, or remind </a:t>
            </a:r>
            <a:r>
              <a:rPr lang="en-US" sz="2800" dirty="0" smtClean="0">
                <a:solidFill>
                  <a:srgbClr val="00B0F0"/>
                </a:solidFill>
              </a:rPr>
              <a:t>them </a:t>
            </a:r>
            <a:r>
              <a:rPr lang="en-US" sz="2800" dirty="0">
                <a:solidFill>
                  <a:srgbClr val="00B0F0"/>
                </a:solidFill>
              </a:rPr>
              <a:t>to take action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Explain false advertising.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</a:t>
            </a:r>
            <a:r>
              <a:rPr lang="en-US" sz="2800" dirty="0" smtClean="0">
                <a:solidFill>
                  <a:srgbClr val="00B0F0"/>
                </a:solidFill>
              </a:rPr>
              <a:t>False </a:t>
            </a:r>
            <a:r>
              <a:rPr lang="en-US" sz="2800" dirty="0">
                <a:solidFill>
                  <a:srgbClr val="00B0F0"/>
                </a:solidFill>
              </a:rPr>
              <a:t>advertising is overstating the features and benefits of goods or services or making false claims about them. False advertising is both unethical and illegal.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18.1 Review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8293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What </a:t>
            </a:r>
            <a:r>
              <a:rPr lang="en-US" sz="2800" dirty="0"/>
              <a:t>is the most expensive </a:t>
            </a:r>
            <a:r>
              <a:rPr lang="en-US" sz="2800" dirty="0" smtClean="0"/>
              <a:t>advertising </a:t>
            </a:r>
            <a:r>
              <a:rPr lang="en-US" sz="2800" dirty="0"/>
              <a:t>medium?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most expensive form of </a:t>
            </a:r>
            <a:r>
              <a:rPr lang="en-US" sz="2800" dirty="0" smtClean="0">
                <a:solidFill>
                  <a:srgbClr val="00B0F0"/>
                </a:solidFill>
              </a:rPr>
              <a:t>advertising </a:t>
            </a:r>
            <a:r>
              <a:rPr lang="en-US" sz="2800" dirty="0">
                <a:solidFill>
                  <a:srgbClr val="00B0F0"/>
                </a:solidFill>
              </a:rPr>
              <a:t>is television because it </a:t>
            </a:r>
            <a:r>
              <a:rPr lang="en-US" sz="2800" dirty="0" smtClean="0">
                <a:solidFill>
                  <a:srgbClr val="00B0F0"/>
                </a:solidFill>
              </a:rPr>
              <a:t>reaches </a:t>
            </a:r>
            <a:r>
              <a:rPr lang="en-US" sz="2800" dirty="0">
                <a:solidFill>
                  <a:srgbClr val="00B0F0"/>
                </a:solidFill>
              </a:rPr>
              <a:t>the most people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304" y="457200"/>
            <a:ext cx="8431696" cy="990600"/>
          </a:xfrm>
        </p:spPr>
        <p:txBody>
          <a:bodyPr/>
          <a:lstStyle/>
          <a:p>
            <a:r>
              <a:rPr lang="en-US" sz="4200" dirty="0" smtClean="0"/>
              <a:t>Section 18.1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4296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Name </a:t>
            </a:r>
            <a:r>
              <a:rPr lang="en-US" sz="2800" dirty="0"/>
              <a:t>the law that is important for </a:t>
            </a:r>
            <a:r>
              <a:rPr lang="en-US" sz="2800" dirty="0" smtClean="0"/>
              <a:t>marketers </a:t>
            </a:r>
            <a:r>
              <a:rPr lang="en-US" sz="2800" dirty="0"/>
              <a:t>to understand before </a:t>
            </a:r>
            <a:r>
              <a:rPr lang="en-US" sz="2800" dirty="0" smtClean="0"/>
              <a:t>conducting </a:t>
            </a:r>
            <a:r>
              <a:rPr lang="en-US" sz="2800" dirty="0"/>
              <a:t>an e-mail campaign.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Before </a:t>
            </a:r>
            <a:r>
              <a:rPr lang="en-US" sz="2800" dirty="0">
                <a:solidFill>
                  <a:srgbClr val="00B0F0"/>
                </a:solidFill>
              </a:rPr>
              <a:t>conducting an e-mail </a:t>
            </a:r>
            <a:r>
              <a:rPr lang="en-US" sz="2800" dirty="0" smtClean="0">
                <a:solidFill>
                  <a:srgbClr val="00B0F0"/>
                </a:solidFill>
              </a:rPr>
              <a:t>campaign</a:t>
            </a:r>
            <a:r>
              <a:rPr lang="en-US" sz="2800" dirty="0">
                <a:solidFill>
                  <a:srgbClr val="00B0F0"/>
                </a:solidFill>
              </a:rPr>
              <a:t>, marketers should read and </a:t>
            </a:r>
            <a:r>
              <a:rPr lang="en-US" sz="2800" dirty="0" smtClean="0">
                <a:solidFill>
                  <a:srgbClr val="00B0F0"/>
                </a:solidFill>
              </a:rPr>
              <a:t>understand </a:t>
            </a:r>
            <a:r>
              <a:rPr lang="en-US" sz="2800" dirty="0">
                <a:solidFill>
                  <a:srgbClr val="00B0F0"/>
                </a:solidFill>
              </a:rPr>
              <a:t>the 2004 CAN-SPAM Act.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18.1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5166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What </a:t>
            </a:r>
            <a:r>
              <a:rPr lang="en-US" sz="2800" dirty="0"/>
              <a:t>factors can affect the cost of a print ad?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In </a:t>
            </a:r>
            <a:r>
              <a:rPr lang="en-US" sz="2800" dirty="0">
                <a:solidFill>
                  <a:srgbClr val="00B0F0"/>
                </a:solidFill>
              </a:rPr>
              <a:t>print advertising, costs are usually based on </a:t>
            </a:r>
            <a:r>
              <a:rPr lang="en-US" sz="2800" dirty="0" smtClean="0">
                <a:solidFill>
                  <a:srgbClr val="00B0F0"/>
                </a:solidFill>
              </a:rPr>
              <a:t>the size </a:t>
            </a:r>
            <a:r>
              <a:rPr lang="en-US" sz="2800" dirty="0">
                <a:solidFill>
                  <a:srgbClr val="00B0F0"/>
                </a:solidFill>
              </a:rPr>
              <a:t>of the ad, the price paid for the </a:t>
            </a:r>
            <a:r>
              <a:rPr lang="en-US" sz="2800" dirty="0" smtClean="0">
                <a:solidFill>
                  <a:srgbClr val="00B0F0"/>
                </a:solidFill>
              </a:rPr>
              <a:t>print </a:t>
            </a:r>
            <a:r>
              <a:rPr lang="en-US" sz="2800" dirty="0">
                <a:solidFill>
                  <a:srgbClr val="00B0F0"/>
                </a:solidFill>
              </a:rPr>
              <a:t>space, </a:t>
            </a:r>
            <a:r>
              <a:rPr lang="en-US" sz="2800" dirty="0" smtClean="0">
                <a:solidFill>
                  <a:srgbClr val="00B0F0"/>
                </a:solidFill>
              </a:rPr>
              <a:t>and </a:t>
            </a:r>
            <a:r>
              <a:rPr lang="en-US" sz="2800" dirty="0">
                <a:solidFill>
                  <a:srgbClr val="00B0F0"/>
                </a:solidFill>
              </a:rPr>
              <a:t>how many times the ad will be printed. </a:t>
            </a:r>
            <a:r>
              <a:rPr lang="en-US" sz="2800" dirty="0" smtClean="0">
                <a:solidFill>
                  <a:srgbClr val="00B0F0"/>
                </a:solidFill>
              </a:rPr>
              <a:t>They </a:t>
            </a:r>
            <a:r>
              <a:rPr lang="en-US" sz="2800" dirty="0">
                <a:solidFill>
                  <a:srgbClr val="00B0F0"/>
                </a:solidFill>
              </a:rPr>
              <a:t>are also based on how many people see </a:t>
            </a:r>
            <a:r>
              <a:rPr lang="en-US" sz="2800" dirty="0" smtClean="0">
                <a:solidFill>
                  <a:srgbClr val="00B0F0"/>
                </a:solidFill>
              </a:rPr>
              <a:t>the advertisement, </a:t>
            </a:r>
            <a:r>
              <a:rPr lang="en-US" sz="2800" dirty="0">
                <a:solidFill>
                  <a:srgbClr val="00B0F0"/>
                </a:solidFill>
              </a:rPr>
              <a:t>based on </a:t>
            </a:r>
            <a:r>
              <a:rPr lang="en-US" sz="2800" dirty="0" smtClean="0">
                <a:solidFill>
                  <a:srgbClr val="00B0F0"/>
                </a:solidFill>
              </a:rPr>
              <a:t>circulation.</a:t>
            </a: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304" y="457200"/>
            <a:ext cx="8534400" cy="990600"/>
          </a:xfrm>
        </p:spPr>
        <p:txBody>
          <a:bodyPr/>
          <a:lstStyle/>
          <a:p>
            <a:r>
              <a:rPr lang="en-US" sz="4200" dirty="0" smtClean="0"/>
              <a:t>Section 18.1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4241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18.2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Creating an Advertising Campaign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3531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18.2-1 Summarize how an advertising campaign is developed. </a:t>
            </a:r>
          </a:p>
          <a:p>
            <a:r>
              <a:rPr lang="en-US" sz="2800" dirty="0" smtClean="0"/>
              <a:t>18.2-2 List elements of an advertisement.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08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3350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47750"/>
            <a:ext cx="3886200" cy="5562600"/>
          </a:xfrm>
        </p:spPr>
        <p:txBody>
          <a:bodyPr/>
          <a:lstStyle/>
          <a:p>
            <a:r>
              <a:rPr lang="en-US" sz="2800" dirty="0"/>
              <a:t>advertising campaign</a:t>
            </a:r>
          </a:p>
          <a:p>
            <a:r>
              <a:rPr lang="en-US" sz="2800" dirty="0" smtClean="0"/>
              <a:t>headline</a:t>
            </a:r>
            <a:endParaRPr lang="en-US" sz="2800" dirty="0"/>
          </a:p>
          <a:p>
            <a:r>
              <a:rPr lang="en-US" sz="2800" dirty="0"/>
              <a:t>copy</a:t>
            </a:r>
          </a:p>
          <a:p>
            <a:r>
              <a:rPr lang="en-US" sz="2800" dirty="0"/>
              <a:t>action words</a:t>
            </a:r>
          </a:p>
          <a:p>
            <a:r>
              <a:rPr lang="en-US" sz="2800" dirty="0"/>
              <a:t>typography</a:t>
            </a:r>
          </a:p>
          <a:p>
            <a:r>
              <a:rPr lang="en-US" sz="2800" dirty="0" smtClean="0"/>
              <a:t>typeface</a:t>
            </a:r>
          </a:p>
          <a:p>
            <a:r>
              <a:rPr lang="en-US" sz="2800" dirty="0"/>
              <a:t>weight</a:t>
            </a:r>
          </a:p>
          <a:p>
            <a:r>
              <a:rPr lang="en-US" sz="2800" dirty="0"/>
              <a:t>art</a:t>
            </a:r>
          </a:p>
          <a:p>
            <a:r>
              <a:rPr lang="en-US" sz="2800" dirty="0"/>
              <a:t>layout</a:t>
            </a:r>
          </a:p>
          <a:p>
            <a:r>
              <a:rPr lang="en-US" sz="2800" dirty="0"/>
              <a:t>white space</a:t>
            </a:r>
          </a:p>
          <a:p>
            <a:r>
              <a:rPr lang="en-US" sz="2800" dirty="0"/>
              <a:t>signature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18.1-1 Describe advertising as an element of the promotional mix. </a:t>
            </a:r>
          </a:p>
          <a:p>
            <a:r>
              <a:rPr lang="en-US" sz="2800" dirty="0" smtClean="0"/>
              <a:t>18.1-2 Cite common types of advertising media. </a:t>
            </a:r>
          </a:p>
          <a:p>
            <a:r>
              <a:rPr lang="en-US" sz="2800" dirty="0" smtClean="0"/>
              <a:t>18.1-3 Identify considerations in media selection.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09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might an advertising campaign affect the success of a product?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43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</p:spPr>
        <p:txBody>
          <a:bodyPr/>
          <a:lstStyle/>
          <a:p>
            <a:r>
              <a:rPr lang="en-US" sz="4000" dirty="0" smtClean="0"/>
              <a:t>Developing an Advertising Campaign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b="1" dirty="0" smtClean="0"/>
              <a:t>advertising campaign </a:t>
            </a:r>
            <a:r>
              <a:rPr lang="en-US" sz="2600" dirty="0" smtClean="0"/>
              <a:t>is a coordinated series of related advertisements with a single idea or theme </a:t>
            </a:r>
          </a:p>
          <a:p>
            <a:r>
              <a:rPr lang="en-US" sz="2600" dirty="0" smtClean="0"/>
              <a:t>Some media are more appropriate than others for use in a campaign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749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Developing an Advertising Campaign (Continued)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99" y="2181225"/>
            <a:ext cx="7019926" cy="369405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62700" y="5875277"/>
            <a:ext cx="1800225" cy="195427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charset="0"/>
              <a:buNone/>
            </a:pPr>
            <a:r>
              <a:rPr lang="en-US" sz="1000" dirty="0" smtClean="0"/>
              <a:t>Goodheart-Willcox Publisher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29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Developing an Advertising Campaign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Goals</a:t>
            </a:r>
          </a:p>
          <a:p>
            <a:pPr lvl="1"/>
            <a:r>
              <a:rPr lang="en-US" sz="2525" dirty="0" smtClean="0"/>
              <a:t>Advertising goals are a part of the goals that are already established</a:t>
            </a:r>
          </a:p>
          <a:p>
            <a:pPr lvl="1"/>
            <a:r>
              <a:rPr lang="en-US" sz="2525" dirty="0" smtClean="0"/>
              <a:t>Can be refined as the advertising plan is developed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0286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Developing an Advertising Campaign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Budget</a:t>
            </a:r>
          </a:p>
          <a:p>
            <a:pPr lvl="1"/>
            <a:r>
              <a:rPr lang="en-US" sz="2525" dirty="0" smtClean="0"/>
              <a:t>Must be established before medium is chosen</a:t>
            </a:r>
          </a:p>
          <a:p>
            <a:pPr lvl="1"/>
            <a:r>
              <a:rPr lang="en-US" sz="2525" dirty="0" smtClean="0"/>
              <a:t>Assigned based on the amount designated for advertising in the overall promotional budget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7336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</p:spPr>
        <p:txBody>
          <a:bodyPr/>
          <a:lstStyle/>
          <a:p>
            <a:r>
              <a:rPr lang="en-US" sz="4000" dirty="0" smtClean="0"/>
              <a:t>Developing an Advertising Campaign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Concept</a:t>
            </a:r>
          </a:p>
          <a:p>
            <a:pPr lvl="1"/>
            <a:r>
              <a:rPr lang="en-US" sz="2525" i="1" dirty="0" smtClean="0"/>
              <a:t>Concepting</a:t>
            </a:r>
            <a:r>
              <a:rPr lang="en-US" sz="2525" dirty="0" smtClean="0"/>
              <a:t> is looking at the big picture and brainstorming what the campaign should look like</a:t>
            </a:r>
            <a:endParaRPr lang="en-US" sz="2525" dirty="0"/>
          </a:p>
          <a:p>
            <a:pPr lvl="1"/>
            <a:r>
              <a:rPr lang="en-US" sz="2525" dirty="0" smtClean="0"/>
              <a:t>Can be presented as a prototype or rough draft to management for approval</a:t>
            </a:r>
          </a:p>
        </p:txBody>
      </p:sp>
    </p:spTree>
    <p:extLst>
      <p:ext uri="{BB962C8B-B14F-4D97-AF65-F5344CB8AC3E}">
        <p14:creationId xmlns:p14="http://schemas.microsoft.com/office/powerpoint/2010/main" val="3761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Developing an Advertising Campaign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Message</a:t>
            </a:r>
          </a:p>
          <a:p>
            <a:pPr lvl="1"/>
            <a:r>
              <a:rPr lang="en-US" sz="2525" dirty="0" smtClean="0"/>
              <a:t>Should be valuable to the customer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/>
              <a:t>unique selling proposition (USP) </a:t>
            </a:r>
            <a:r>
              <a:rPr lang="en-US" sz="2525" dirty="0"/>
              <a:t>is a statement of how the products, brand, or company are better than the </a:t>
            </a:r>
            <a:r>
              <a:rPr lang="en-US" sz="2525" dirty="0" smtClean="0"/>
              <a:t>competition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699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Developing an Advertising Campaign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Media</a:t>
            </a:r>
          </a:p>
          <a:p>
            <a:pPr lvl="1"/>
            <a:r>
              <a:rPr lang="en-US" sz="2525" dirty="0" smtClean="0"/>
              <a:t>Determine which media best communicate the message</a:t>
            </a:r>
          </a:p>
          <a:p>
            <a:pPr lvl="1"/>
            <a:r>
              <a:rPr lang="en-US" sz="2525" dirty="0" smtClean="0"/>
              <a:t>Consider costs and scheduling when selecting the media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5742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</p:spPr>
        <p:txBody>
          <a:bodyPr/>
          <a:lstStyle/>
          <a:p>
            <a:r>
              <a:rPr lang="en-US" sz="4000" dirty="0" smtClean="0"/>
              <a:t>Developing an Advertising Campaign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Evaluate</a:t>
            </a:r>
          </a:p>
          <a:p>
            <a:pPr lvl="1"/>
            <a:r>
              <a:rPr lang="en-US" sz="2525" i="1" dirty="0" smtClean="0"/>
              <a:t>Reach </a:t>
            </a:r>
            <a:r>
              <a:rPr lang="en-US" sz="2525" dirty="0" smtClean="0"/>
              <a:t>is the total number of people expected to see an advertisement </a:t>
            </a:r>
          </a:p>
          <a:p>
            <a:pPr lvl="1"/>
            <a:r>
              <a:rPr lang="en-US" sz="2525" i="1" dirty="0" smtClean="0"/>
              <a:t>Frequency </a:t>
            </a:r>
            <a:r>
              <a:rPr lang="en-US" sz="2525" dirty="0" smtClean="0"/>
              <a:t>is the number of times the advertisement appears before the customer 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6948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an Advertisement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classic structure for an advertisement has four elements </a:t>
            </a:r>
          </a:p>
          <a:p>
            <a:pPr lvl="1"/>
            <a:r>
              <a:rPr lang="en-US" sz="2525" dirty="0" smtClean="0"/>
              <a:t>Headline </a:t>
            </a:r>
          </a:p>
          <a:p>
            <a:pPr lvl="1"/>
            <a:r>
              <a:rPr lang="en-US" sz="2525" dirty="0" smtClean="0"/>
              <a:t>Copy </a:t>
            </a:r>
          </a:p>
          <a:p>
            <a:pPr lvl="1"/>
            <a:r>
              <a:rPr lang="en-US" sz="2525" dirty="0" smtClean="0"/>
              <a:t>Graphics</a:t>
            </a:r>
          </a:p>
          <a:p>
            <a:pPr lvl="1"/>
            <a:r>
              <a:rPr lang="en-US" sz="2525" dirty="0" smtClean="0"/>
              <a:t>Signature</a:t>
            </a:r>
          </a:p>
          <a:p>
            <a:pPr lvl="1"/>
            <a:endParaRPr lang="en-US" sz="2525" dirty="0"/>
          </a:p>
          <a:p>
            <a:pPr lvl="1"/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31007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search engine optimization (SEO)</a:t>
            </a:r>
          </a:p>
          <a:p>
            <a:r>
              <a:rPr lang="en-US" sz="2800" dirty="0"/>
              <a:t>media planning</a:t>
            </a:r>
          </a:p>
          <a:p>
            <a:r>
              <a:rPr lang="en-US" sz="2800" dirty="0"/>
              <a:t>advertising agency</a:t>
            </a:r>
          </a:p>
          <a:p>
            <a:r>
              <a:rPr lang="en-US" sz="2800" dirty="0"/>
              <a:t>creative </a:t>
            </a:r>
            <a:r>
              <a:rPr lang="en-US" sz="2800" dirty="0" smtClean="0"/>
              <a:t>plan</a:t>
            </a:r>
          </a:p>
          <a:p>
            <a:r>
              <a:rPr lang="en-US" sz="2800" dirty="0" smtClean="0"/>
              <a:t>reach</a:t>
            </a:r>
          </a:p>
          <a:p>
            <a:r>
              <a:rPr lang="en-US" sz="2800" dirty="0" smtClean="0"/>
              <a:t>frequency</a:t>
            </a:r>
          </a:p>
          <a:p>
            <a:r>
              <a:rPr lang="en-US" sz="2800" dirty="0" smtClean="0"/>
              <a:t>cost per thousand (CPM)</a:t>
            </a:r>
            <a:endParaRPr lang="en-US" sz="2800" dirty="0"/>
          </a:p>
          <a:p>
            <a:r>
              <a:rPr lang="en-US" sz="2800" dirty="0"/>
              <a:t>circulation</a:t>
            </a:r>
          </a:p>
          <a:p>
            <a:r>
              <a:rPr lang="en-US" sz="2800" dirty="0"/>
              <a:t>lead time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75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an Advertisement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5" y="6380756"/>
            <a:ext cx="3371850" cy="228600"/>
          </a:xfrm>
        </p:spPr>
        <p:txBody>
          <a:bodyPr/>
          <a:lstStyle/>
          <a:p>
            <a:pPr marL="0" lvl="1" indent="0">
              <a:buNone/>
            </a:pPr>
            <a:r>
              <a:rPr lang="en-US" sz="1000" dirty="0" smtClean="0"/>
              <a:t>Courtesy of ©Pacific Cycle; </a:t>
            </a:r>
            <a:r>
              <a:rPr lang="en-US" sz="1000" dirty="0"/>
              <a:t>Goodheart-Willcox Publisher</a:t>
            </a:r>
          </a:p>
          <a:p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7875" y="1752600"/>
            <a:ext cx="5057775" cy="462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an Advertisement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headline</a:t>
            </a:r>
            <a:r>
              <a:rPr lang="en-US" sz="2600" dirty="0" smtClean="0"/>
              <a:t> is a statement designed to grab the attention of viewers so they will read the rest of the advertisement</a:t>
            </a:r>
          </a:p>
          <a:p>
            <a:pPr lvl="1"/>
            <a:r>
              <a:rPr lang="en-US" sz="2525" dirty="0" smtClean="0"/>
              <a:t>Uses words to call attention to the advertisement</a:t>
            </a:r>
          </a:p>
          <a:p>
            <a:pPr lvl="1"/>
            <a:r>
              <a:rPr lang="en-US" sz="2525" dirty="0" smtClean="0"/>
              <a:t>Also called the </a:t>
            </a:r>
            <a:r>
              <a:rPr lang="en-US" sz="2525" i="1" dirty="0" smtClean="0"/>
              <a:t>hook</a:t>
            </a:r>
            <a:r>
              <a:rPr lang="en-US" sz="2525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57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an Advertisement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Copy</a:t>
            </a:r>
            <a:r>
              <a:rPr lang="en-US" sz="2600" dirty="0"/>
              <a:t> is advertisement text that provides information and sells the </a:t>
            </a:r>
            <a:r>
              <a:rPr lang="en-US" sz="2600" dirty="0" smtClean="0"/>
              <a:t>product</a:t>
            </a:r>
            <a:endParaRPr lang="en-US" sz="2600" dirty="0"/>
          </a:p>
          <a:p>
            <a:pPr lvl="1"/>
            <a:r>
              <a:rPr lang="en-US" sz="2525" dirty="0" smtClean="0"/>
              <a:t>The words in the advertisement</a:t>
            </a:r>
          </a:p>
          <a:p>
            <a:pPr lvl="1"/>
            <a:r>
              <a:rPr lang="en-US" sz="2525" i="1" dirty="0" smtClean="0"/>
              <a:t>Body copy </a:t>
            </a:r>
            <a:r>
              <a:rPr lang="en-US" sz="2525" dirty="0" smtClean="0"/>
              <a:t>is the words that explain the product and give added information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copywriter</a:t>
            </a:r>
            <a:r>
              <a:rPr lang="en-US" sz="2525" dirty="0" smtClean="0"/>
              <a:t> is the person who writes advertising copy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509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an Advertisement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most effective advertising copy does several things</a:t>
            </a:r>
          </a:p>
          <a:p>
            <a:pPr lvl="1"/>
            <a:r>
              <a:rPr lang="en-US" sz="2525" dirty="0" smtClean="0"/>
              <a:t>Creates intrigue</a:t>
            </a:r>
          </a:p>
          <a:p>
            <a:pPr lvl="1"/>
            <a:r>
              <a:rPr lang="en-US" sz="2525" dirty="0" smtClean="0"/>
              <a:t>Appeals to the senses</a:t>
            </a:r>
          </a:p>
          <a:p>
            <a:pPr lvl="1"/>
            <a:r>
              <a:rPr lang="en-US" sz="2525" dirty="0" smtClean="0"/>
              <a:t>Sounds newsworthy</a:t>
            </a:r>
          </a:p>
          <a:p>
            <a:pPr lvl="1"/>
            <a:r>
              <a:rPr lang="en-US" sz="2525" dirty="0" smtClean="0"/>
              <a:t>Uses action words</a:t>
            </a:r>
          </a:p>
          <a:p>
            <a:pPr lvl="2"/>
            <a:r>
              <a:rPr lang="en-US" sz="2450" b="1" dirty="0" smtClean="0"/>
              <a:t>Action words</a:t>
            </a:r>
            <a:r>
              <a:rPr lang="en-US" sz="2450" b="1" i="1" dirty="0" smtClean="0"/>
              <a:t> </a:t>
            </a:r>
            <a:r>
              <a:rPr lang="en-US" sz="2450" dirty="0" smtClean="0"/>
              <a:t>are verbs telling the reader what to do</a:t>
            </a:r>
          </a:p>
          <a:p>
            <a:pPr lvl="2"/>
            <a:r>
              <a:rPr lang="en-US" sz="2450" dirty="0" smtClean="0"/>
              <a:t>Joined by adverbs suggesting when or how to act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23586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an Advertisement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Graphics</a:t>
            </a:r>
          </a:p>
          <a:p>
            <a:pPr lvl="1"/>
            <a:r>
              <a:rPr lang="en-US" sz="2525" dirty="0" smtClean="0"/>
              <a:t>Provide visual interest</a:t>
            </a:r>
          </a:p>
          <a:p>
            <a:pPr lvl="1"/>
            <a:r>
              <a:rPr lang="en-US" sz="2525" dirty="0" smtClean="0"/>
              <a:t>Include the following:</a:t>
            </a:r>
          </a:p>
          <a:p>
            <a:pPr lvl="2"/>
            <a:r>
              <a:rPr lang="en-US" sz="2450" dirty="0" smtClean="0"/>
              <a:t>Typography</a:t>
            </a:r>
          </a:p>
          <a:p>
            <a:pPr lvl="2"/>
            <a:r>
              <a:rPr lang="en-US" sz="2450" dirty="0" smtClean="0"/>
              <a:t>Art</a:t>
            </a:r>
          </a:p>
          <a:p>
            <a:pPr lvl="2"/>
            <a:r>
              <a:rPr lang="en-US" sz="2450" dirty="0" smtClean="0"/>
              <a:t>Layout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34375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an Advertisement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Typography </a:t>
            </a:r>
            <a:r>
              <a:rPr lang="en-US" sz="2600" dirty="0" smtClean="0"/>
              <a:t>is the visual aspect of the style and arrangement of type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typeface </a:t>
            </a:r>
            <a:r>
              <a:rPr lang="en-US" sz="2525" dirty="0" smtClean="0"/>
              <a:t>is a particular style for the printed letters of the alphabet, punctuation, and numbers </a:t>
            </a:r>
          </a:p>
          <a:p>
            <a:pPr lvl="1"/>
            <a:r>
              <a:rPr lang="en-US" sz="2525" b="1" dirty="0" smtClean="0"/>
              <a:t>Weight</a:t>
            </a:r>
            <a:r>
              <a:rPr lang="en-US" sz="2525" dirty="0" smtClean="0"/>
              <a:t> refers to the thickness and slant of the letters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42659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an Advertisement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Art</a:t>
            </a:r>
            <a:r>
              <a:rPr lang="en-US" sz="2600" i="1" dirty="0" smtClean="0"/>
              <a:t> </a:t>
            </a:r>
            <a:r>
              <a:rPr lang="en-US" sz="2600" dirty="0" smtClean="0"/>
              <a:t>is all the elements illustrating the message of an advertisement</a:t>
            </a:r>
          </a:p>
          <a:p>
            <a:pPr lvl="1"/>
            <a:r>
              <a:rPr lang="en-US" sz="2525" dirty="0" smtClean="0"/>
              <a:t>Drawings</a:t>
            </a:r>
          </a:p>
          <a:p>
            <a:pPr lvl="1"/>
            <a:r>
              <a:rPr lang="en-US" sz="2525" dirty="0" smtClean="0"/>
              <a:t>Photographs</a:t>
            </a:r>
          </a:p>
          <a:p>
            <a:pPr lvl="1"/>
            <a:r>
              <a:rPr lang="en-US" sz="2525" dirty="0" smtClean="0"/>
              <a:t>Charts</a:t>
            </a:r>
          </a:p>
          <a:p>
            <a:pPr lvl="1"/>
            <a:r>
              <a:rPr lang="en-US" sz="2525" dirty="0" smtClean="0"/>
              <a:t>Graphs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10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an Advertisement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Layout</a:t>
            </a:r>
            <a:r>
              <a:rPr lang="en-US" sz="2600" dirty="0" smtClean="0"/>
              <a:t> is the arrangement of the headline, copy, and art on a page</a:t>
            </a:r>
          </a:p>
          <a:p>
            <a:r>
              <a:rPr lang="en-US" sz="2600" b="1" dirty="0" smtClean="0"/>
              <a:t>White space </a:t>
            </a:r>
            <a:r>
              <a:rPr lang="en-US" sz="2600" dirty="0" smtClean="0"/>
              <a:t>is the blank areas on a page where there is no art or copy</a:t>
            </a:r>
          </a:p>
          <a:p>
            <a:pPr lvl="1"/>
            <a:r>
              <a:rPr lang="en-US" sz="2525" dirty="0" smtClean="0"/>
              <a:t>Acts as a frame for the message</a:t>
            </a:r>
          </a:p>
          <a:p>
            <a:pPr lvl="1"/>
            <a:r>
              <a:rPr lang="en-US" sz="2525" dirty="0" smtClean="0"/>
              <a:t>Advertisements with little white space appear cluttered and are hard to read</a:t>
            </a:r>
          </a:p>
          <a:p>
            <a:pPr lvl="1"/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2295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Elements of an Advertisement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signature</a:t>
            </a:r>
            <a:r>
              <a:rPr lang="en-US" sz="2600" dirty="0" smtClean="0"/>
              <a:t> identifies the person or company paying for the advertisement</a:t>
            </a:r>
          </a:p>
          <a:p>
            <a:pPr lvl="1"/>
            <a:r>
              <a:rPr lang="en-US" sz="2525" dirty="0" smtClean="0"/>
              <a:t>Usually includes the company name and logo</a:t>
            </a:r>
          </a:p>
          <a:p>
            <a:pPr lvl="1"/>
            <a:r>
              <a:rPr lang="en-US" sz="2525" dirty="0" smtClean="0"/>
              <a:t>Might include the company slogan or tagline and company’s location and contact information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0381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concepting?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Concepting </a:t>
            </a:r>
            <a:r>
              <a:rPr lang="en-US" sz="2800" dirty="0">
                <a:solidFill>
                  <a:srgbClr val="00B0F0"/>
                </a:solidFill>
              </a:rPr>
              <a:t>is the creative concept </a:t>
            </a:r>
            <a:r>
              <a:rPr lang="en-US" sz="2800" dirty="0" smtClean="0">
                <a:solidFill>
                  <a:srgbClr val="00B0F0"/>
                </a:solidFill>
              </a:rPr>
              <a:t>process </a:t>
            </a:r>
            <a:r>
              <a:rPr lang="en-US" sz="2800" dirty="0">
                <a:solidFill>
                  <a:srgbClr val="00B0F0"/>
                </a:solidFill>
              </a:rPr>
              <a:t>of looking at the big picture </a:t>
            </a:r>
            <a:r>
              <a:rPr lang="en-US" sz="2800" dirty="0" smtClean="0">
                <a:solidFill>
                  <a:srgbClr val="00B0F0"/>
                </a:solidFill>
              </a:rPr>
              <a:t>and brainstorming </a:t>
            </a:r>
            <a:r>
              <a:rPr lang="en-US" sz="2800" dirty="0">
                <a:solidFill>
                  <a:srgbClr val="00B0F0"/>
                </a:solidFill>
              </a:rPr>
              <a:t>what the campaign </a:t>
            </a:r>
            <a:r>
              <a:rPr lang="en-US" sz="2800" dirty="0" smtClean="0">
                <a:solidFill>
                  <a:srgbClr val="00B0F0"/>
                </a:solidFill>
              </a:rPr>
              <a:t>should </a:t>
            </a:r>
            <a:r>
              <a:rPr lang="en-US" sz="2800" dirty="0">
                <a:solidFill>
                  <a:srgbClr val="00B0F0"/>
                </a:solidFill>
              </a:rPr>
              <a:t>look like.</a:t>
            </a:r>
          </a:p>
          <a:p>
            <a:pPr marL="0" indent="0">
              <a:buNone/>
            </a:pPr>
            <a:r>
              <a:rPr lang="en-US" sz="30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18.2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9228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role does advertising play in promotion?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1364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Why </a:t>
            </a:r>
            <a:r>
              <a:rPr lang="en-US" sz="2800" dirty="0"/>
              <a:t>is the unique selling proposition (USP) an </a:t>
            </a:r>
            <a:r>
              <a:rPr lang="en-US" sz="2800" dirty="0" smtClean="0"/>
              <a:t>important </a:t>
            </a:r>
            <a:r>
              <a:rPr lang="en-US" sz="2800" dirty="0"/>
              <a:t>part of the advertising message?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USP </a:t>
            </a:r>
            <a:r>
              <a:rPr lang="en-US" sz="2800" dirty="0">
                <a:solidFill>
                  <a:srgbClr val="00B0F0"/>
                </a:solidFill>
              </a:rPr>
              <a:t>is a </a:t>
            </a:r>
            <a:r>
              <a:rPr lang="en-US" sz="2800" dirty="0" smtClean="0">
                <a:solidFill>
                  <a:srgbClr val="00B0F0"/>
                </a:solidFill>
              </a:rPr>
              <a:t>statement </a:t>
            </a:r>
            <a:r>
              <a:rPr lang="en-US" sz="2800" dirty="0">
                <a:solidFill>
                  <a:srgbClr val="00B0F0"/>
                </a:solidFill>
              </a:rPr>
              <a:t>of how the products, brand, or </a:t>
            </a:r>
            <a:r>
              <a:rPr lang="en-US" sz="2800" dirty="0" smtClean="0">
                <a:solidFill>
                  <a:srgbClr val="00B0F0"/>
                </a:solidFill>
              </a:rPr>
              <a:t>company </a:t>
            </a:r>
            <a:r>
              <a:rPr lang="en-US" sz="2800" dirty="0">
                <a:solidFill>
                  <a:srgbClr val="00B0F0"/>
                </a:solidFill>
              </a:rPr>
              <a:t>are better than the competition. It </a:t>
            </a:r>
            <a:r>
              <a:rPr lang="en-US" sz="2800" dirty="0" smtClean="0">
                <a:solidFill>
                  <a:srgbClr val="00B0F0"/>
                </a:solidFill>
              </a:rPr>
              <a:t>explains </a:t>
            </a:r>
            <a:r>
              <a:rPr lang="en-US" sz="2800" dirty="0">
                <a:solidFill>
                  <a:srgbClr val="00B0F0"/>
                </a:solidFill>
              </a:rPr>
              <a:t>why the customer should purchase </a:t>
            </a:r>
            <a:r>
              <a:rPr lang="en-US" sz="2800" dirty="0" smtClean="0">
                <a:solidFill>
                  <a:srgbClr val="00B0F0"/>
                </a:solidFill>
              </a:rPr>
              <a:t>products </a:t>
            </a:r>
            <a:r>
              <a:rPr lang="en-US" sz="2800" dirty="0">
                <a:solidFill>
                  <a:srgbClr val="00B0F0"/>
                </a:solidFill>
              </a:rPr>
              <a:t>from your </a:t>
            </a:r>
            <a:r>
              <a:rPr lang="en-US" sz="2800" dirty="0" smtClean="0">
                <a:solidFill>
                  <a:srgbClr val="00B0F0"/>
                </a:solidFill>
              </a:rPr>
              <a:t>company, </a:t>
            </a:r>
            <a:r>
              <a:rPr lang="en-US" sz="2800" dirty="0">
                <a:solidFill>
                  <a:srgbClr val="00B0F0"/>
                </a:solidFill>
              </a:rPr>
              <a:t>rather than </a:t>
            </a:r>
            <a:r>
              <a:rPr lang="en-US" sz="2800" dirty="0" smtClean="0">
                <a:solidFill>
                  <a:srgbClr val="00B0F0"/>
                </a:solidFill>
              </a:rPr>
              <a:t>another </a:t>
            </a:r>
            <a:r>
              <a:rPr lang="en-US" sz="2800" dirty="0">
                <a:solidFill>
                  <a:srgbClr val="00B0F0"/>
                </a:solidFill>
              </a:rPr>
              <a:t>company.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18.2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8996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What </a:t>
            </a:r>
            <a:r>
              <a:rPr lang="en-US" sz="2800" dirty="0"/>
              <a:t>is a hook in advertising?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aspect of an advertisement that </a:t>
            </a:r>
            <a:r>
              <a:rPr lang="en-US" sz="2800" dirty="0" smtClean="0">
                <a:solidFill>
                  <a:srgbClr val="00B0F0"/>
                </a:solidFill>
              </a:rPr>
              <a:t>grabs </a:t>
            </a:r>
            <a:r>
              <a:rPr lang="en-US" sz="2800" dirty="0">
                <a:solidFill>
                  <a:srgbClr val="00B0F0"/>
                </a:solidFill>
              </a:rPr>
              <a:t>attention is often called the </a:t>
            </a:r>
            <a:r>
              <a:rPr lang="en-US" sz="2800" i="1" dirty="0" smtClean="0">
                <a:solidFill>
                  <a:srgbClr val="00B0F0"/>
                </a:solidFill>
              </a:rPr>
              <a:t>hook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When choosing typography for an advertisement, what decisions are included?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Choosing </a:t>
            </a:r>
            <a:r>
              <a:rPr lang="en-US" sz="2800" dirty="0">
                <a:solidFill>
                  <a:srgbClr val="00B0F0"/>
                </a:solidFill>
              </a:rPr>
              <a:t>typography includes decisions about typeface, size, and weight.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18.2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2368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What </a:t>
            </a:r>
            <a:r>
              <a:rPr lang="en-US" sz="2800" dirty="0"/>
              <a:t>elements make up the graphics </a:t>
            </a:r>
            <a:r>
              <a:rPr lang="en-US" sz="2800" dirty="0" smtClean="0"/>
              <a:t>of </a:t>
            </a:r>
            <a:r>
              <a:rPr lang="en-US" sz="2800" dirty="0"/>
              <a:t>an advertisement?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</a:t>
            </a:r>
            <a:r>
              <a:rPr lang="en-US" sz="2800" dirty="0" smtClean="0">
                <a:solidFill>
                  <a:srgbClr val="00B0F0"/>
                </a:solidFill>
              </a:rPr>
              <a:t>Graphics </a:t>
            </a:r>
            <a:r>
              <a:rPr lang="en-US" sz="2800" dirty="0">
                <a:solidFill>
                  <a:srgbClr val="00B0F0"/>
                </a:solidFill>
              </a:rPr>
              <a:t>include typography, art, and </a:t>
            </a:r>
            <a:r>
              <a:rPr lang="en-US" sz="2800" dirty="0" smtClean="0">
                <a:solidFill>
                  <a:srgbClr val="00B0F0"/>
                </a:solidFill>
              </a:rPr>
              <a:t>layout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18.2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127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Advertising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Advertising</a:t>
            </a:r>
            <a:r>
              <a:rPr lang="en-US" sz="2600" dirty="0" smtClean="0"/>
              <a:t> is one element of the promotional mix</a:t>
            </a:r>
          </a:p>
          <a:p>
            <a:pPr lvl="1"/>
            <a:r>
              <a:rPr lang="en-US" sz="2525" dirty="0" smtClean="0"/>
              <a:t>Any nonpersonal communication paid for by an identified sponsor</a:t>
            </a:r>
          </a:p>
          <a:p>
            <a:pPr lvl="1"/>
            <a:r>
              <a:rPr lang="en-US" sz="2525" i="1" dirty="0" smtClean="0"/>
              <a:t>Nonpersonal</a:t>
            </a:r>
            <a:r>
              <a:rPr lang="en-US" sz="2525" dirty="0" smtClean="0"/>
              <a:t> means the message is delivered through a media channel, not in person</a:t>
            </a:r>
            <a:endParaRPr lang="en-US" sz="2525" i="1" dirty="0" smtClean="0"/>
          </a:p>
          <a:p>
            <a:pPr marL="342900" lvl="1" indent="0">
              <a:buNone/>
            </a:pPr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15047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Advertising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Advertising </a:t>
            </a:r>
            <a:r>
              <a:rPr lang="en-US" sz="2600" dirty="0" smtClean="0"/>
              <a:t>and society</a:t>
            </a:r>
            <a:endParaRPr lang="en-US" sz="2600" dirty="0"/>
          </a:p>
          <a:p>
            <a:pPr lvl="1"/>
            <a:r>
              <a:rPr lang="en-US" sz="2525" dirty="0" smtClean="0"/>
              <a:t>Can inform </a:t>
            </a:r>
            <a:r>
              <a:rPr lang="en-US" sz="2525" dirty="0"/>
              <a:t>consumers </a:t>
            </a:r>
            <a:r>
              <a:rPr lang="en-US" sz="2525" dirty="0" smtClean="0"/>
              <a:t>about </a:t>
            </a:r>
            <a:r>
              <a:rPr lang="en-US" sz="2525" dirty="0"/>
              <a:t>product </a:t>
            </a:r>
            <a:r>
              <a:rPr lang="en-US" sz="2525" dirty="0" smtClean="0"/>
              <a:t>choices </a:t>
            </a:r>
            <a:endParaRPr lang="en-US" sz="2525" dirty="0"/>
          </a:p>
          <a:p>
            <a:pPr lvl="1"/>
            <a:r>
              <a:rPr lang="en-US" sz="2525" dirty="0" smtClean="0"/>
              <a:t>Can encourage </a:t>
            </a:r>
            <a:r>
              <a:rPr lang="en-US" sz="2525" dirty="0"/>
              <a:t>consumers to seek a higher standard of </a:t>
            </a:r>
            <a:r>
              <a:rPr lang="en-US" sz="2525" dirty="0" smtClean="0"/>
              <a:t>living</a:t>
            </a:r>
          </a:p>
          <a:p>
            <a:pPr lvl="1"/>
            <a:r>
              <a:rPr lang="en-US" sz="2525" dirty="0" smtClean="0"/>
              <a:t>Can stimulate </a:t>
            </a:r>
            <a:r>
              <a:rPr lang="en-US" sz="2525" dirty="0"/>
              <a:t>competition among </a:t>
            </a:r>
            <a:r>
              <a:rPr lang="en-US" sz="2525" dirty="0" smtClean="0"/>
              <a:t>businesses</a:t>
            </a:r>
          </a:p>
          <a:p>
            <a:pPr lvl="1"/>
            <a:r>
              <a:rPr lang="en-US" sz="2525" dirty="0" smtClean="0"/>
              <a:t>Can help </a:t>
            </a:r>
            <a:r>
              <a:rPr lang="en-US" sz="2525" dirty="0"/>
              <a:t>increase </a:t>
            </a:r>
            <a:r>
              <a:rPr lang="en-US" sz="2525" dirty="0" smtClean="0"/>
              <a:t>employment</a:t>
            </a:r>
          </a:p>
          <a:p>
            <a:pPr lvl="1"/>
            <a:r>
              <a:rPr lang="en-US" sz="2525" dirty="0" smtClean="0"/>
              <a:t>Can encourage </a:t>
            </a:r>
            <a:r>
              <a:rPr lang="en-US" sz="2525" dirty="0"/>
              <a:t>acceptance of </a:t>
            </a:r>
            <a:r>
              <a:rPr lang="en-US" sz="2525" dirty="0" smtClean="0"/>
              <a:t>innovative products</a:t>
            </a:r>
          </a:p>
          <a:p>
            <a:pPr lvl="1"/>
            <a:r>
              <a:rPr lang="en-US" sz="2525" dirty="0" smtClean="0"/>
              <a:t>Can help </a:t>
            </a:r>
            <a:r>
              <a:rPr lang="en-US" sz="2525" dirty="0"/>
              <a:t>people learn about health and social </a:t>
            </a:r>
            <a:r>
              <a:rPr lang="en-US" sz="2525" dirty="0" smtClean="0"/>
              <a:t>issues 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614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Advertising (Continued)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Advertising law</a:t>
            </a:r>
          </a:p>
          <a:p>
            <a:pPr lvl="1"/>
            <a:r>
              <a:rPr lang="en-US" sz="2525" dirty="0" smtClean="0"/>
              <a:t>Under the </a:t>
            </a:r>
            <a:r>
              <a:rPr lang="en-US" sz="2525" i="1" dirty="0" smtClean="0"/>
              <a:t>Federal Trade Commission Act</a:t>
            </a:r>
            <a:r>
              <a:rPr lang="en-US" sz="2525" dirty="0" smtClean="0"/>
              <a:t>, federal law states the following:</a:t>
            </a:r>
          </a:p>
          <a:p>
            <a:pPr lvl="2"/>
            <a:r>
              <a:rPr lang="en-US" sz="2450" dirty="0" smtClean="0"/>
              <a:t>Advertising must be truthful and </a:t>
            </a:r>
            <a:r>
              <a:rPr lang="en-US" sz="2450" dirty="0" err="1" smtClean="0"/>
              <a:t>nondeceptive</a:t>
            </a:r>
            <a:endParaRPr lang="en-US" sz="2450" dirty="0" smtClean="0"/>
          </a:p>
          <a:p>
            <a:pPr lvl="2"/>
            <a:r>
              <a:rPr lang="en-US" sz="2450" dirty="0" smtClean="0"/>
              <a:t>Advertisers must have evidence to back up their claims</a:t>
            </a:r>
          </a:p>
          <a:p>
            <a:pPr lvl="2"/>
            <a:r>
              <a:rPr lang="en-US" sz="2450" dirty="0" smtClean="0"/>
              <a:t>Advertisements cannot be unfair</a:t>
            </a:r>
          </a:p>
          <a:p>
            <a:pPr lvl="1"/>
            <a:r>
              <a:rPr lang="en-US" sz="2525" i="1" dirty="0" smtClean="0"/>
              <a:t>False advertising</a:t>
            </a:r>
            <a:r>
              <a:rPr lang="en-US" sz="2525" dirty="0" smtClean="0"/>
              <a:t> is overstating the features and benefits of goods or services or making false claims about them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322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1735</Words>
  <Application>Microsoft Office PowerPoint</Application>
  <PresentationFormat>On-screen Show (4:3)</PresentationFormat>
  <Paragraphs>284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Arial</vt:lpstr>
      <vt:lpstr>Trebuchet MS</vt:lpstr>
      <vt:lpstr>Helvetica</vt:lpstr>
      <vt:lpstr>Tahoma</vt:lpstr>
      <vt:lpstr>Palatino Linotype</vt:lpstr>
      <vt:lpstr>Verdana</vt:lpstr>
      <vt:lpstr>Calibri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18.1</vt:lpstr>
      <vt:lpstr>Learning Objectives</vt:lpstr>
      <vt:lpstr>Key Terms</vt:lpstr>
      <vt:lpstr>Essential Question</vt:lpstr>
      <vt:lpstr>Advertising </vt:lpstr>
      <vt:lpstr>Advertising (Continued)</vt:lpstr>
      <vt:lpstr>Advertising (Continued) </vt:lpstr>
      <vt:lpstr>Types of Advertising Media</vt:lpstr>
      <vt:lpstr>Types of Advertising Media (Continued)</vt:lpstr>
      <vt:lpstr>Types of Advertising Media (Continued)</vt:lpstr>
      <vt:lpstr>Types of Advertising Media (Continued)</vt:lpstr>
      <vt:lpstr>Types of Advertising Media (Continued)</vt:lpstr>
      <vt:lpstr>Types of Advertising Media (Continued)</vt:lpstr>
      <vt:lpstr>Types of Advertising Media (Continued)</vt:lpstr>
      <vt:lpstr>Types of Advertising Media (Continued)</vt:lpstr>
      <vt:lpstr>Types of Advertising Media (Continued)</vt:lpstr>
      <vt:lpstr>Types of Advertising Media (Continued)</vt:lpstr>
      <vt:lpstr>Types of Advertising Media (Continued)</vt:lpstr>
      <vt:lpstr>Types of Advertising Media (Continued)</vt:lpstr>
      <vt:lpstr>Types of Advertising Media (Continued)</vt:lpstr>
      <vt:lpstr>Types of Advertising Media (Continued)</vt:lpstr>
      <vt:lpstr>Types of Advertising Media (Continued)</vt:lpstr>
      <vt:lpstr>Types of Advertising Media (Continued)</vt:lpstr>
      <vt:lpstr>Media Selection </vt:lpstr>
      <vt:lpstr>Media Selection (Continued)</vt:lpstr>
      <vt:lpstr>Media Selection (Continued)</vt:lpstr>
      <vt:lpstr>Media Selection (Continued)</vt:lpstr>
      <vt:lpstr>Media Selection (Continued) </vt:lpstr>
      <vt:lpstr>Media Selection (Continued) </vt:lpstr>
      <vt:lpstr>Media Selection (Continued)</vt:lpstr>
      <vt:lpstr>Section 18.1 Review </vt:lpstr>
      <vt:lpstr>Section 18.1 Review (Continued) </vt:lpstr>
      <vt:lpstr>Section 18.1 Review (Continued) </vt:lpstr>
      <vt:lpstr>Section 18.1 Review (Continued) </vt:lpstr>
      <vt:lpstr>Section 18.2</vt:lpstr>
      <vt:lpstr>Learning Objectives</vt:lpstr>
      <vt:lpstr>Key Terms</vt:lpstr>
      <vt:lpstr>Essential Question</vt:lpstr>
      <vt:lpstr>Developing an Advertising Campaign</vt:lpstr>
      <vt:lpstr>Developing an Advertising Campaign (Continued)</vt:lpstr>
      <vt:lpstr>Developing an Advertising Campaign (Continued)</vt:lpstr>
      <vt:lpstr>Developing an Advertising Campaign (Continued)</vt:lpstr>
      <vt:lpstr>Developing an Advertising Campaign (Continued)</vt:lpstr>
      <vt:lpstr>Developing an Advertising Campaign (Continued)</vt:lpstr>
      <vt:lpstr>Developing an Advertising Campaign (Continued)</vt:lpstr>
      <vt:lpstr>Developing an Advertising Campaign (Continued)</vt:lpstr>
      <vt:lpstr>Elements of an Advertisement</vt:lpstr>
      <vt:lpstr>Elements of an Advertisement (Continued)</vt:lpstr>
      <vt:lpstr>Elements of an Advertisement (Continued)</vt:lpstr>
      <vt:lpstr>Elements of an Advertisement (Continued)</vt:lpstr>
      <vt:lpstr>Elements of an Advertisement (Continued)</vt:lpstr>
      <vt:lpstr>Elements of an Advertisement (Continued)</vt:lpstr>
      <vt:lpstr>Elements of an Advertisement (Continued)</vt:lpstr>
      <vt:lpstr>Elements of an Advertisement (Continued)</vt:lpstr>
      <vt:lpstr>Elements of an Advertisement (Continued)</vt:lpstr>
      <vt:lpstr>Elements of an Advertisement (Continued)</vt:lpstr>
      <vt:lpstr>Section 18.2 Review</vt:lpstr>
      <vt:lpstr>Section 18.2 Review (Continued)</vt:lpstr>
      <vt:lpstr>Section 18.2 Review (Continued)</vt:lpstr>
      <vt:lpstr>Section 18.2 Review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2017-11-08T21:59:29Z</dcterms:created>
  <dcterms:modified xsi:type="dcterms:W3CDTF">2018-04-19T17:22:28Z</dcterms:modified>
</cp:coreProperties>
</file>