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94" r:id="rId16"/>
    <p:sldId id="296" r:id="rId17"/>
    <p:sldId id="295" r:id="rId18"/>
    <p:sldId id="297" r:id="rId19"/>
    <p:sldId id="263" r:id="rId20"/>
    <p:sldId id="298" r:id="rId21"/>
    <p:sldId id="300" r:id="rId22"/>
    <p:sldId id="299" r:id="rId23"/>
    <p:sldId id="264" r:id="rId24"/>
    <p:sldId id="265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302" r:id="rId33"/>
    <p:sldId id="303" r:id="rId34"/>
    <p:sldId id="304" r:id="rId35"/>
    <p:sldId id="305" r:id="rId36"/>
    <p:sldId id="306" r:id="rId37"/>
    <p:sldId id="274" r:id="rId38"/>
    <p:sldId id="308" r:id="rId39"/>
    <p:sldId id="323" r:id="rId40"/>
    <p:sldId id="309" r:id="rId41"/>
    <p:sldId id="311" r:id="rId42"/>
    <p:sldId id="324" r:id="rId43"/>
    <p:sldId id="325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6" r:id="rId54"/>
    <p:sldId id="327" r:id="rId55"/>
    <p:sldId id="328" r:id="rId56"/>
    <p:sldId id="329" r:id="rId57"/>
    <p:sldId id="321" r:id="rId58"/>
    <p:sldId id="322" r:id="rId59"/>
    <p:sldId id="330" r:id="rId60"/>
    <p:sldId id="275" r:id="rId61"/>
    <p:sldId id="331" r:id="rId62"/>
    <p:sldId id="332" r:id="rId63"/>
    <p:sldId id="333" r:id="rId64"/>
    <p:sldId id="334" r:id="rId65"/>
    <p:sldId id="335" r:id="rId66"/>
    <p:sldId id="276" r:id="rId67"/>
    <p:sldId id="277" r:id="rId68"/>
    <p:sldId id="278" r:id="rId69"/>
    <p:sldId id="279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336" r:id="rId78"/>
    <p:sldId id="337" r:id="rId79"/>
    <p:sldId id="338" r:id="rId80"/>
    <p:sldId id="340" r:id="rId81"/>
    <p:sldId id="288" r:id="rId82"/>
    <p:sldId id="289" r:id="rId83"/>
    <p:sldId id="291" r:id="rId84"/>
    <p:sldId id="292" r:id="rId85"/>
    <p:sldId id="293" r:id="rId86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87"/>
      <p:bold r:id="rId88"/>
      <p:italic r:id="rId89"/>
      <p:boldItalic r:id="rId90"/>
    </p:embeddedFont>
    <p:embeddedFont>
      <p:font typeface="Tahoma" panose="020B0604030504040204" pitchFamily="34" charset="0"/>
      <p:regular r:id="rId91"/>
      <p:bold r:id="rId92"/>
    </p:embeddedFont>
    <p:embeddedFont>
      <p:font typeface="Palatino Linotype" panose="02040502050505030304" pitchFamily="18" charset="0"/>
      <p:regular r:id="rId93"/>
      <p:bold r:id="rId94"/>
      <p:italic r:id="rId95"/>
      <p:boldItalic r:id="rId96"/>
    </p:embeddedFont>
    <p:embeddedFont>
      <p:font typeface="Verdana" panose="020B0604030504040204" pitchFamily="34" charset="0"/>
      <p:regular r:id="rId97"/>
      <p:bold r:id="rId98"/>
      <p:italic r:id="rId99"/>
      <p:boldItalic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Trebuchet MS" panose="020B0603020202020204" pitchFamily="34" charset="0"/>
      <p:regular r:id="rId105"/>
      <p:bold r:id="rId106"/>
      <p:italic r:id="rId107"/>
      <p:boldItalic r:id="rId10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font" Target="fonts/font3.fntdata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07" Type="http://schemas.openxmlformats.org/officeDocument/2006/relationships/font" Target="fonts/font21.fntdata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font" Target="fonts/font1.fntdata"/><Relationship Id="rId102" Type="http://schemas.openxmlformats.org/officeDocument/2006/relationships/font" Target="fonts/font16.fntdata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font" Target="fonts/font17.fntdata"/><Relationship Id="rId108" Type="http://schemas.openxmlformats.org/officeDocument/2006/relationships/font" Target="fonts/font2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font" Target="fonts/font20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presProps" Target="presProp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9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6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19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91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7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9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9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7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0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0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96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93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28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787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0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42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9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88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2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42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61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18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1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12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50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2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5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55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8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4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7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2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1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16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2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3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4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8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3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2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6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7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4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8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9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8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6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6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2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8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9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3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5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55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4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8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866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2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1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9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3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98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4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37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39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768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9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48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435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3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8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3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4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12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2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945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68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90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40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05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4367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4332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50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5129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341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4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Value of Personal Selling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Business-to-consumer (B2C) selling</a:t>
            </a:r>
            <a:r>
              <a:rPr lang="en-US" sz="2600" dirty="0" smtClean="0"/>
              <a:t> is selling to consumers</a:t>
            </a:r>
          </a:p>
          <a:p>
            <a:pPr lvl="1"/>
            <a:r>
              <a:rPr lang="en-US" sz="2525" i="1" dirty="0" smtClean="0"/>
              <a:t>Telemarketing</a:t>
            </a:r>
            <a:r>
              <a:rPr lang="en-US" sz="2525" dirty="0" smtClean="0"/>
              <a:t> is personal selling done over the telephone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call center</a:t>
            </a:r>
            <a:r>
              <a:rPr lang="en-US" sz="2525" dirty="0" smtClean="0"/>
              <a:t> is an office set up for the purpose of receiving and making customer calls for an organization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163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Value of Personal Selling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Inbound</a:t>
            </a:r>
            <a:r>
              <a:rPr lang="en-US" sz="2600" dirty="0" smtClean="0"/>
              <a:t> calls are customers calling into a center</a:t>
            </a:r>
          </a:p>
          <a:p>
            <a:r>
              <a:rPr lang="en-US" sz="2600" i="1" dirty="0" smtClean="0"/>
              <a:t>Outbound</a:t>
            </a:r>
            <a:r>
              <a:rPr lang="en-US" sz="2600" dirty="0" smtClean="0"/>
              <a:t> calls are salespeople making customer calls</a:t>
            </a:r>
          </a:p>
          <a:p>
            <a:r>
              <a:rPr lang="en-US" sz="2600" i="1" dirty="0" smtClean="0"/>
              <a:t>Fund-raisers</a:t>
            </a:r>
            <a:r>
              <a:rPr lang="en-US" sz="2600" dirty="0" smtClean="0"/>
              <a:t> are the people who make outbound calls to raise money for their organizations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live chat</a:t>
            </a:r>
            <a:r>
              <a:rPr lang="en-US" sz="2600" dirty="0" smtClean="0"/>
              <a:t> feature of a website allows customers to interact with a salesperson in real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562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Career in Sales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Honesty</a:t>
            </a:r>
            <a:r>
              <a:rPr lang="en-US" sz="2600" dirty="0" smtClean="0"/>
              <a:t> is the quality of being fair and truthful</a:t>
            </a:r>
          </a:p>
          <a:p>
            <a:r>
              <a:rPr lang="en-US" sz="2600" i="1" dirty="0" smtClean="0"/>
              <a:t>Integrity</a:t>
            </a:r>
            <a:r>
              <a:rPr lang="en-US" sz="2600" dirty="0" smtClean="0"/>
              <a:t> is adhering to moral or ethical values</a:t>
            </a:r>
          </a:p>
          <a:p>
            <a:r>
              <a:rPr lang="en-US" sz="2600" i="1" dirty="0" smtClean="0"/>
              <a:t>Confidentiality</a:t>
            </a:r>
            <a:r>
              <a:rPr lang="en-US" sz="2600" dirty="0" smtClean="0"/>
              <a:t> is the ability to keep information secret</a:t>
            </a:r>
          </a:p>
          <a:p>
            <a:r>
              <a:rPr lang="en-US" sz="2600" i="1" dirty="0" smtClean="0"/>
              <a:t>Responsible</a:t>
            </a:r>
            <a:r>
              <a:rPr lang="en-US" sz="2600" dirty="0" smtClean="0"/>
              <a:t> is accountable for one’s actions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42082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Career in Sales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Customer service</a:t>
            </a:r>
            <a:r>
              <a:rPr lang="en-US" sz="2600" b="1" i="1" dirty="0" smtClean="0"/>
              <a:t> </a:t>
            </a:r>
            <a:r>
              <a:rPr lang="en-US" sz="2600" dirty="0" smtClean="0"/>
              <a:t>is the way in which a business provides services before, during, and after a purchase</a:t>
            </a:r>
          </a:p>
          <a:p>
            <a:pPr lvl="1"/>
            <a:r>
              <a:rPr lang="en-US" sz="2525" i="1" dirty="0" smtClean="0"/>
              <a:t>Company image</a:t>
            </a:r>
            <a:r>
              <a:rPr lang="en-US" sz="2525" dirty="0" smtClean="0"/>
              <a:t> is often projected through employee interactions with the public</a:t>
            </a:r>
          </a:p>
          <a:p>
            <a:pPr lvl="1"/>
            <a:r>
              <a:rPr lang="en-US" sz="2525" i="1" dirty="0" smtClean="0"/>
              <a:t>Exceptional customer service</a:t>
            </a:r>
            <a:r>
              <a:rPr lang="en-US" sz="2525" dirty="0" smtClean="0"/>
              <a:t> meets or exceeds customer needs</a:t>
            </a:r>
          </a:p>
          <a:p>
            <a:pPr lvl="2"/>
            <a:r>
              <a:rPr lang="en-US" sz="2450" dirty="0" smtClean="0"/>
              <a:t>Also called </a:t>
            </a:r>
            <a:r>
              <a:rPr lang="en-US" sz="2450" i="1" dirty="0" smtClean="0"/>
              <a:t>going above and beyond</a:t>
            </a:r>
            <a:endParaRPr lang="en-US" sz="2450" dirty="0" smtClean="0"/>
          </a:p>
          <a:p>
            <a:pPr lvl="2"/>
            <a:r>
              <a:rPr lang="en-US" sz="2450" dirty="0" smtClean="0"/>
              <a:t>A </a:t>
            </a:r>
            <a:r>
              <a:rPr lang="en-US" sz="2450" b="1" dirty="0" smtClean="0"/>
              <a:t>customer-service mindset </a:t>
            </a:r>
            <a:r>
              <a:rPr lang="en-US" sz="2450" dirty="0" smtClean="0"/>
              <a:t>is the attitude that customer satisfaction always comes first</a:t>
            </a:r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2438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Career in Sales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Quality service</a:t>
            </a:r>
            <a:r>
              <a:rPr lang="en-US" sz="2600" dirty="0" smtClean="0"/>
              <a:t> meets customer needs, as well as the standards for customer service set by the company</a:t>
            </a:r>
          </a:p>
          <a:p>
            <a:r>
              <a:rPr lang="en-US" sz="2600" i="1" dirty="0" smtClean="0"/>
              <a:t>External customers</a:t>
            </a:r>
            <a:r>
              <a:rPr lang="en-US" sz="2600" dirty="0" smtClean="0"/>
              <a:t> are the people and businesses who purchase product from an organization</a:t>
            </a:r>
          </a:p>
          <a:p>
            <a:r>
              <a:rPr lang="en-US" sz="2600" i="1" dirty="0" smtClean="0"/>
              <a:t>Internal customers</a:t>
            </a:r>
            <a:r>
              <a:rPr lang="en-US" sz="2600" dirty="0" smtClean="0"/>
              <a:t> are the coworkers within the business with whom each employee works and collaborates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475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Career in Sales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Presentation skills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presentation</a:t>
            </a:r>
            <a:r>
              <a:rPr lang="en-US" sz="2525" dirty="0" smtClean="0"/>
              <a:t> is a prepared speech that delivers information to an audience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slide presentation</a:t>
            </a:r>
            <a:r>
              <a:rPr lang="en-US" sz="2525" dirty="0" smtClean="0"/>
              <a:t> is an effective visual aid commonly used when presenting to an audience</a:t>
            </a:r>
          </a:p>
          <a:p>
            <a:pPr lvl="2"/>
            <a:r>
              <a:rPr lang="en-US" sz="2450" b="1" dirty="0" smtClean="0"/>
              <a:t>Master slides</a:t>
            </a:r>
            <a:r>
              <a:rPr lang="en-US" sz="2450" dirty="0" smtClean="0"/>
              <a:t>: </a:t>
            </a:r>
            <a:r>
              <a:rPr lang="en-US" sz="2400" dirty="0" smtClean="0"/>
              <a:t>contains </a:t>
            </a:r>
            <a:r>
              <a:rPr lang="en-US" sz="2400" dirty="0"/>
              <a:t>design elements that are applied to a particular set of slides or all slides in a </a:t>
            </a:r>
            <a:r>
              <a:rPr lang="en-US" sz="2400" dirty="0" smtClean="0"/>
              <a:t>presentation</a:t>
            </a:r>
            <a:endParaRPr lang="en-US" sz="2450" dirty="0" smtClean="0"/>
          </a:p>
          <a:p>
            <a:pPr lvl="2"/>
            <a:r>
              <a:rPr lang="en-US" sz="2450" dirty="0" smtClean="0"/>
              <a:t>Content</a:t>
            </a:r>
          </a:p>
          <a:p>
            <a:pPr lvl="2"/>
            <a:r>
              <a:rPr lang="en-US" sz="2450" b="1" dirty="0" smtClean="0"/>
              <a:t>Visual aids</a:t>
            </a:r>
            <a:r>
              <a:rPr lang="en-US" sz="2450" dirty="0" smtClean="0"/>
              <a:t>: </a:t>
            </a:r>
            <a:r>
              <a:rPr lang="en-US" sz="2400" dirty="0"/>
              <a:t>used to clarify an idea, a concept, or a process</a:t>
            </a:r>
          </a:p>
          <a:p>
            <a:pPr lvl="2"/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10117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does selling add value to a business?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Selling </a:t>
            </a:r>
            <a:r>
              <a:rPr lang="en-US" sz="2800" dirty="0">
                <a:solidFill>
                  <a:srgbClr val="00B0F0"/>
                </a:solidFill>
              </a:rPr>
              <a:t>adds value to a business because it </a:t>
            </a:r>
            <a:r>
              <a:rPr lang="en-US" sz="2800" dirty="0" smtClean="0">
                <a:solidFill>
                  <a:srgbClr val="00B0F0"/>
                </a:solidFill>
              </a:rPr>
              <a:t>includes </a:t>
            </a:r>
            <a:r>
              <a:rPr lang="en-US" sz="2800" dirty="0">
                <a:solidFill>
                  <a:srgbClr val="00B0F0"/>
                </a:solidFill>
              </a:rPr>
              <a:t>all personal communication with </a:t>
            </a:r>
            <a:r>
              <a:rPr lang="en-US" sz="2800" dirty="0" smtClean="0">
                <a:solidFill>
                  <a:srgbClr val="00B0F0"/>
                </a:solidFill>
              </a:rPr>
              <a:t>customers</a:t>
            </a:r>
            <a:r>
              <a:rPr lang="en-US" sz="2800" dirty="0">
                <a:solidFill>
                  <a:srgbClr val="00B0F0"/>
                </a:solidFill>
              </a:rPr>
              <a:t>. The scope of selling activities </a:t>
            </a:r>
            <a:r>
              <a:rPr lang="en-US" sz="2800" dirty="0" smtClean="0">
                <a:solidFill>
                  <a:srgbClr val="00B0F0"/>
                </a:solidFill>
              </a:rPr>
              <a:t>includes </a:t>
            </a:r>
            <a:r>
              <a:rPr lang="en-US" sz="2800" dirty="0">
                <a:solidFill>
                  <a:srgbClr val="00B0F0"/>
                </a:solidFill>
              </a:rPr>
              <a:t>helping customers in a store, making </a:t>
            </a:r>
            <a:r>
              <a:rPr lang="en-US" sz="2800" dirty="0" smtClean="0">
                <a:solidFill>
                  <a:srgbClr val="00B0F0"/>
                </a:solidFill>
              </a:rPr>
              <a:t>sales </a:t>
            </a:r>
            <a:r>
              <a:rPr lang="en-US" sz="2800" dirty="0">
                <a:solidFill>
                  <a:srgbClr val="00B0F0"/>
                </a:solidFill>
              </a:rPr>
              <a:t>presentations or product demonstrations,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providing customer service. Selling is a </a:t>
            </a:r>
            <a:r>
              <a:rPr lang="en-US" sz="2800" dirty="0" smtClean="0">
                <a:solidFill>
                  <a:srgbClr val="00B0F0"/>
                </a:solidFill>
              </a:rPr>
              <a:t>valuable </a:t>
            </a:r>
            <a:r>
              <a:rPr lang="en-US" sz="2800" dirty="0">
                <a:solidFill>
                  <a:srgbClr val="00B0F0"/>
                </a:solidFill>
              </a:rPr>
              <a:t>function of marketing.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20.1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848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is another name for B2B sales?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Field sales, industrial </a:t>
            </a:r>
            <a:r>
              <a:rPr lang="en-US" sz="2800" dirty="0" smtClean="0">
                <a:solidFill>
                  <a:srgbClr val="00B0F0"/>
                </a:solidFill>
              </a:rPr>
              <a:t>sales, organizational </a:t>
            </a:r>
            <a:r>
              <a:rPr lang="en-US" sz="2800" dirty="0">
                <a:solidFill>
                  <a:srgbClr val="00B0F0"/>
                </a:solidFill>
              </a:rPr>
              <a:t>sales, governmental </a:t>
            </a:r>
            <a:r>
              <a:rPr lang="en-US" sz="2800" dirty="0" smtClean="0">
                <a:solidFill>
                  <a:srgbClr val="00B0F0"/>
                </a:solidFill>
              </a:rPr>
              <a:t>sales</a:t>
            </a:r>
            <a:r>
              <a:rPr lang="en-US" sz="2800" dirty="0">
                <a:solidFill>
                  <a:srgbClr val="00B0F0"/>
                </a:solidFill>
              </a:rPr>
              <a:t>, or institutional sales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Where are most B2C sales made?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Most </a:t>
            </a:r>
            <a:r>
              <a:rPr lang="en-US" sz="2800" dirty="0">
                <a:solidFill>
                  <a:srgbClr val="00B0F0"/>
                </a:solidFill>
              </a:rPr>
              <a:t>B2C sales are made by a salesperson in the place of business, such as a retail store.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20.1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386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external </a:t>
            </a:r>
            <a:r>
              <a:rPr lang="en-US" sz="2800" dirty="0" smtClean="0"/>
              <a:t>and </a:t>
            </a:r>
            <a:r>
              <a:rPr lang="en-US" sz="2800" dirty="0"/>
              <a:t>internal customers?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External </a:t>
            </a:r>
            <a:r>
              <a:rPr lang="en-US" sz="2800" dirty="0">
                <a:solidFill>
                  <a:srgbClr val="00B0F0"/>
                </a:solidFill>
              </a:rPr>
              <a:t>customers are the people and </a:t>
            </a:r>
            <a:r>
              <a:rPr lang="en-US" sz="2800" dirty="0" smtClean="0">
                <a:solidFill>
                  <a:srgbClr val="00B0F0"/>
                </a:solidFill>
              </a:rPr>
              <a:t>businesses </a:t>
            </a:r>
            <a:r>
              <a:rPr lang="en-US" sz="2800" dirty="0">
                <a:solidFill>
                  <a:srgbClr val="00B0F0"/>
                </a:solidFill>
              </a:rPr>
              <a:t>who purchase product from an </a:t>
            </a:r>
            <a:r>
              <a:rPr lang="en-US" sz="2800" dirty="0" smtClean="0">
                <a:solidFill>
                  <a:srgbClr val="00B0F0"/>
                </a:solidFill>
              </a:rPr>
              <a:t>organization</a:t>
            </a:r>
            <a:r>
              <a:rPr lang="en-US" sz="2800" dirty="0">
                <a:solidFill>
                  <a:srgbClr val="00B0F0"/>
                </a:solidFill>
              </a:rPr>
              <a:t>. Internal customers are the </a:t>
            </a:r>
            <a:r>
              <a:rPr lang="en-US" sz="2800" dirty="0" smtClean="0">
                <a:solidFill>
                  <a:srgbClr val="00B0F0"/>
                </a:solidFill>
              </a:rPr>
              <a:t>coworkers </a:t>
            </a:r>
            <a:r>
              <a:rPr lang="en-US" sz="2800" dirty="0">
                <a:solidFill>
                  <a:srgbClr val="00B0F0"/>
                </a:solidFill>
              </a:rPr>
              <a:t>within the business with whom </a:t>
            </a:r>
            <a:r>
              <a:rPr lang="en-US" sz="2800" dirty="0" smtClean="0">
                <a:solidFill>
                  <a:srgbClr val="00B0F0"/>
                </a:solidFill>
              </a:rPr>
              <a:t>each </a:t>
            </a:r>
            <a:r>
              <a:rPr lang="en-US" sz="2800" dirty="0">
                <a:solidFill>
                  <a:srgbClr val="00B0F0"/>
                </a:solidFill>
              </a:rPr>
              <a:t>employee works and collaborates.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20.1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402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Who </a:t>
            </a:r>
            <a:r>
              <a:rPr lang="en-US" sz="2800" dirty="0"/>
              <a:t>is typically the first line of contact </a:t>
            </a:r>
            <a:r>
              <a:rPr lang="en-US" sz="2800" dirty="0" smtClean="0"/>
              <a:t>with </a:t>
            </a:r>
            <a:r>
              <a:rPr lang="en-US" sz="2800" dirty="0"/>
              <a:t>a customer?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sales team is the first line of </a:t>
            </a:r>
            <a:r>
              <a:rPr lang="en-US" sz="2800" dirty="0" smtClean="0">
                <a:solidFill>
                  <a:srgbClr val="00B0F0"/>
                </a:solidFill>
              </a:rPr>
              <a:t>contact </a:t>
            </a:r>
            <a:r>
              <a:rPr lang="en-US" sz="2800" dirty="0">
                <a:solidFill>
                  <a:srgbClr val="00B0F0"/>
                </a:solidFill>
              </a:rPr>
              <a:t>with a customer.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20.1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029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Personal</a:t>
            </a:r>
          </a:p>
          <a:p>
            <a:r>
              <a:rPr lang="en-US" sz="5700" dirty="0" smtClean="0"/>
              <a:t>Selling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20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50433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20.2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Selling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27771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20.2-1 Summarize tasks to complete when preparing to sell. </a:t>
            </a:r>
          </a:p>
          <a:p>
            <a:r>
              <a:rPr lang="en-US" sz="2800" dirty="0" smtClean="0"/>
              <a:t>20.2-2 List steps in the sales process. </a:t>
            </a:r>
          </a:p>
          <a:p>
            <a:r>
              <a:rPr lang="en-US" sz="2800" dirty="0" smtClean="0"/>
              <a:t>20.2-3 Identify options for completing sales transactions in B2B and B2C sales. </a:t>
            </a:r>
          </a:p>
          <a:p>
            <a:r>
              <a:rPr lang="en-US" sz="2800" dirty="0" smtClean="0"/>
              <a:t>20.2-4 Explain how a lost sale can be a learning experience.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2799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preapproach</a:t>
            </a:r>
          </a:p>
          <a:p>
            <a:r>
              <a:rPr lang="en-US" sz="2800" dirty="0"/>
              <a:t>feature-benefit </a:t>
            </a:r>
            <a:r>
              <a:rPr lang="en-US" sz="2800" dirty="0" smtClean="0"/>
              <a:t>selling</a:t>
            </a:r>
          </a:p>
          <a:p>
            <a:r>
              <a:rPr lang="en-US" sz="2800" dirty="0" smtClean="0"/>
              <a:t>certification</a:t>
            </a:r>
            <a:endParaRPr lang="en-US" sz="2800" dirty="0"/>
          </a:p>
          <a:p>
            <a:r>
              <a:rPr lang="en-US" sz="2800" dirty="0"/>
              <a:t>lead</a:t>
            </a:r>
          </a:p>
          <a:p>
            <a:r>
              <a:rPr lang="en-US" sz="2800" dirty="0"/>
              <a:t>cold calling</a:t>
            </a:r>
          </a:p>
          <a:p>
            <a:r>
              <a:rPr lang="en-US" sz="2800" dirty="0"/>
              <a:t>sales process</a:t>
            </a:r>
          </a:p>
          <a:p>
            <a:r>
              <a:rPr lang="en-US" sz="2800" dirty="0"/>
              <a:t>approach</a:t>
            </a:r>
          </a:p>
          <a:p>
            <a:r>
              <a:rPr lang="en-US" sz="2800" dirty="0"/>
              <a:t>service approach</a:t>
            </a:r>
          </a:p>
          <a:p>
            <a:r>
              <a:rPr lang="en-US" sz="2800" dirty="0"/>
              <a:t>greeting </a:t>
            </a:r>
            <a:r>
              <a:rPr lang="en-US" sz="2800" dirty="0" smtClean="0"/>
              <a:t>approach</a:t>
            </a:r>
          </a:p>
          <a:p>
            <a:r>
              <a:rPr lang="en-US" sz="2800" dirty="0"/>
              <a:t>merchandise approach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substitute </a:t>
            </a:r>
            <a:r>
              <a:rPr lang="en-US" sz="2800" dirty="0"/>
              <a:t>selling</a:t>
            </a:r>
          </a:p>
          <a:p>
            <a:r>
              <a:rPr lang="en-US" sz="2800" dirty="0"/>
              <a:t>objection</a:t>
            </a:r>
          </a:p>
          <a:p>
            <a:r>
              <a:rPr lang="en-US" sz="2800" dirty="0"/>
              <a:t>excuse</a:t>
            </a:r>
          </a:p>
          <a:p>
            <a:r>
              <a:rPr lang="en-US" sz="2800" dirty="0"/>
              <a:t>empathy</a:t>
            </a:r>
          </a:p>
          <a:p>
            <a:r>
              <a:rPr lang="en-US" sz="2800" dirty="0"/>
              <a:t>close</a:t>
            </a:r>
          </a:p>
          <a:p>
            <a:r>
              <a:rPr lang="en-US" sz="2800" dirty="0"/>
              <a:t>buying signal</a:t>
            </a:r>
          </a:p>
          <a:p>
            <a:r>
              <a:rPr lang="en-US" sz="2800" dirty="0"/>
              <a:t>overselling</a:t>
            </a:r>
          </a:p>
          <a:p>
            <a:r>
              <a:rPr lang="en-US" sz="2800" dirty="0"/>
              <a:t>suggestion selling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97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 salespeople prepare to sell?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677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Preparing to Sell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preapproach</a:t>
            </a:r>
            <a:r>
              <a:rPr lang="en-US" sz="2600" dirty="0" smtClean="0"/>
              <a:t> consists of tasks that are performed before contact is made with a customer</a:t>
            </a:r>
          </a:p>
          <a:p>
            <a:pPr lvl="1"/>
            <a:r>
              <a:rPr lang="en-US" sz="2525" dirty="0" smtClean="0"/>
              <a:t>Understanding company selling policies</a:t>
            </a:r>
          </a:p>
          <a:p>
            <a:pPr lvl="1"/>
            <a:r>
              <a:rPr lang="en-US" sz="2525" dirty="0" smtClean="0"/>
              <a:t>Participating in product training</a:t>
            </a:r>
          </a:p>
          <a:p>
            <a:pPr lvl="1"/>
            <a:r>
              <a:rPr lang="en-US" sz="2525" dirty="0" smtClean="0"/>
              <a:t>Learning how to identify potential customers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492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Preparing to Sell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Selling policies</a:t>
            </a:r>
            <a:r>
              <a:rPr lang="en-US" sz="2600" dirty="0" smtClean="0"/>
              <a:t> are guidelines that explain how interactions with customers should be made</a:t>
            </a:r>
          </a:p>
          <a:p>
            <a:pPr lvl="1"/>
            <a:r>
              <a:rPr lang="en-US" sz="2525" dirty="0" smtClean="0"/>
              <a:t>Include how to approach customers, determine discounts, handle returns, and resolve customer service issues</a:t>
            </a:r>
          </a:p>
          <a:p>
            <a:pPr lvl="1"/>
            <a:r>
              <a:rPr lang="en-US" sz="2525" dirty="0" smtClean="0"/>
              <a:t>Needed to protect companies legally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739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Preparing to Sell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training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feature-benefit selling</a:t>
            </a:r>
            <a:r>
              <a:rPr lang="en-US" sz="2525" dirty="0" smtClean="0"/>
              <a:t> approach shows the major selling features of a product and how the product benefits the customer</a:t>
            </a:r>
          </a:p>
          <a:p>
            <a:pPr lvl="2"/>
            <a:r>
              <a:rPr lang="en-US" sz="2450" dirty="0" smtClean="0"/>
              <a:t>Also called </a:t>
            </a:r>
            <a:r>
              <a:rPr lang="en-US" sz="2450" i="1" dirty="0" smtClean="0"/>
              <a:t>solution selling</a:t>
            </a:r>
          </a:p>
          <a:p>
            <a:pPr lvl="2"/>
            <a:r>
              <a:rPr lang="en-US" sz="2450" dirty="0" smtClean="0"/>
              <a:t>The salesperson must convey how the product satisfies the needs of customers </a:t>
            </a:r>
          </a:p>
          <a:p>
            <a:pPr lvl="1"/>
            <a:r>
              <a:rPr lang="en-US" sz="2600" b="1" dirty="0" smtClean="0"/>
              <a:t>Certification</a:t>
            </a:r>
            <a:r>
              <a:rPr lang="en-US" sz="2600" dirty="0" smtClean="0"/>
              <a:t> is a professional status earned by an individual after passing an exam focused on a specific body of knowledge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543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Preparing to Sell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Identifying potential customers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lead</a:t>
            </a:r>
            <a:r>
              <a:rPr lang="en-US" sz="2525" dirty="0" smtClean="0"/>
              <a:t> is a potential customer</a:t>
            </a:r>
          </a:p>
          <a:p>
            <a:pPr lvl="2"/>
            <a:r>
              <a:rPr lang="en-US" sz="2450" dirty="0" smtClean="0"/>
              <a:t>Also called a </a:t>
            </a:r>
            <a:r>
              <a:rPr lang="en-US" sz="2450" i="1" dirty="0" smtClean="0"/>
              <a:t>prospect</a:t>
            </a:r>
          </a:p>
          <a:p>
            <a:pPr lvl="2"/>
            <a:r>
              <a:rPr lang="en-US" sz="2450" dirty="0" smtClean="0"/>
              <a:t>Might walk into a store or be on a list of contacts</a:t>
            </a:r>
          </a:p>
          <a:p>
            <a:pPr lvl="1"/>
            <a:r>
              <a:rPr lang="en-US" sz="2525" dirty="0" smtClean="0"/>
              <a:t>Most common in B2B sales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31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Preparing to Sell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Leads are generated in a variety of ways</a:t>
            </a:r>
          </a:p>
          <a:p>
            <a:pPr lvl="1"/>
            <a:r>
              <a:rPr lang="en-US" sz="2525" dirty="0" smtClean="0"/>
              <a:t>Customers visiting a trade show might ask for someone to contact them with more information</a:t>
            </a:r>
          </a:p>
          <a:p>
            <a:pPr lvl="1"/>
            <a:r>
              <a:rPr lang="en-US" sz="2525" dirty="0" smtClean="0"/>
              <a:t>People who visit a website or call customer support might ask for a salesperson to call them</a:t>
            </a:r>
          </a:p>
          <a:p>
            <a:pPr lvl="1"/>
            <a:r>
              <a:rPr lang="en-US" sz="2525" dirty="0" smtClean="0"/>
              <a:t>A dedicated sales staff might generate leads</a:t>
            </a:r>
          </a:p>
          <a:p>
            <a:pPr lvl="1"/>
            <a:r>
              <a:rPr lang="en-US" sz="2525" dirty="0" smtClean="0"/>
              <a:t>Lists of names of potential customers can be purchased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6800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Preparing to Sell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Qualifying the lead</a:t>
            </a:r>
            <a:r>
              <a:rPr lang="en-US" sz="2600" dirty="0" smtClean="0"/>
              <a:t> is learning about the customer</a:t>
            </a:r>
          </a:p>
          <a:p>
            <a:r>
              <a:rPr lang="en-US" sz="2600" b="1" dirty="0" smtClean="0"/>
              <a:t>Cold calling</a:t>
            </a:r>
            <a:r>
              <a:rPr lang="en-US" sz="2600" dirty="0" smtClean="0"/>
              <a:t> is making contact with people who are not expecting a sales contact</a:t>
            </a:r>
          </a:p>
          <a:p>
            <a:r>
              <a:rPr lang="en-US" sz="2600" dirty="0" smtClean="0"/>
              <a:t>In a </a:t>
            </a:r>
            <a:r>
              <a:rPr lang="en-US" sz="2600" i="1" dirty="0" smtClean="0"/>
              <a:t>customer-relationship management (CRM) </a:t>
            </a:r>
            <a:r>
              <a:rPr lang="en-US" sz="2600" dirty="0" smtClean="0"/>
              <a:t>system, customer information is entered on a regular basis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9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20.1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Role of Sales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00880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6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sales process</a:t>
            </a:r>
            <a:r>
              <a:rPr lang="en-US" sz="2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a series of steps a salesperson goes through to help the customer make a satisfying buying decision</a:t>
            </a:r>
            <a:endParaRPr lang="en-US" sz="2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/>
              <a:t>Sales Process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671" y="1657350"/>
            <a:ext cx="1488204" cy="4955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7475" y="6367093"/>
            <a:ext cx="1809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5802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Approach the customer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approach</a:t>
            </a:r>
            <a:r>
              <a:rPr lang="en-US" sz="2525" dirty="0" smtClean="0"/>
              <a:t> is the first in-person contact a salesperson makes with a potential customer</a:t>
            </a:r>
          </a:p>
          <a:p>
            <a:pPr lvl="1"/>
            <a:r>
              <a:rPr lang="en-US" sz="2525" dirty="0" smtClean="0"/>
              <a:t>A salesperson should always do several things</a:t>
            </a:r>
          </a:p>
          <a:p>
            <a:pPr lvl="2"/>
            <a:r>
              <a:rPr lang="en-US" sz="2450" dirty="0" smtClean="0"/>
              <a:t>Lead with a handshake</a:t>
            </a:r>
          </a:p>
          <a:p>
            <a:pPr lvl="2"/>
            <a:r>
              <a:rPr lang="en-US" sz="2450" dirty="0" smtClean="0"/>
              <a:t>Have good posture</a:t>
            </a:r>
          </a:p>
          <a:p>
            <a:pPr lvl="2"/>
            <a:r>
              <a:rPr lang="en-US" sz="2450" dirty="0" smtClean="0"/>
              <a:t>Smile</a:t>
            </a:r>
          </a:p>
          <a:p>
            <a:pPr lvl="2"/>
            <a:r>
              <a:rPr lang="en-US" sz="2450" dirty="0" smtClean="0"/>
              <a:t>Make direct eye contact</a:t>
            </a:r>
          </a:p>
          <a:p>
            <a:pPr lvl="2"/>
            <a:r>
              <a:rPr lang="en-US" sz="2450" dirty="0" smtClean="0"/>
              <a:t>Focus on the customer</a:t>
            </a:r>
          </a:p>
        </p:txBody>
      </p:sp>
    </p:spTree>
    <p:extLst>
      <p:ext uri="{BB962C8B-B14F-4D97-AF65-F5344CB8AC3E}">
        <p14:creationId xmlns:p14="http://schemas.microsoft.com/office/powerpoint/2010/main" val="19623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Within four minutes, a salesperson must achieve several things</a:t>
            </a:r>
          </a:p>
          <a:p>
            <a:pPr lvl="1"/>
            <a:r>
              <a:rPr lang="en-US" sz="2525" dirty="0" smtClean="0"/>
              <a:t>Get the customer’s attention</a:t>
            </a:r>
          </a:p>
          <a:p>
            <a:pPr lvl="1"/>
            <a:r>
              <a:rPr lang="en-US" sz="2525" dirty="0" smtClean="0"/>
              <a:t>Project positive, professional images of himself or herself and the products</a:t>
            </a:r>
          </a:p>
          <a:p>
            <a:pPr lvl="1"/>
            <a:r>
              <a:rPr lang="en-US" sz="2525" dirty="0" smtClean="0"/>
              <a:t>Show true concern and interest in the needs of the customer</a:t>
            </a:r>
          </a:p>
          <a:p>
            <a:pPr lvl="1"/>
            <a:r>
              <a:rPr lang="en-US" sz="2525" dirty="0" smtClean="0"/>
              <a:t>Show that he or she is trustworthy and honest</a:t>
            </a:r>
          </a:p>
          <a:p>
            <a:pPr lvl="1"/>
            <a:r>
              <a:rPr lang="en-US" sz="2525" dirty="0" smtClean="0"/>
              <a:t>Make the customer feel comfortable</a:t>
            </a:r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2365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Different approaches used in B2B and B2C selling</a:t>
            </a:r>
          </a:p>
          <a:p>
            <a:pPr lvl="1"/>
            <a:r>
              <a:rPr lang="en-US" sz="2400" dirty="0" smtClean="0"/>
              <a:t>B2B sales</a:t>
            </a:r>
          </a:p>
          <a:p>
            <a:pPr lvl="2"/>
            <a:r>
              <a:rPr lang="en-US" sz="2300" dirty="0" smtClean="0"/>
              <a:t>A salesperson will typically make an appointment so the customer is expecting the visit</a:t>
            </a:r>
          </a:p>
          <a:p>
            <a:pPr lvl="2"/>
            <a:r>
              <a:rPr lang="en-US" sz="2300" dirty="0" smtClean="0"/>
              <a:t>Often based on relationship selling</a:t>
            </a:r>
          </a:p>
          <a:p>
            <a:pPr lvl="1"/>
            <a:r>
              <a:rPr lang="en-US" sz="2400" dirty="0"/>
              <a:t>B2C sales</a:t>
            </a:r>
          </a:p>
          <a:p>
            <a:pPr lvl="2"/>
            <a:r>
              <a:rPr lang="en-US" sz="2300" b="1" dirty="0"/>
              <a:t>S</a:t>
            </a:r>
            <a:r>
              <a:rPr lang="en-US" sz="2300" b="1" dirty="0" smtClean="0"/>
              <a:t>ervice </a:t>
            </a:r>
            <a:r>
              <a:rPr lang="en-US" sz="2300" b="1" dirty="0"/>
              <a:t>approach</a:t>
            </a:r>
            <a:r>
              <a:rPr lang="en-US" sz="2300" dirty="0"/>
              <a:t> starts with the phrase, “May I help you?”</a:t>
            </a:r>
          </a:p>
          <a:p>
            <a:pPr lvl="2"/>
            <a:r>
              <a:rPr lang="en-US" sz="2300" b="1" dirty="0"/>
              <a:t>G</a:t>
            </a:r>
            <a:r>
              <a:rPr lang="en-US" sz="2300" b="1" dirty="0" smtClean="0"/>
              <a:t>reeting </a:t>
            </a:r>
            <a:r>
              <a:rPr lang="en-US" sz="2300" b="1" dirty="0"/>
              <a:t>approach</a:t>
            </a:r>
            <a:r>
              <a:rPr lang="en-US" sz="2300" dirty="0"/>
              <a:t> consists of a friendly welcome to the store or department</a:t>
            </a:r>
          </a:p>
          <a:p>
            <a:pPr lvl="2"/>
            <a:r>
              <a:rPr lang="en-US" sz="2300" b="1" dirty="0"/>
              <a:t>M</a:t>
            </a:r>
            <a:r>
              <a:rPr lang="en-US" sz="2300" b="1" dirty="0" smtClean="0"/>
              <a:t>erchandise approach</a:t>
            </a:r>
            <a:r>
              <a:rPr lang="en-US" sz="2300" dirty="0" smtClean="0"/>
              <a:t> is a </a:t>
            </a:r>
            <a:r>
              <a:rPr lang="en-US" sz="2300" dirty="0"/>
              <a:t>conversation with a customer </a:t>
            </a:r>
            <a:r>
              <a:rPr lang="en-US" sz="2300" dirty="0" smtClean="0"/>
              <a:t>that starts </a:t>
            </a:r>
            <a:r>
              <a:rPr lang="en-US" sz="2300" dirty="0"/>
              <a:t>with a comment about a product</a:t>
            </a:r>
          </a:p>
          <a:p>
            <a:pPr lvl="2"/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12566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Determine the customer’s needs</a:t>
            </a:r>
          </a:p>
          <a:p>
            <a:pPr lvl="1"/>
            <a:r>
              <a:rPr lang="en-US" sz="2525" i="1" dirty="0" smtClean="0"/>
              <a:t>Rational buying motives</a:t>
            </a:r>
            <a:r>
              <a:rPr lang="en-US" sz="2525" dirty="0" smtClean="0"/>
              <a:t> are based on reason</a:t>
            </a:r>
          </a:p>
          <a:p>
            <a:pPr lvl="1"/>
            <a:r>
              <a:rPr lang="en-US" sz="2525" i="1" dirty="0" smtClean="0"/>
              <a:t>Emotional buying motives</a:t>
            </a:r>
            <a:r>
              <a:rPr lang="en-US" sz="2525" dirty="0" smtClean="0"/>
              <a:t> are based more on feelings than reason</a:t>
            </a:r>
          </a:p>
          <a:p>
            <a:pPr lvl="1"/>
            <a:r>
              <a:rPr lang="en-US" sz="2525" i="1" dirty="0" smtClean="0"/>
              <a:t>Loyalty buying motives </a:t>
            </a:r>
            <a:r>
              <a:rPr lang="en-US" sz="2525" dirty="0" smtClean="0"/>
              <a:t>are based on customer loyalty to a company with which the customer always does business</a:t>
            </a:r>
          </a:p>
          <a:p>
            <a:pPr lvl="1"/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41801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Three ways to determine customer needs and wants</a:t>
            </a:r>
          </a:p>
          <a:p>
            <a:pPr lvl="1"/>
            <a:r>
              <a:rPr lang="en-US" sz="2525" i="1" dirty="0" smtClean="0"/>
              <a:t>Observation</a:t>
            </a:r>
            <a:r>
              <a:rPr lang="en-US" sz="2525" dirty="0" smtClean="0"/>
              <a:t> is the first step in learning about a customer</a:t>
            </a:r>
          </a:p>
          <a:p>
            <a:pPr lvl="1"/>
            <a:r>
              <a:rPr lang="en-US" sz="2525" dirty="0" smtClean="0"/>
              <a:t>The goal of </a:t>
            </a:r>
            <a:r>
              <a:rPr lang="en-US" sz="2525" i="1" dirty="0" smtClean="0"/>
              <a:t>questioning</a:t>
            </a:r>
            <a:r>
              <a:rPr lang="en-US" sz="2525" dirty="0" smtClean="0"/>
              <a:t> is to learn about the different needs and wants of different customers</a:t>
            </a:r>
          </a:p>
          <a:p>
            <a:pPr lvl="1"/>
            <a:r>
              <a:rPr lang="en-US" sz="2525" i="1" dirty="0" smtClean="0"/>
              <a:t>Listening</a:t>
            </a:r>
            <a:r>
              <a:rPr lang="en-US" sz="2525" dirty="0" smtClean="0"/>
              <a:t> combines hearing with evaluating and often leads to learning more information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0240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288" y="1895474"/>
            <a:ext cx="4543425" cy="4409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963" y="6305209"/>
            <a:ext cx="1809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32291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Four types of questions</a:t>
            </a:r>
          </a:p>
          <a:p>
            <a:pPr lvl="1"/>
            <a:r>
              <a:rPr lang="en-US" sz="2525" i="1" dirty="0" smtClean="0"/>
              <a:t>Yes/no questions</a:t>
            </a:r>
            <a:r>
              <a:rPr lang="en-US" sz="2525" dirty="0" smtClean="0"/>
              <a:t> require a response of only </a:t>
            </a:r>
            <a:r>
              <a:rPr lang="en-US" sz="2525" i="1" dirty="0" smtClean="0"/>
              <a:t>yes</a:t>
            </a:r>
            <a:r>
              <a:rPr lang="en-US" sz="2525" dirty="0" smtClean="0"/>
              <a:t> or </a:t>
            </a:r>
            <a:r>
              <a:rPr lang="en-US" sz="2525" i="1" dirty="0" smtClean="0"/>
              <a:t>no</a:t>
            </a:r>
            <a:endParaRPr lang="en-US" sz="2525" dirty="0" smtClean="0"/>
          </a:p>
          <a:p>
            <a:pPr lvl="1"/>
            <a:r>
              <a:rPr lang="en-US" sz="2525" i="1" dirty="0" smtClean="0"/>
              <a:t>Choice questions</a:t>
            </a:r>
            <a:r>
              <a:rPr lang="en-US" sz="2525" dirty="0" smtClean="0"/>
              <a:t> offer customers choices and request them to select one</a:t>
            </a:r>
          </a:p>
          <a:p>
            <a:pPr lvl="1"/>
            <a:r>
              <a:rPr lang="en-US" sz="2525" i="1" dirty="0" smtClean="0"/>
              <a:t>Clarifying questions</a:t>
            </a:r>
            <a:r>
              <a:rPr lang="en-US" sz="2525" dirty="0" smtClean="0"/>
              <a:t> request customers to provide more details about the product they want</a:t>
            </a:r>
          </a:p>
          <a:p>
            <a:pPr lvl="1"/>
            <a:r>
              <a:rPr lang="en-US" sz="2525" i="1" dirty="0" smtClean="0"/>
              <a:t>Open-ended questions</a:t>
            </a:r>
            <a:r>
              <a:rPr lang="en-US" sz="2525" dirty="0" smtClean="0"/>
              <a:t> request customers to describe their wants and needs and often begin with one of the five </a:t>
            </a:r>
            <a:r>
              <a:rPr lang="en-US" sz="2525" dirty="0" err="1" smtClean="0"/>
              <a:t>Ws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6901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Present the product</a:t>
            </a:r>
          </a:p>
          <a:p>
            <a:pPr lvl="1"/>
            <a:r>
              <a:rPr lang="en-US" sz="2525" dirty="0" smtClean="0"/>
              <a:t>The heart of the sales process</a:t>
            </a:r>
          </a:p>
          <a:p>
            <a:pPr lvl="1"/>
            <a:r>
              <a:rPr lang="en-US" sz="2525" dirty="0" smtClean="0"/>
              <a:t>Main </a:t>
            </a:r>
            <a:r>
              <a:rPr lang="en-US" sz="2450" dirty="0" smtClean="0"/>
              <a:t>opportunity for salesperson to influence the customer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brand promise</a:t>
            </a:r>
            <a:r>
              <a:rPr lang="en-US" sz="2525" dirty="0" smtClean="0"/>
              <a:t> is a statement made by an organization to its customers that tells customers what they can expect from the organization’s products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891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540" y="1828800"/>
            <a:ext cx="5890921" cy="4510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8825" y="6358086"/>
            <a:ext cx="1809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8801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20.1-1 Explain the value of personal selling. </a:t>
            </a:r>
          </a:p>
          <a:p>
            <a:r>
              <a:rPr lang="en-US" sz="2800" dirty="0" smtClean="0"/>
              <a:t>20.1-2 Describe skills needed for a career in sales.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4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Select the appropriate product to show the customer</a:t>
            </a:r>
            <a:endParaRPr lang="en-US" sz="2525" dirty="0" smtClean="0"/>
          </a:p>
          <a:p>
            <a:r>
              <a:rPr lang="en-US" sz="2600" b="1" dirty="0" smtClean="0"/>
              <a:t>Substitute selling </a:t>
            </a:r>
            <a:r>
              <a:rPr lang="en-US" sz="2600" dirty="0" smtClean="0"/>
              <a:t>is showing products that are different from the originally requested product</a:t>
            </a:r>
          </a:p>
          <a:p>
            <a:pPr lvl="1"/>
            <a:r>
              <a:rPr lang="en-US" sz="2525" dirty="0" smtClean="0"/>
              <a:t>The goal is to get the customer to buy a different product that will still fit the need</a:t>
            </a:r>
          </a:p>
          <a:p>
            <a:pPr lvl="1"/>
            <a:r>
              <a:rPr lang="en-US" sz="2525" dirty="0" smtClean="0"/>
              <a:t>Important not to pressure customers into buying something they do not really want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2143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Preparing the presentation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script</a:t>
            </a:r>
            <a:r>
              <a:rPr lang="en-US" sz="2525" dirty="0" smtClean="0"/>
              <a:t> is sometimes provided so the presenter knows what to say in each part of the presentation</a:t>
            </a:r>
          </a:p>
          <a:p>
            <a:pPr lvl="1"/>
            <a:r>
              <a:rPr lang="en-US" sz="2525" dirty="0" smtClean="0"/>
              <a:t>Can be customized for different sales opportunities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603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Answer questions or objections</a:t>
            </a:r>
          </a:p>
          <a:p>
            <a:pPr lvl="1"/>
            <a:r>
              <a:rPr lang="en-US" sz="2525" dirty="0" smtClean="0"/>
              <a:t>During and after the presentation</a:t>
            </a:r>
          </a:p>
          <a:p>
            <a:pPr lvl="1"/>
            <a:r>
              <a:rPr lang="en-US" sz="2525" dirty="0" smtClean="0"/>
              <a:t>Important to reinforce the features and benefits of the product and how the purchase will make the individual’s life easier or better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266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Creating an objections grid</a:t>
            </a:r>
          </a:p>
          <a:p>
            <a:pPr lvl="1"/>
            <a:r>
              <a:rPr lang="en-US" sz="2525" dirty="0" smtClean="0"/>
              <a:t>Used as a reference for salesperson</a:t>
            </a:r>
          </a:p>
          <a:p>
            <a:pPr lvl="1"/>
            <a:r>
              <a:rPr lang="en-US" sz="2525" b="1" dirty="0" smtClean="0"/>
              <a:t>Objections</a:t>
            </a:r>
            <a:r>
              <a:rPr lang="en-US" sz="2525" dirty="0" smtClean="0"/>
              <a:t> are concerns or other reasons a customer has for not making a purchase</a:t>
            </a:r>
          </a:p>
          <a:p>
            <a:pPr lvl="1"/>
            <a:r>
              <a:rPr lang="en-US" sz="2525" b="1" dirty="0" smtClean="0"/>
              <a:t>Excuses</a:t>
            </a:r>
            <a:r>
              <a:rPr lang="en-US" sz="2525" dirty="0" smtClean="0"/>
              <a:t> are personal reasons not to buy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1638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Handling objections</a:t>
            </a:r>
          </a:p>
          <a:p>
            <a:pPr lvl="1"/>
            <a:r>
              <a:rPr lang="en-US" sz="2525" dirty="0" smtClean="0"/>
              <a:t>Having </a:t>
            </a:r>
            <a:r>
              <a:rPr lang="en-US" sz="2525" b="1" dirty="0" smtClean="0"/>
              <a:t>empathy</a:t>
            </a:r>
            <a:r>
              <a:rPr lang="en-US" sz="2525" dirty="0" smtClean="0"/>
              <a:t> is understanding or being sensitive to the thoughts and feelings of others</a:t>
            </a:r>
          </a:p>
          <a:p>
            <a:pPr lvl="1"/>
            <a:r>
              <a:rPr lang="en-US" sz="2525" dirty="0" smtClean="0"/>
              <a:t>To </a:t>
            </a:r>
            <a:r>
              <a:rPr lang="en-US" sz="2525" i="1" dirty="0" smtClean="0"/>
              <a:t>empathize</a:t>
            </a:r>
            <a:r>
              <a:rPr lang="en-US" sz="2525" dirty="0" smtClean="0"/>
              <a:t> is to show that you understand another person’s feelings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085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Closing the sale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close</a:t>
            </a:r>
            <a:r>
              <a:rPr lang="en-US" sz="2525" dirty="0" smtClean="0"/>
              <a:t> is the moment when a customer agrees to buy a product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trial close</a:t>
            </a:r>
            <a:r>
              <a:rPr lang="en-US" sz="2525" dirty="0" smtClean="0"/>
              <a:t> is giving the customer an opportunity to buy during the presentation</a:t>
            </a:r>
          </a:p>
          <a:p>
            <a:pPr lvl="1"/>
            <a:r>
              <a:rPr lang="en-US" sz="2525" b="1" dirty="0" smtClean="0"/>
              <a:t>Buying signals</a:t>
            </a:r>
            <a:r>
              <a:rPr lang="en-US" sz="2525" dirty="0" smtClean="0"/>
              <a:t> are verbal or nonverbal signs that a customer is ready to purchase</a:t>
            </a:r>
          </a:p>
          <a:p>
            <a:pPr lvl="1"/>
            <a:r>
              <a:rPr lang="en-US" sz="2525" i="1" dirty="0" smtClean="0"/>
              <a:t>Mental ownership</a:t>
            </a:r>
            <a:r>
              <a:rPr lang="en-US" sz="2525" dirty="0" smtClean="0"/>
              <a:t> is indicated by buying signals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42212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7050" y="4962525"/>
            <a:ext cx="1809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086165"/>
            <a:ext cx="8058150" cy="18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assumption close</a:t>
            </a:r>
            <a:r>
              <a:rPr lang="en-US" sz="2600" dirty="0" smtClean="0"/>
              <a:t> is used when it is assumed a customer is going to purchase the product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bonus close</a:t>
            </a:r>
            <a:r>
              <a:rPr lang="en-US" sz="2600" dirty="0" smtClean="0"/>
              <a:t> provides an additional bonus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bonus</a:t>
            </a:r>
            <a:r>
              <a:rPr lang="en-US" sz="2525" dirty="0" smtClean="0"/>
              <a:t> can be a free item or a second item at a reduced cost</a:t>
            </a:r>
          </a:p>
          <a:p>
            <a:pPr lvl="1"/>
            <a:r>
              <a:rPr lang="en-US" sz="2525" dirty="0" smtClean="0"/>
              <a:t>An example is buy one, get one free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choice close</a:t>
            </a:r>
            <a:r>
              <a:rPr lang="en-US" sz="2600" dirty="0" smtClean="0"/>
              <a:t> provides the customer with choices between two or three different products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522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satisfaction close</a:t>
            </a:r>
            <a:r>
              <a:rPr lang="en-US" sz="2600" dirty="0" smtClean="0"/>
              <a:t> guarantees the customer will like the product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contingent close</a:t>
            </a:r>
            <a:r>
              <a:rPr lang="en-US" sz="2600" dirty="0" smtClean="0"/>
              <a:t> is dependent on fulfilling a specific condition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direct close</a:t>
            </a:r>
            <a:r>
              <a:rPr lang="en-US" sz="2600" dirty="0" smtClean="0"/>
              <a:t> is asking the customer to buy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276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Overselling</a:t>
            </a:r>
            <a:r>
              <a:rPr lang="en-US" sz="2600" dirty="0" smtClean="0"/>
              <a:t> is promising more than the product or business can deliver</a:t>
            </a:r>
          </a:p>
          <a:p>
            <a:r>
              <a:rPr lang="en-US" sz="2600" b="1" dirty="0" smtClean="0"/>
              <a:t>Suggestion selling </a:t>
            </a:r>
            <a:r>
              <a:rPr lang="en-US" sz="2600" dirty="0" smtClean="0"/>
              <a:t>is suggesting additional items or optional features to go with merchandise requested by a customer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upselling</a:t>
            </a:r>
            <a:endParaRPr lang="en-US" sz="2525" dirty="0" smtClean="0"/>
          </a:p>
          <a:p>
            <a:pPr lvl="1"/>
            <a:r>
              <a:rPr lang="en-US" sz="2525" dirty="0" smtClean="0"/>
              <a:t>Most often occurs after the customer has made a choice to purchase a specific item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984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47750"/>
            <a:ext cx="8001000" cy="5181600"/>
          </a:xfrm>
        </p:spPr>
        <p:txBody>
          <a:bodyPr/>
          <a:lstStyle/>
          <a:p>
            <a:r>
              <a:rPr lang="en-US" sz="2800" dirty="0" smtClean="0"/>
              <a:t>relationship </a:t>
            </a:r>
            <a:r>
              <a:rPr lang="en-US" sz="2800" dirty="0"/>
              <a:t>selling</a:t>
            </a:r>
          </a:p>
          <a:p>
            <a:r>
              <a:rPr lang="en-US" sz="2800" dirty="0" smtClean="0"/>
              <a:t>call </a:t>
            </a:r>
            <a:r>
              <a:rPr lang="en-US" sz="2800" dirty="0"/>
              <a:t>center</a:t>
            </a:r>
          </a:p>
          <a:p>
            <a:r>
              <a:rPr lang="en-US" sz="2800" dirty="0"/>
              <a:t>customer service</a:t>
            </a:r>
          </a:p>
          <a:p>
            <a:r>
              <a:rPr lang="en-US" sz="2800" dirty="0"/>
              <a:t>customer-service </a:t>
            </a:r>
            <a:r>
              <a:rPr lang="en-US" sz="2800" dirty="0" smtClean="0"/>
              <a:t>mindset</a:t>
            </a:r>
          </a:p>
          <a:p>
            <a:r>
              <a:rPr lang="en-US" sz="2800" dirty="0" smtClean="0"/>
              <a:t>quality service</a:t>
            </a:r>
            <a:endParaRPr lang="en-US" sz="2800" dirty="0"/>
          </a:p>
          <a:p>
            <a:r>
              <a:rPr lang="en-US" sz="2800" dirty="0" smtClean="0"/>
              <a:t>presentation</a:t>
            </a:r>
          </a:p>
          <a:p>
            <a:r>
              <a:rPr lang="en-US" sz="2800" dirty="0" smtClean="0"/>
              <a:t>master slide</a:t>
            </a:r>
            <a:endParaRPr lang="en-US" sz="2800" dirty="0"/>
          </a:p>
          <a:p>
            <a:r>
              <a:rPr lang="en-US" sz="2800" dirty="0"/>
              <a:t>visual aid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57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Follow up after the sale</a:t>
            </a:r>
          </a:p>
          <a:p>
            <a:pPr lvl="1"/>
            <a:r>
              <a:rPr lang="en-US" sz="2525" dirty="0" smtClean="0"/>
              <a:t>Helps maintain selling relationships</a:t>
            </a:r>
          </a:p>
          <a:p>
            <a:pPr lvl="1"/>
            <a:r>
              <a:rPr lang="en-US" sz="2525" dirty="0" smtClean="0"/>
              <a:t>Part of relationship selling</a:t>
            </a:r>
          </a:p>
        </p:txBody>
      </p:sp>
    </p:spTree>
    <p:extLst>
      <p:ext uri="{BB962C8B-B14F-4D97-AF65-F5344CB8AC3E}">
        <p14:creationId xmlns:p14="http://schemas.microsoft.com/office/powerpoint/2010/main" val="35770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Receipt of order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transaction</a:t>
            </a:r>
            <a:r>
              <a:rPr lang="en-US" sz="2525" dirty="0" smtClean="0"/>
              <a:t> is the exchange of payment and product</a:t>
            </a:r>
          </a:p>
          <a:p>
            <a:pPr lvl="1"/>
            <a:r>
              <a:rPr lang="en-US" sz="2525" dirty="0" smtClean="0"/>
              <a:t>Exceptional customer service is essential during and after the sale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83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Process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Customer satisfaction</a:t>
            </a:r>
          </a:p>
          <a:p>
            <a:pPr lvl="1"/>
            <a:r>
              <a:rPr lang="en-US" sz="2525" i="1" dirty="0" smtClean="0"/>
              <a:t>Confirmation</a:t>
            </a:r>
            <a:r>
              <a:rPr lang="en-US" sz="2525" dirty="0" smtClean="0"/>
              <a:t> includes contacting customers after sales to make sure they are satisfied</a:t>
            </a:r>
          </a:p>
          <a:p>
            <a:pPr lvl="1"/>
            <a:r>
              <a:rPr lang="en-US" sz="2525" dirty="0" smtClean="0"/>
              <a:t>Can be determined with a thank-you phone call from the salesperson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50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Transactions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Once sale is closed, sales transaction must be completed</a:t>
            </a:r>
          </a:p>
          <a:p>
            <a:pPr lvl="1"/>
            <a:r>
              <a:rPr lang="en-US" sz="2525" dirty="0" smtClean="0"/>
              <a:t>When multiple items are purchased, the cost of them is added together</a:t>
            </a:r>
          </a:p>
          <a:p>
            <a:pPr lvl="2"/>
            <a:r>
              <a:rPr lang="en-US" sz="2450" dirty="0" smtClean="0"/>
              <a:t>item one + item two + item three = sales price</a:t>
            </a:r>
          </a:p>
          <a:p>
            <a:pPr lvl="1"/>
            <a:r>
              <a:rPr lang="en-US" sz="2525" dirty="0" smtClean="0"/>
              <a:t>Any discounts are subtracted from sales price</a:t>
            </a:r>
            <a:endParaRPr lang="en-US" sz="2450" dirty="0" smtClean="0"/>
          </a:p>
          <a:p>
            <a:pPr lvl="2"/>
            <a:r>
              <a:rPr lang="en-US" sz="2450" dirty="0" smtClean="0"/>
              <a:t>sales price × discount percentage = discount</a:t>
            </a:r>
          </a:p>
          <a:p>
            <a:pPr lvl="2"/>
            <a:r>
              <a:rPr lang="en-US" sz="2450" dirty="0" smtClean="0"/>
              <a:t>sales price – discount = sales price after discount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17215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Transactions </a:t>
            </a: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Sales tax</a:t>
            </a:r>
            <a:r>
              <a:rPr lang="en-US" sz="2600" dirty="0" smtClean="0"/>
              <a:t> is collected on the selling price of a product</a:t>
            </a:r>
          </a:p>
          <a:p>
            <a:pPr lvl="1"/>
            <a:r>
              <a:rPr lang="en-US" sz="2525" dirty="0" smtClean="0"/>
              <a:t>Expressed as a percentage of the selling price</a:t>
            </a:r>
          </a:p>
          <a:p>
            <a:pPr lvl="1"/>
            <a:r>
              <a:rPr lang="en-US" sz="2525" dirty="0" smtClean="0"/>
              <a:t>sales price × sales tax rate percentage = sales tax</a:t>
            </a:r>
          </a:p>
          <a:p>
            <a:pPr lvl="1"/>
            <a:r>
              <a:rPr lang="en-US" sz="2525" dirty="0" smtClean="0"/>
              <a:t>sales price + sales tax amount = total price</a:t>
            </a:r>
          </a:p>
          <a:p>
            <a:pPr lvl="1"/>
            <a:r>
              <a:rPr lang="en-US" sz="2525" dirty="0" smtClean="0"/>
              <a:t>total price + shipping = final price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316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Transactions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B2B sales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invoice</a:t>
            </a:r>
            <a:r>
              <a:rPr lang="en-US" sz="2525" dirty="0" smtClean="0"/>
              <a:t> is a bill requesting payment for goods shipped or services provided</a:t>
            </a:r>
          </a:p>
          <a:p>
            <a:pPr lvl="1"/>
            <a:r>
              <a:rPr lang="en-US" sz="2525" dirty="0" smtClean="0"/>
              <a:t>Most customers pay invoices by check or credit card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100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Transactions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B2C sales</a:t>
            </a:r>
          </a:p>
          <a:p>
            <a:pPr lvl="1"/>
            <a:r>
              <a:rPr lang="en-US" sz="2525" dirty="0" smtClean="0"/>
              <a:t>Transactions usually occur in a retail situation</a:t>
            </a:r>
          </a:p>
          <a:p>
            <a:pPr lvl="1"/>
            <a:r>
              <a:rPr lang="en-US" sz="2525" dirty="0" smtClean="0"/>
              <a:t>Completed by the use of</a:t>
            </a:r>
          </a:p>
          <a:p>
            <a:pPr lvl="2"/>
            <a:r>
              <a:rPr lang="en-US" sz="2450" dirty="0" smtClean="0"/>
              <a:t>Cash</a:t>
            </a:r>
          </a:p>
          <a:p>
            <a:pPr lvl="2"/>
            <a:r>
              <a:rPr lang="en-US" sz="2450" dirty="0"/>
              <a:t>C</a:t>
            </a:r>
            <a:r>
              <a:rPr lang="en-US" sz="2450" dirty="0" smtClean="0"/>
              <a:t>redit cards</a:t>
            </a:r>
          </a:p>
          <a:p>
            <a:pPr lvl="2"/>
            <a:r>
              <a:rPr lang="en-US" sz="2450" dirty="0"/>
              <a:t>D</a:t>
            </a:r>
            <a:r>
              <a:rPr lang="en-US" sz="2450" dirty="0" smtClean="0"/>
              <a:t>ebit cards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9060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Transactions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cash transaction</a:t>
            </a:r>
            <a:r>
              <a:rPr lang="en-US" sz="2600" dirty="0" smtClean="0"/>
              <a:t> is a sale for which a customer pays with cash or a check</a:t>
            </a:r>
          </a:p>
          <a:p>
            <a:pPr lvl="1"/>
            <a:r>
              <a:rPr lang="en-US" sz="2525" dirty="0" smtClean="0"/>
              <a:t>If a check is used, the salesperson will ask for identification before accepting the check</a:t>
            </a:r>
          </a:p>
          <a:p>
            <a:pPr lvl="1"/>
            <a:r>
              <a:rPr lang="en-US" sz="2525" dirty="0" smtClean="0"/>
              <a:t>If cash is used, the salesperson will accept the money and give correct change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479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 Transactions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Credit and debit card transactions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credit card transaction</a:t>
            </a:r>
            <a:r>
              <a:rPr lang="en-US" sz="2525" dirty="0" smtClean="0"/>
              <a:t> is a purchase for which the customer pays for goods or services with a credit card</a:t>
            </a:r>
          </a:p>
          <a:p>
            <a:pPr lvl="1"/>
            <a:r>
              <a:rPr lang="en-US" sz="2525" i="1" dirty="0" smtClean="0"/>
              <a:t>Proprietary credit cards</a:t>
            </a:r>
            <a:r>
              <a:rPr lang="en-US" sz="2525" dirty="0" smtClean="0"/>
              <a:t> can be used only with the merchant issuing the card</a:t>
            </a:r>
          </a:p>
          <a:p>
            <a:pPr lvl="1"/>
            <a:r>
              <a:rPr lang="en-US" sz="2525" i="1" dirty="0" smtClean="0"/>
              <a:t>Debit card transactions</a:t>
            </a:r>
            <a:r>
              <a:rPr lang="en-US" sz="2525" dirty="0" smtClean="0"/>
              <a:t> allow cardholders to make purchases by electronically accessing funds in their bank accounts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7198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Lost Sales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Evaluate lost sales</a:t>
            </a:r>
          </a:p>
          <a:p>
            <a:r>
              <a:rPr lang="en-US" sz="2600" dirty="0" smtClean="0"/>
              <a:t>Determine exactly why the sales were not closed</a:t>
            </a:r>
          </a:p>
          <a:p>
            <a:r>
              <a:rPr lang="en-US" sz="2600" dirty="0" smtClean="0"/>
              <a:t>Feedback from coworkers or supervisors might be helpful</a:t>
            </a:r>
          </a:p>
          <a:p>
            <a:r>
              <a:rPr lang="en-US" sz="2600" dirty="0" smtClean="0"/>
              <a:t>Keeping a good attitude is important to succeed in a sales career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29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personal selling important to the marketing mix?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13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</a:t>
            </a:r>
            <a:r>
              <a:rPr lang="en-US" sz="2800" dirty="0"/>
              <a:t>tasks included in the </a:t>
            </a:r>
            <a:r>
              <a:rPr lang="en-US" sz="2800" dirty="0" smtClean="0"/>
              <a:t>preapproach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preapproach tasks include </a:t>
            </a:r>
            <a:r>
              <a:rPr lang="en-US" sz="2800" dirty="0" smtClean="0">
                <a:solidFill>
                  <a:srgbClr val="00B0F0"/>
                </a:solidFill>
              </a:rPr>
              <a:t>product </a:t>
            </a:r>
            <a:r>
              <a:rPr lang="en-US" sz="2800" dirty="0">
                <a:solidFill>
                  <a:srgbClr val="00B0F0"/>
                </a:solidFill>
              </a:rPr>
              <a:t>training and identifying </a:t>
            </a:r>
            <a:r>
              <a:rPr lang="en-US" sz="2800" dirty="0" smtClean="0">
                <a:solidFill>
                  <a:srgbClr val="00B0F0"/>
                </a:solidFill>
              </a:rPr>
              <a:t>potential </a:t>
            </a:r>
            <a:r>
              <a:rPr lang="en-US" sz="2800" dirty="0">
                <a:solidFill>
                  <a:srgbClr val="00B0F0"/>
                </a:solidFill>
              </a:rPr>
              <a:t>customers.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20.2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285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List </a:t>
            </a:r>
            <a:r>
              <a:rPr lang="en-US" sz="2800" dirty="0"/>
              <a:t>examples of ways sales leads are </a:t>
            </a:r>
            <a:r>
              <a:rPr lang="en-US" sz="2800" dirty="0" smtClean="0"/>
              <a:t>generated</a:t>
            </a:r>
            <a:r>
              <a:rPr lang="en-US" sz="2800" dirty="0"/>
              <a:t>. 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Customers visiting a trade show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ask </a:t>
            </a:r>
            <a:r>
              <a:rPr lang="en-US" sz="2800" dirty="0" smtClean="0">
                <a:solidFill>
                  <a:srgbClr val="00B0F0"/>
                </a:solidFill>
              </a:rPr>
              <a:t>for </a:t>
            </a:r>
            <a:r>
              <a:rPr lang="en-US" sz="2800" dirty="0">
                <a:solidFill>
                  <a:srgbClr val="00B0F0"/>
                </a:solidFill>
              </a:rPr>
              <a:t>someone to contact them </a:t>
            </a:r>
            <a:r>
              <a:rPr lang="en-US" sz="2800" dirty="0" smtClean="0">
                <a:solidFill>
                  <a:srgbClr val="00B0F0"/>
                </a:solidFill>
              </a:rPr>
              <a:t>with </a:t>
            </a:r>
            <a:r>
              <a:rPr lang="en-US" sz="2800" dirty="0">
                <a:solidFill>
                  <a:srgbClr val="00B0F0"/>
                </a:solidFill>
              </a:rPr>
              <a:t>more </a:t>
            </a:r>
            <a:r>
              <a:rPr lang="en-US" sz="2800" dirty="0" smtClean="0">
                <a:solidFill>
                  <a:srgbClr val="00B0F0"/>
                </a:solidFill>
              </a:rPr>
              <a:t>information</a:t>
            </a:r>
            <a:r>
              <a:rPr lang="en-US" sz="2800" dirty="0">
                <a:solidFill>
                  <a:srgbClr val="00B0F0"/>
                </a:solidFill>
              </a:rPr>
              <a:t>. People who visit a website or call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support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ask for a salesperson to </a:t>
            </a:r>
            <a:r>
              <a:rPr lang="en-US" sz="2800" dirty="0" smtClean="0">
                <a:solidFill>
                  <a:srgbClr val="00B0F0"/>
                </a:solidFill>
              </a:rPr>
              <a:t>call </a:t>
            </a:r>
            <a:r>
              <a:rPr lang="en-US" sz="2800" dirty="0">
                <a:solidFill>
                  <a:srgbClr val="00B0F0"/>
                </a:solidFill>
              </a:rPr>
              <a:t>them. A dedicated sales staff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generate </a:t>
            </a:r>
            <a:r>
              <a:rPr lang="en-US" sz="2800" dirty="0" smtClean="0">
                <a:solidFill>
                  <a:srgbClr val="00B0F0"/>
                </a:solidFill>
              </a:rPr>
              <a:t>leads</a:t>
            </a:r>
            <a:r>
              <a:rPr lang="en-US" sz="2800" dirty="0">
                <a:solidFill>
                  <a:srgbClr val="00B0F0"/>
                </a:solidFill>
              </a:rPr>
              <a:t>. Lists of names of potential customers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be purchased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20.2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8538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are three types of approaches a </a:t>
            </a:r>
            <a:r>
              <a:rPr lang="en-US" sz="2800" dirty="0" smtClean="0"/>
              <a:t>salesperson </a:t>
            </a:r>
            <a:r>
              <a:rPr lang="en-US" sz="2800" dirty="0"/>
              <a:t>can use in a B2C </a:t>
            </a:r>
            <a:r>
              <a:rPr lang="en-US" sz="2800" dirty="0" smtClean="0"/>
              <a:t>environment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Service </a:t>
            </a:r>
            <a:r>
              <a:rPr lang="en-US" sz="2800" dirty="0">
                <a:solidFill>
                  <a:srgbClr val="00B0F0"/>
                </a:solidFill>
              </a:rPr>
              <a:t>approach, greeting approach,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merchandise </a:t>
            </a:r>
            <a:r>
              <a:rPr lang="en-US" sz="2800" dirty="0" smtClean="0">
                <a:solidFill>
                  <a:srgbClr val="00B0F0"/>
                </a:solidFill>
              </a:rPr>
              <a:t>approach.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Why is the product presentation stage the heart of the sales process?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This </a:t>
            </a:r>
            <a:r>
              <a:rPr lang="en-US" sz="2800" dirty="0">
                <a:solidFill>
                  <a:srgbClr val="00B0F0"/>
                </a:solidFill>
              </a:rPr>
              <a:t>is where desire is created for the product.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20.2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427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is sales tax calculated? 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sales </a:t>
            </a:r>
            <a:r>
              <a:rPr lang="en-US" sz="2800" dirty="0">
                <a:solidFill>
                  <a:srgbClr val="00B0F0"/>
                </a:solidFill>
              </a:rPr>
              <a:t>tax is calculated by multiplying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sales price by the tax </a:t>
            </a:r>
            <a:r>
              <a:rPr lang="en-US" sz="2800" dirty="0" smtClean="0">
                <a:solidFill>
                  <a:srgbClr val="00B0F0"/>
                </a:solidFill>
              </a:rPr>
              <a:t>rate. sales </a:t>
            </a:r>
            <a:r>
              <a:rPr lang="en-US" sz="2800" dirty="0">
                <a:solidFill>
                  <a:srgbClr val="00B0F0"/>
                </a:solidFill>
              </a:rPr>
              <a:t>price </a:t>
            </a:r>
            <a:r>
              <a:rPr lang="en-US" sz="2800" dirty="0">
                <a:solidFill>
                  <a:srgbClr val="00B0F0"/>
                </a:solidFill>
                <a:sym typeface="Symbol" panose="05050102010706020507" pitchFamily="18" charset="2"/>
              </a:rPr>
              <a:t></a:t>
            </a:r>
            <a:r>
              <a:rPr lang="en-US" sz="2800" dirty="0">
                <a:solidFill>
                  <a:srgbClr val="00B0F0"/>
                </a:solidFill>
              </a:rPr>
              <a:t> sales tax rate </a:t>
            </a:r>
            <a:r>
              <a:rPr lang="en-US" sz="2800" dirty="0" smtClean="0">
                <a:solidFill>
                  <a:srgbClr val="00B0F0"/>
                </a:solidFill>
              </a:rPr>
              <a:t>percentage </a:t>
            </a:r>
            <a:r>
              <a:rPr lang="en-US" sz="2800" dirty="0">
                <a:solidFill>
                  <a:srgbClr val="00B0F0"/>
                </a:solidFill>
              </a:rPr>
              <a:t>= sales tax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20.2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814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20.3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Customer Service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665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20.3-1 Define </a:t>
            </a:r>
            <a:r>
              <a:rPr lang="en-US" sz="2800" i="1" dirty="0" smtClean="0"/>
              <a:t>customer support team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20.3-2 List types of online customer support. </a:t>
            </a:r>
          </a:p>
          <a:p>
            <a:r>
              <a:rPr lang="en-US" sz="2800" dirty="0" smtClean="0"/>
              <a:t>20.3-3 Identify the importance of handling customer complaints.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7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1100"/>
            <a:ext cx="8001000" cy="5181600"/>
          </a:xfrm>
        </p:spPr>
        <p:txBody>
          <a:bodyPr/>
          <a:lstStyle/>
          <a:p>
            <a:r>
              <a:rPr lang="en-US" sz="2800" dirty="0"/>
              <a:t>customer support team</a:t>
            </a:r>
          </a:p>
          <a:p>
            <a:r>
              <a:rPr lang="en-US" sz="2800" dirty="0"/>
              <a:t>frequently asked questions (FAQ)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providing customer service benefit a business?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722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Customer Support Team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customer support team</a:t>
            </a:r>
            <a:r>
              <a:rPr lang="en-US" sz="2600" dirty="0" smtClean="0"/>
              <a:t> consists of the employees who assist customers, take orders, or answer questions coming into the company via phone or website</a:t>
            </a:r>
          </a:p>
          <a:p>
            <a:pPr lvl="1"/>
            <a:r>
              <a:rPr lang="en-US" sz="2525" dirty="0" smtClean="0"/>
              <a:t>Provided with product information and training by marketing</a:t>
            </a:r>
          </a:p>
          <a:p>
            <a:pPr lvl="1"/>
            <a:r>
              <a:rPr lang="en-US" sz="2525" dirty="0" smtClean="0"/>
              <a:t>Receives catalogs, brochures, and other marketing materials so the employees are aware of the information customers receive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160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Online Support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Can take several different forms</a:t>
            </a:r>
          </a:p>
          <a:p>
            <a:r>
              <a:rPr lang="en-US" sz="2600" dirty="0" smtClean="0"/>
              <a:t>Can provide many types of information</a:t>
            </a:r>
          </a:p>
          <a:p>
            <a:r>
              <a:rPr lang="en-US" sz="2600" dirty="0" smtClean="0"/>
              <a:t>Usually through a company’s website or social media pages</a:t>
            </a:r>
          </a:p>
          <a:p>
            <a:r>
              <a:rPr lang="en-US" sz="2600" dirty="0" smtClean="0"/>
              <a:t>Gives customers the option to use the type of support with which they are most comfortable</a:t>
            </a:r>
          </a:p>
          <a:p>
            <a:r>
              <a:rPr lang="en-US" sz="2600" dirty="0" smtClean="0"/>
              <a:t>Convenient for customers because they can find answers when they are needed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705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Value of Personal Selling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Personal selling </a:t>
            </a:r>
            <a:r>
              <a:rPr lang="en-US" sz="2600" dirty="0" smtClean="0"/>
              <a:t>is any direct contact between a salesperson and a customer with the objective of making a sale</a:t>
            </a:r>
          </a:p>
          <a:p>
            <a:pPr lvl="1"/>
            <a:r>
              <a:rPr lang="en-US" sz="2525" dirty="0" smtClean="0"/>
              <a:t>An important component of the promotional element of the marketing mix</a:t>
            </a:r>
          </a:p>
          <a:p>
            <a:pPr lvl="1"/>
            <a:r>
              <a:rPr lang="en-US" sz="2525" dirty="0" smtClean="0"/>
              <a:t>Provides information that a marketing brochure or website cannot provide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7954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Online </a:t>
            </a:r>
            <a:r>
              <a:rPr lang="en-US" sz="4000" dirty="0" smtClean="0"/>
              <a:t>Support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frequently asked questions (FAQ) page</a:t>
            </a:r>
            <a:r>
              <a:rPr lang="en-US" sz="2600" dirty="0" smtClean="0"/>
              <a:t> is the part of a website that gives detailed answers to questions or issues that show up most often</a:t>
            </a:r>
          </a:p>
          <a:p>
            <a:pPr lvl="1"/>
            <a:r>
              <a:rPr lang="en-US" sz="2525" dirty="0" smtClean="0"/>
              <a:t>Effective in answering customer questions quickly</a:t>
            </a:r>
          </a:p>
          <a:p>
            <a:pPr lvl="1"/>
            <a:r>
              <a:rPr lang="en-US" sz="2525" dirty="0" smtClean="0"/>
              <a:t>Does not take the time of a support person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572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Online Support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E-mail support</a:t>
            </a:r>
          </a:p>
          <a:p>
            <a:pPr lvl="1"/>
            <a:r>
              <a:rPr lang="en-US" sz="2525" dirty="0" smtClean="0"/>
              <a:t>Fast and efficient option</a:t>
            </a:r>
          </a:p>
          <a:p>
            <a:pPr lvl="1"/>
            <a:r>
              <a:rPr lang="en-US" sz="2525" dirty="0" smtClean="0"/>
              <a:t>Turnaround time to answer customer inquiries and issues is critical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865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Online Support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tracking</a:t>
            </a:r>
          </a:p>
          <a:p>
            <a:pPr lvl="1"/>
            <a:r>
              <a:rPr lang="en-US" sz="2525" dirty="0" smtClean="0"/>
              <a:t>Customers appreciate ability to track orders</a:t>
            </a:r>
          </a:p>
          <a:p>
            <a:pPr lvl="1"/>
            <a:r>
              <a:rPr lang="en-US" sz="2525" dirty="0" smtClean="0"/>
              <a:t>Information and link are sent to customers via e-mail</a:t>
            </a:r>
          </a:p>
          <a:p>
            <a:r>
              <a:rPr lang="en-US" sz="2600" dirty="0"/>
              <a:t>Online chat</a:t>
            </a:r>
          </a:p>
          <a:p>
            <a:pPr lvl="1"/>
            <a:r>
              <a:rPr lang="en-US" sz="2525" dirty="0"/>
              <a:t>Responses are immediate</a:t>
            </a:r>
          </a:p>
          <a:p>
            <a:pPr lvl="1"/>
            <a:r>
              <a:rPr lang="en-US" sz="2525" dirty="0"/>
              <a:t>Problems can usually be solved </a:t>
            </a:r>
            <a:r>
              <a:rPr lang="en-US" sz="2525" dirty="0" smtClean="0"/>
              <a:t>quickly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7424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Online Support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Social media</a:t>
            </a:r>
          </a:p>
          <a:p>
            <a:pPr lvl="1"/>
            <a:r>
              <a:rPr lang="en-US" sz="2525" dirty="0" smtClean="0"/>
              <a:t>A great way to address customer issues directly</a:t>
            </a:r>
          </a:p>
          <a:p>
            <a:pPr lvl="1"/>
            <a:r>
              <a:rPr lang="en-US" sz="2525" dirty="0" smtClean="0"/>
              <a:t>Allow customers to post positive and negative feedback</a:t>
            </a:r>
          </a:p>
          <a:p>
            <a:r>
              <a:rPr lang="en-US" sz="2600" dirty="0"/>
              <a:t>Discussion boards</a:t>
            </a:r>
          </a:p>
          <a:p>
            <a:pPr lvl="1"/>
            <a:r>
              <a:rPr lang="en-US" sz="2525" dirty="0"/>
              <a:t>Public</a:t>
            </a:r>
          </a:p>
          <a:p>
            <a:pPr lvl="1"/>
            <a:r>
              <a:rPr lang="en-US" sz="2525" dirty="0"/>
              <a:t>Free the support staff to work with other customers</a:t>
            </a:r>
          </a:p>
          <a:p>
            <a:pPr lvl="1"/>
            <a:r>
              <a:rPr lang="en-US" sz="2525" dirty="0"/>
              <a:t>Can be used to post timely </a:t>
            </a:r>
            <a:r>
              <a:rPr lang="en-US" sz="2525" dirty="0" smtClean="0"/>
              <a:t>announcements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6829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Handling Customer Complaints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Common customer service problems</a:t>
            </a:r>
          </a:p>
          <a:p>
            <a:pPr lvl="1"/>
            <a:r>
              <a:rPr lang="en-US" sz="2525" dirty="0" smtClean="0"/>
              <a:t>A product is out of stock</a:t>
            </a:r>
          </a:p>
          <a:p>
            <a:pPr lvl="1"/>
            <a:r>
              <a:rPr lang="en-US" sz="2525" dirty="0" smtClean="0"/>
              <a:t>A store does not have the right size or color</a:t>
            </a:r>
          </a:p>
          <a:p>
            <a:pPr lvl="1"/>
            <a:r>
              <a:rPr lang="en-US" sz="2525" dirty="0" smtClean="0"/>
              <a:t>A salesperson does not speak the customer’s language</a:t>
            </a:r>
          </a:p>
          <a:p>
            <a:pPr lvl="1"/>
            <a:r>
              <a:rPr lang="en-US" sz="2525" dirty="0" smtClean="0"/>
              <a:t>A customer becomes angry or upset over a store policy</a:t>
            </a:r>
          </a:p>
          <a:p>
            <a:pPr lvl="1"/>
            <a:r>
              <a:rPr lang="en-US" sz="2525" dirty="0" smtClean="0"/>
              <a:t>There is not enough staff available to efficiently help customers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06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097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role does marketing play in </a:t>
            </a:r>
            <a:r>
              <a:rPr lang="en-US" sz="2800" dirty="0" smtClean="0"/>
              <a:t>customer </a:t>
            </a:r>
            <a:r>
              <a:rPr lang="en-US" sz="2800" dirty="0"/>
              <a:t>support?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Marketing </a:t>
            </a:r>
            <a:r>
              <a:rPr lang="en-US" sz="2800" dirty="0">
                <a:solidFill>
                  <a:srgbClr val="00B0F0"/>
                </a:solidFill>
              </a:rPr>
              <a:t>plays an important role by </a:t>
            </a:r>
            <a:r>
              <a:rPr lang="en-US" sz="2800" dirty="0" smtClean="0">
                <a:solidFill>
                  <a:srgbClr val="00B0F0"/>
                </a:solidFill>
              </a:rPr>
              <a:t>providing </a:t>
            </a:r>
            <a:r>
              <a:rPr lang="en-US" sz="2800" dirty="0">
                <a:solidFill>
                  <a:srgbClr val="00B0F0"/>
                </a:solidFill>
              </a:rPr>
              <a:t>product information and </a:t>
            </a:r>
            <a:r>
              <a:rPr lang="en-US" sz="2800" dirty="0" smtClean="0">
                <a:solidFill>
                  <a:srgbClr val="00B0F0"/>
                </a:solidFill>
              </a:rPr>
              <a:t>training </a:t>
            </a:r>
            <a:r>
              <a:rPr lang="en-US" sz="2800" dirty="0">
                <a:solidFill>
                  <a:srgbClr val="00B0F0"/>
                </a:solidFill>
              </a:rPr>
              <a:t>to the customer support team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Why is online support convenient for customers?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Online </a:t>
            </a:r>
            <a:r>
              <a:rPr lang="en-US" sz="2800" dirty="0">
                <a:solidFill>
                  <a:srgbClr val="00B0F0"/>
                </a:solidFill>
              </a:rPr>
              <a:t>support is convenient for customers because they can find answers when they are needed.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20.3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139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Explain </a:t>
            </a:r>
            <a:r>
              <a:rPr lang="en-US" sz="2800" dirty="0"/>
              <a:t>why a customer support </a:t>
            </a:r>
            <a:r>
              <a:rPr lang="en-US" sz="2800" dirty="0" smtClean="0"/>
              <a:t>employee </a:t>
            </a:r>
            <a:r>
              <a:rPr lang="en-US" sz="2800" dirty="0"/>
              <a:t>may ask for customer </a:t>
            </a:r>
            <a:r>
              <a:rPr lang="en-US" sz="2800" dirty="0" smtClean="0"/>
              <a:t>feedback</a:t>
            </a:r>
            <a:r>
              <a:rPr lang="en-US" sz="2800" dirty="0"/>
              <a:t>. 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This </a:t>
            </a:r>
            <a:r>
              <a:rPr lang="en-US" sz="2800" dirty="0">
                <a:solidFill>
                  <a:srgbClr val="00B0F0"/>
                </a:solidFill>
              </a:rPr>
              <a:t>information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be useful to the </a:t>
            </a:r>
            <a:r>
              <a:rPr lang="en-US" sz="2800" dirty="0" smtClean="0">
                <a:solidFill>
                  <a:srgbClr val="00B0F0"/>
                </a:solidFill>
              </a:rPr>
              <a:t>product </a:t>
            </a:r>
            <a:r>
              <a:rPr lang="en-US" sz="2800" dirty="0">
                <a:solidFill>
                  <a:srgbClr val="00B0F0"/>
                </a:solidFill>
              </a:rPr>
              <a:t>development team to help </a:t>
            </a:r>
            <a:r>
              <a:rPr lang="en-US" sz="2800" dirty="0" smtClean="0">
                <a:solidFill>
                  <a:srgbClr val="00B0F0"/>
                </a:solidFill>
              </a:rPr>
              <a:t>create </a:t>
            </a:r>
            <a:r>
              <a:rPr lang="en-US" sz="2800" dirty="0">
                <a:solidFill>
                  <a:srgbClr val="00B0F0"/>
                </a:solidFill>
              </a:rPr>
              <a:t>better products.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20.3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893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an advantage of online chat </a:t>
            </a:r>
            <a:r>
              <a:rPr lang="en-US" sz="2800" dirty="0" smtClean="0"/>
              <a:t>as </a:t>
            </a:r>
            <a:r>
              <a:rPr lang="en-US" sz="2800" dirty="0"/>
              <a:t>a form of customer support?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One </a:t>
            </a:r>
            <a:r>
              <a:rPr lang="en-US" sz="2800" dirty="0">
                <a:solidFill>
                  <a:srgbClr val="00B0F0"/>
                </a:solidFill>
              </a:rPr>
              <a:t>advantage </a:t>
            </a:r>
            <a:r>
              <a:rPr lang="en-US" sz="2800" dirty="0" smtClean="0">
                <a:solidFill>
                  <a:srgbClr val="00B0F0"/>
                </a:solidFill>
              </a:rPr>
              <a:t>of </a:t>
            </a:r>
            <a:r>
              <a:rPr lang="en-US" sz="2800" dirty="0">
                <a:solidFill>
                  <a:srgbClr val="00B0F0"/>
                </a:solidFill>
              </a:rPr>
              <a:t>this type of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support is </a:t>
            </a:r>
            <a:r>
              <a:rPr lang="en-US" sz="2800" dirty="0" smtClean="0">
                <a:solidFill>
                  <a:srgbClr val="00B0F0"/>
                </a:solidFill>
              </a:rPr>
              <a:t>that the </a:t>
            </a:r>
            <a:r>
              <a:rPr lang="en-US" sz="2800" dirty="0">
                <a:solidFill>
                  <a:srgbClr val="00B0F0"/>
                </a:solidFill>
              </a:rPr>
              <a:t>responses </a:t>
            </a:r>
            <a:r>
              <a:rPr lang="en-US" sz="2800" dirty="0" smtClean="0">
                <a:solidFill>
                  <a:srgbClr val="00B0F0"/>
                </a:solidFill>
              </a:rPr>
              <a:t>are immediate, </a:t>
            </a:r>
            <a:r>
              <a:rPr lang="en-US" sz="2800" dirty="0">
                <a:solidFill>
                  <a:srgbClr val="00B0F0"/>
                </a:solidFill>
              </a:rPr>
              <a:t>so problems can usually be </a:t>
            </a:r>
            <a:r>
              <a:rPr lang="en-US" sz="2800" dirty="0" smtClean="0">
                <a:solidFill>
                  <a:srgbClr val="00B0F0"/>
                </a:solidFill>
              </a:rPr>
              <a:t>solved </a:t>
            </a:r>
            <a:r>
              <a:rPr lang="en-US" sz="2800" dirty="0">
                <a:solidFill>
                  <a:srgbClr val="00B0F0"/>
                </a:solidFill>
              </a:rPr>
              <a:t>quickly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20.3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341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Why </a:t>
            </a:r>
            <a:r>
              <a:rPr lang="en-US" sz="2800" dirty="0"/>
              <a:t>are customer service calls </a:t>
            </a:r>
            <a:r>
              <a:rPr lang="en-US" sz="2800" dirty="0" smtClean="0"/>
              <a:t>sometimes </a:t>
            </a:r>
            <a:r>
              <a:rPr lang="en-US" sz="2800" dirty="0"/>
              <a:t>transferred to supervisors?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If </a:t>
            </a:r>
            <a:r>
              <a:rPr lang="en-US" sz="2800" dirty="0">
                <a:solidFill>
                  <a:srgbClr val="00B0F0"/>
                </a:solidFill>
              </a:rPr>
              <a:t>a customer service representative is </a:t>
            </a:r>
            <a:r>
              <a:rPr lang="en-US" sz="2800" dirty="0" smtClean="0">
                <a:solidFill>
                  <a:srgbClr val="00B0F0"/>
                </a:solidFill>
              </a:rPr>
              <a:t>unable </a:t>
            </a:r>
            <a:r>
              <a:rPr lang="en-US" sz="2800" dirty="0">
                <a:solidFill>
                  <a:srgbClr val="00B0F0"/>
                </a:solidFill>
              </a:rPr>
              <a:t>to resolve a customer issue, the </a:t>
            </a:r>
            <a:r>
              <a:rPr lang="en-US" sz="2800" dirty="0" smtClean="0">
                <a:solidFill>
                  <a:srgbClr val="00B0F0"/>
                </a:solidFill>
              </a:rPr>
              <a:t>call </a:t>
            </a:r>
            <a:r>
              <a:rPr lang="en-US" sz="2800" dirty="0">
                <a:solidFill>
                  <a:srgbClr val="00B0F0"/>
                </a:solidFill>
              </a:rPr>
              <a:t>will probably be transferred to a </a:t>
            </a:r>
            <a:r>
              <a:rPr lang="en-US" sz="2800" dirty="0" smtClean="0">
                <a:solidFill>
                  <a:srgbClr val="00B0F0"/>
                </a:solidFill>
              </a:rPr>
              <a:t>supervisor</a:t>
            </a:r>
            <a:r>
              <a:rPr lang="en-US" sz="2800" dirty="0">
                <a:solidFill>
                  <a:srgbClr val="00B0F0"/>
                </a:solidFill>
              </a:rPr>
              <a:t>. A supervisor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have more </a:t>
            </a:r>
            <a:r>
              <a:rPr lang="en-US" sz="2800" dirty="0" smtClean="0">
                <a:solidFill>
                  <a:srgbClr val="00B0F0"/>
                </a:solidFill>
              </a:rPr>
              <a:t>options </a:t>
            </a:r>
            <a:r>
              <a:rPr lang="en-US" sz="2800" dirty="0">
                <a:solidFill>
                  <a:srgbClr val="00B0F0"/>
                </a:solidFill>
              </a:rPr>
              <a:t>to offer the customer a solution.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20.3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51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Value of Personal Selling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Business-to-business (B2B) selling</a:t>
            </a:r>
            <a:r>
              <a:rPr lang="en-US" sz="2600" dirty="0" smtClean="0"/>
              <a:t> is a business selling to another business</a:t>
            </a:r>
          </a:p>
          <a:p>
            <a:pPr lvl="1"/>
            <a:r>
              <a:rPr lang="en-US" sz="2525" i="1" dirty="0" smtClean="0"/>
              <a:t>B2B sales</a:t>
            </a:r>
            <a:r>
              <a:rPr lang="en-US" sz="2525" dirty="0" smtClean="0"/>
              <a:t> often includes governmental and institutional sales</a:t>
            </a:r>
          </a:p>
          <a:p>
            <a:pPr lvl="1"/>
            <a:r>
              <a:rPr lang="en-US" sz="2525" i="1" dirty="0" smtClean="0"/>
              <a:t>Government sales</a:t>
            </a:r>
            <a:r>
              <a:rPr lang="en-US" sz="2525" dirty="0" smtClean="0"/>
              <a:t> is when a business sells to a government</a:t>
            </a:r>
          </a:p>
          <a:p>
            <a:pPr lvl="1"/>
            <a:r>
              <a:rPr lang="en-US" sz="2525" i="1" dirty="0" smtClean="0"/>
              <a:t>Institutional sales</a:t>
            </a:r>
            <a:r>
              <a:rPr lang="en-US" sz="2525" dirty="0" smtClean="0"/>
              <a:t> is when a business sells to a nonprofit organization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4162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Value of Personal Selling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inside salesperson</a:t>
            </a:r>
            <a:r>
              <a:rPr lang="en-US" sz="2600" dirty="0" smtClean="0"/>
              <a:t> communicates with customers via phone or e-mail from inside the company’s place of business</a:t>
            </a:r>
          </a:p>
          <a:p>
            <a:r>
              <a:rPr lang="en-US" sz="2600" dirty="0" smtClean="0"/>
              <a:t>An </a:t>
            </a:r>
            <a:r>
              <a:rPr lang="en-US" sz="2600" i="1" dirty="0" smtClean="0"/>
              <a:t>outside salesperson</a:t>
            </a:r>
            <a:r>
              <a:rPr lang="en-US" sz="2600" dirty="0" smtClean="0"/>
              <a:t> visits with customers at their places of business</a:t>
            </a:r>
          </a:p>
          <a:p>
            <a:r>
              <a:rPr lang="en-US" sz="2600" b="1" dirty="0" smtClean="0"/>
              <a:t>Relationship selling</a:t>
            </a:r>
            <a:r>
              <a:rPr lang="en-US" sz="2600" b="1" i="1" dirty="0" smtClean="0"/>
              <a:t> </a:t>
            </a:r>
            <a:r>
              <a:rPr lang="en-US" sz="2600" dirty="0" smtClean="0"/>
              <a:t>focuses on building long-term relationships with customers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94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2625</Words>
  <Application>Microsoft Office PowerPoint</Application>
  <PresentationFormat>On-screen Show (4:3)</PresentationFormat>
  <Paragraphs>366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Arial</vt:lpstr>
      <vt:lpstr>Helvetica</vt:lpstr>
      <vt:lpstr>Tahoma</vt:lpstr>
      <vt:lpstr>Palatino Linotype</vt:lpstr>
      <vt:lpstr>Verdana</vt:lpstr>
      <vt:lpstr>Symbol</vt:lpstr>
      <vt:lpstr>Calibri</vt:lpstr>
      <vt:lpstr>Trebuchet MS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20.1</vt:lpstr>
      <vt:lpstr>Learning Objectives</vt:lpstr>
      <vt:lpstr>Key Terms</vt:lpstr>
      <vt:lpstr>Essential Question </vt:lpstr>
      <vt:lpstr>Value of Personal Selling</vt:lpstr>
      <vt:lpstr>Value of Personal Selling (Continued)</vt:lpstr>
      <vt:lpstr>Value of Personal Selling (Continued)</vt:lpstr>
      <vt:lpstr>Value of Personal Selling (Continued)</vt:lpstr>
      <vt:lpstr>Value of Personal Selling (Continued)</vt:lpstr>
      <vt:lpstr>Career in Sales </vt:lpstr>
      <vt:lpstr>Career in Sales (Continued)</vt:lpstr>
      <vt:lpstr>Career in Sales (Continued)</vt:lpstr>
      <vt:lpstr>Career in Sales (Continued)</vt:lpstr>
      <vt:lpstr>Section 20.1 Review </vt:lpstr>
      <vt:lpstr>Section 20.1 Review (Continued) </vt:lpstr>
      <vt:lpstr>Section 20.1 Review (Continued) </vt:lpstr>
      <vt:lpstr>Section 20.1 Review (Continued) </vt:lpstr>
      <vt:lpstr>Section 20.2 </vt:lpstr>
      <vt:lpstr>Learning Objectives</vt:lpstr>
      <vt:lpstr>Key Terms</vt:lpstr>
      <vt:lpstr>Essential Question </vt:lpstr>
      <vt:lpstr>Preparing to Sell </vt:lpstr>
      <vt:lpstr>Preparing to Sell (Continued)</vt:lpstr>
      <vt:lpstr>Preparing to Sell (Continued)</vt:lpstr>
      <vt:lpstr>Preparing to Sell (Continued)</vt:lpstr>
      <vt:lpstr>Preparing to Sell (Continued)</vt:lpstr>
      <vt:lpstr>Preparing to Sell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Process (Continued)</vt:lpstr>
      <vt:lpstr>Sales Transactions </vt:lpstr>
      <vt:lpstr>Sales Transactions (Continued)</vt:lpstr>
      <vt:lpstr>Sales Transactions (Continued)</vt:lpstr>
      <vt:lpstr>Sales Transactions (Continued)</vt:lpstr>
      <vt:lpstr>Sales Transactions (Continued)</vt:lpstr>
      <vt:lpstr>Sales Transactions (Continued)</vt:lpstr>
      <vt:lpstr>Lost Sales</vt:lpstr>
      <vt:lpstr>Section 20.2 Review </vt:lpstr>
      <vt:lpstr>Section 20.2 Review (Continued)</vt:lpstr>
      <vt:lpstr>Section 20.2 Review (Continued)</vt:lpstr>
      <vt:lpstr>Section 20.2 Review (Continued)</vt:lpstr>
      <vt:lpstr>Section 20.3</vt:lpstr>
      <vt:lpstr>Learning Objectives</vt:lpstr>
      <vt:lpstr>Key Terms</vt:lpstr>
      <vt:lpstr>Essential Question </vt:lpstr>
      <vt:lpstr>Customer Support Team</vt:lpstr>
      <vt:lpstr>Online Support</vt:lpstr>
      <vt:lpstr>Online Support (Continued)</vt:lpstr>
      <vt:lpstr>Online Support (Continued)</vt:lpstr>
      <vt:lpstr>Online Support (Continued)</vt:lpstr>
      <vt:lpstr>Online Support (Continued)</vt:lpstr>
      <vt:lpstr>Handling Customer Complaints </vt:lpstr>
      <vt:lpstr>Section 20.3 Review</vt:lpstr>
      <vt:lpstr>Section 20.3 Review (Continued)</vt:lpstr>
      <vt:lpstr>Section 20.3 Review (Continued)</vt:lpstr>
      <vt:lpstr>Section 20.3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2017-11-08T22:01:48Z</dcterms:created>
  <dcterms:modified xsi:type="dcterms:W3CDTF">2018-04-19T17:29:35Z</dcterms:modified>
</cp:coreProperties>
</file>