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5" r:id="rId16"/>
    <p:sldId id="276" r:id="rId17"/>
    <p:sldId id="277" r:id="rId18"/>
    <p:sldId id="278" r:id="rId19"/>
    <p:sldId id="279" r:id="rId20"/>
    <p:sldId id="301" r:id="rId21"/>
    <p:sldId id="280" r:id="rId22"/>
    <p:sldId id="281" r:id="rId23"/>
    <p:sldId id="282" r:id="rId24"/>
    <p:sldId id="284" r:id="rId25"/>
    <p:sldId id="285" r:id="rId26"/>
  </p:sldIdLst>
  <p:sldSz cx="10160000" cy="8382000"/>
  <p:notesSz cx="7010400" cy="92964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mbria Math" panose="02040503050406030204" pitchFamily="18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426" y="240"/>
      </p:cViewPr>
      <p:guideLst>
        <p:guide orient="horz" pos="264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603855"/>
            <a:ext cx="8636000" cy="17966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749800"/>
            <a:ext cx="7112000" cy="21420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B0FD1-2154-45BB-BBFC-658364DD5A0D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9608B-A1CB-4A99-856E-BD92F4595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548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B0FD1-2154-45BB-BBFC-658364DD5A0D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9608B-A1CB-4A99-856E-BD92F4595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98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35670"/>
            <a:ext cx="2286000" cy="715186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335670"/>
            <a:ext cx="6688667" cy="71518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B0FD1-2154-45BB-BBFC-658364DD5A0D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9608B-A1CB-4A99-856E-BD92F4595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96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B0FD1-2154-45BB-BBFC-658364DD5A0D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9608B-A1CB-4A99-856E-BD92F4595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424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5386213"/>
            <a:ext cx="8636000" cy="166475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3552650"/>
            <a:ext cx="8636000" cy="183356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B0FD1-2154-45BB-BBFC-658364DD5A0D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9608B-A1CB-4A99-856E-BD92F4595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665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955802"/>
            <a:ext cx="4487333" cy="55317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1955802"/>
            <a:ext cx="4487333" cy="55317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B0FD1-2154-45BB-BBFC-658364DD5A0D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9608B-A1CB-4A99-856E-BD92F4595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171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876249"/>
            <a:ext cx="4489098" cy="78193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658181"/>
            <a:ext cx="4489098" cy="482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1876249"/>
            <a:ext cx="4490861" cy="78193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2658181"/>
            <a:ext cx="4490861" cy="482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B0FD1-2154-45BB-BBFC-658364DD5A0D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9608B-A1CB-4A99-856E-BD92F4595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156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B0FD1-2154-45BB-BBFC-658364DD5A0D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9608B-A1CB-4A99-856E-BD92F4595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733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B0FD1-2154-45BB-BBFC-658364DD5A0D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9608B-A1CB-4A99-856E-BD92F4595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847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33728"/>
            <a:ext cx="3342570" cy="142028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333730"/>
            <a:ext cx="5679722" cy="71538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1754013"/>
            <a:ext cx="3342570" cy="57335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B0FD1-2154-45BB-BBFC-658364DD5A0D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9608B-A1CB-4A99-856E-BD92F4595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827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5867400"/>
            <a:ext cx="6096000" cy="69268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748947"/>
            <a:ext cx="6096000" cy="5029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6560080"/>
            <a:ext cx="6096000" cy="9837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B0FD1-2154-45BB-BBFC-658364DD5A0D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9608B-A1CB-4A99-856E-BD92F4595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036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35669"/>
            <a:ext cx="9144000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955802"/>
            <a:ext cx="9144000" cy="5531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1" y="7768874"/>
            <a:ext cx="2370667" cy="446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B0FD1-2154-45BB-BBFC-658364DD5A0D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5" y="7768874"/>
            <a:ext cx="3217333" cy="446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4" y="7768874"/>
            <a:ext cx="2370667" cy="446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9608B-A1CB-4A99-856E-BD92F4595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654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png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5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0.png"/><Relationship Id="rId7" Type="http://schemas.openxmlformats.org/officeDocument/2006/relationships/image" Target="../media/image34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0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D9EC0"/>
            </a:gs>
            <a:gs pos="100000">
              <a:srgbClr val="C0FF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1900" y="0"/>
            <a:ext cx="25908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u="sng" smtClean="0">
                <a:solidFill>
                  <a:srgbClr val="000000"/>
                </a:solidFill>
                <a:latin typeface="Garamond - 48"/>
              </a:rPr>
              <a:t>Opener</a:t>
            </a:r>
            <a:endParaRPr lang="en-US" sz="3600" u="sng">
              <a:solidFill>
                <a:srgbClr val="000000"/>
              </a:solidFill>
              <a:latin typeface="Garamond - 4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" y="952500"/>
            <a:ext cx="5308600" cy="3847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900" smtClean="0">
                <a:solidFill>
                  <a:srgbClr val="000000"/>
                </a:solidFill>
                <a:latin typeface="Arial - 25"/>
              </a:rPr>
              <a:t>Factor the polynomial completely.</a:t>
            </a:r>
            <a:endParaRPr lang="en-US" sz="1900">
              <a:solidFill>
                <a:srgbClr val="000000"/>
              </a:solidFill>
              <a:latin typeface="Arial - 25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71500" y="1676400"/>
                <a:ext cx="4876800" cy="4616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0000"/>
                    </a:solidFill>
                    <a:latin typeface="Arial - 32"/>
                  </a:rPr>
                  <a:t>1.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/>
                      </a:rPr>
                      <m:t>8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/>
                      </a:rPr>
                      <m:t>+4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𝑥𝑦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/>
                      </a:rPr>
                      <m:t>−20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𝑥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/>
                      </a:rPr>
                      <m:t>−10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𝑦</m:t>
                    </m:r>
                  </m:oMath>
                </a14:m>
                <a:endParaRPr lang="en-US" sz="2400" baseline="70000" dirty="0">
                  <a:solidFill>
                    <a:srgbClr val="000000"/>
                  </a:solidFill>
                  <a:latin typeface="Arial - 32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" y="1676400"/>
                <a:ext cx="4876800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2000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79400" y="3479800"/>
            <a:ext cx="9474200" cy="3847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900" smtClean="0">
                <a:solidFill>
                  <a:srgbClr val="000000"/>
                </a:solidFill>
                <a:latin typeface="Arial - 25"/>
              </a:rPr>
              <a:t>What are the x-intercepts of the quadratic functions below?</a:t>
            </a:r>
            <a:endParaRPr lang="en-US" sz="1900">
              <a:solidFill>
                <a:srgbClr val="000000"/>
              </a:solidFill>
              <a:latin typeface="Arial - 25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1500" y="4216400"/>
                <a:ext cx="4161536" cy="4616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s-ES" sz="2400" dirty="0" smtClean="0">
                    <a:solidFill>
                      <a:srgbClr val="000000"/>
                    </a:solidFill>
                    <a:latin typeface="Arial - 32"/>
                  </a:rPr>
                  <a:t>2.  y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s-ES" sz="240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s-ES" sz="2400" i="1" dirty="0" smtClean="0">
                        <a:solidFill>
                          <a:srgbClr val="000000"/>
                        </a:solidFill>
                        <a:latin typeface="Cambria Math"/>
                      </a:rPr>
                      <m:t> − 9</m:t>
                    </m:r>
                    <m:r>
                      <a:rPr lang="es-ES" sz="2400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𝑥</m:t>
                    </m:r>
                    <m:r>
                      <a:rPr lang="es-ES" sz="2400" i="1" dirty="0" smtClean="0">
                        <a:solidFill>
                          <a:srgbClr val="000000"/>
                        </a:solidFill>
                        <a:latin typeface="Cambria Math"/>
                      </a:rPr>
                      <m:t> − 36</m:t>
                    </m:r>
                  </m:oMath>
                </a14:m>
                <a:endParaRPr lang="en-US" sz="2400" baseline="70000" dirty="0">
                  <a:solidFill>
                    <a:srgbClr val="000000"/>
                  </a:solidFill>
                  <a:latin typeface="Arial - 32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" y="4216400"/>
                <a:ext cx="4161536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2346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6100" y="5727700"/>
                <a:ext cx="4161536" cy="4616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s-ES" sz="2400" dirty="0" smtClean="0">
                    <a:solidFill>
                      <a:srgbClr val="000000"/>
                    </a:solidFill>
                    <a:latin typeface="Arial - 32"/>
                  </a:rPr>
                  <a:t>3.  y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s-ES" sz="240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s-ES" sz="2400" i="1" dirty="0" smtClean="0">
                        <a:solidFill>
                          <a:srgbClr val="000000"/>
                        </a:solidFill>
                        <a:latin typeface="Cambria Math"/>
                      </a:rPr>
                      <m:t> + 3</m:t>
                    </m:r>
                    <m:r>
                      <a:rPr lang="es-ES" sz="2400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𝑥</m:t>
                    </m:r>
                    <m:r>
                      <a:rPr lang="es-ES" sz="2400" i="1" dirty="0" smtClean="0">
                        <a:solidFill>
                          <a:srgbClr val="000000"/>
                        </a:solidFill>
                        <a:latin typeface="Cambria Math"/>
                      </a:rPr>
                      <m:t> − 54</m:t>
                    </m:r>
                  </m:oMath>
                </a14:m>
                <a:endParaRPr lang="en-US" sz="2400" baseline="70000" dirty="0">
                  <a:solidFill>
                    <a:srgbClr val="000000"/>
                  </a:solidFill>
                  <a:latin typeface="Arial - 32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100" y="5727700"/>
                <a:ext cx="4161536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2346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050131" y="2286000"/>
            <a:ext cx="4944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2(2x-5) (2x+y)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93800" y="48006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Factors are (x-12) (x+3)……</a:t>
            </a:r>
            <a:r>
              <a:rPr lang="en-US" sz="2800" b="1" dirty="0" err="1" smtClean="0">
                <a:solidFill>
                  <a:srgbClr val="FF0000"/>
                </a:solidFill>
              </a:rPr>
              <a:t>Ints</a:t>
            </a:r>
            <a:r>
              <a:rPr lang="en-US" sz="2800" b="1" dirty="0" smtClean="0">
                <a:solidFill>
                  <a:srgbClr val="FF0000"/>
                </a:solidFill>
              </a:rPr>
              <a:t> are 12 &amp; -3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93800" y="64008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Factors are (x-6) (x+9)……</a:t>
            </a:r>
            <a:r>
              <a:rPr lang="en-US" sz="2800" b="1" dirty="0" err="1" smtClean="0">
                <a:solidFill>
                  <a:srgbClr val="FF0000"/>
                </a:solidFill>
              </a:rPr>
              <a:t>Ints</a:t>
            </a:r>
            <a:r>
              <a:rPr lang="en-US" sz="2800" b="1" dirty="0" smtClean="0">
                <a:solidFill>
                  <a:srgbClr val="FF0000"/>
                </a:solidFill>
              </a:rPr>
              <a:t> are 6 &amp; -9 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6" name="ShockwaveFlash1" r:id="rId2" imgW="1846440" imgH="542880"/>
        </mc:Choice>
        <mc:Fallback>
          <p:control name="ShockwaveFlash1" r:id="rId2" imgW="1846440" imgH="54288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7000" y="63500"/>
                  <a:ext cx="1846263" cy="5429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36365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5200" y="457200"/>
            <a:ext cx="1803400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100" u="sng" smtClean="0">
                <a:solidFill>
                  <a:srgbClr val="000000"/>
                </a:solidFill>
                <a:latin typeface="Arial - 28"/>
              </a:rPr>
              <a:t>Problem</a:t>
            </a:r>
            <a:endParaRPr lang="en-US" sz="2100" u="sng">
              <a:solidFill>
                <a:srgbClr val="000000"/>
              </a:solidFill>
              <a:latin typeface="Arial - 28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228600" y="215900"/>
            <a:ext cx="711201" cy="711201"/>
          </a:xfrm>
          <a:custGeom>
            <a:avLst/>
            <a:gdLst/>
            <a:ahLst/>
            <a:cxnLst/>
            <a:rect l="0" t="0" r="0" b="0"/>
            <a:pathLst>
              <a:path w="711201" h="711201">
                <a:moveTo>
                  <a:pt x="355600" y="0"/>
                </a:moveTo>
                <a:lnTo>
                  <a:pt x="442341" y="270637"/>
                </a:lnTo>
                <a:lnTo>
                  <a:pt x="711200" y="270637"/>
                </a:lnTo>
                <a:lnTo>
                  <a:pt x="496062" y="440563"/>
                </a:lnTo>
                <a:lnTo>
                  <a:pt x="573532" y="711200"/>
                </a:lnTo>
                <a:lnTo>
                  <a:pt x="355600" y="550799"/>
                </a:lnTo>
                <a:lnTo>
                  <a:pt x="137668" y="711200"/>
                </a:lnTo>
                <a:lnTo>
                  <a:pt x="215138" y="440563"/>
                </a:lnTo>
                <a:lnTo>
                  <a:pt x="0" y="270637"/>
                </a:lnTo>
                <a:lnTo>
                  <a:pt x="268859" y="270637"/>
                </a:lnTo>
                <a:close/>
              </a:path>
            </a:pathLst>
          </a:custGeom>
          <a:solidFill>
            <a:srgbClr val="8B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5313553" y="955294"/>
            <a:ext cx="0" cy="6917943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74167" y="4149598"/>
            <a:ext cx="9191371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/>
          </p:cNvPicPr>
          <p:nvPr/>
        </p:nvPicPr>
        <p:blipFill>
          <a:blip r:embed="rId2">
            <a:clrChange>
              <a:clrFrom>
                <a:srgbClr val="FFFF00"/>
              </a:clrFrom>
              <a:clrTo>
                <a:srgbClr val="FFFF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100" y="635000"/>
            <a:ext cx="6337300" cy="3327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7" name="Picture 6"/>
          <p:cNvPicPr>
            <a:picLocks/>
          </p:cNvPicPr>
          <p:nvPr/>
        </p:nvPicPr>
        <p:blipFill>
          <a:blip r:embed="rId3">
            <a:clrChange>
              <a:clrFrom>
                <a:srgbClr val="FFFF00"/>
              </a:clrFrom>
              <a:clrTo>
                <a:srgbClr val="FFFF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200" y="635000"/>
            <a:ext cx="6337300" cy="3327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8" name="Picture 7"/>
          <p:cNvPicPr>
            <a:picLocks/>
          </p:cNvPicPr>
          <p:nvPr/>
        </p:nvPicPr>
        <p:blipFill>
          <a:blip r:embed="rId4">
            <a:clrChange>
              <a:clrFrom>
                <a:srgbClr val="FFFF00"/>
              </a:clrFrom>
              <a:clrTo>
                <a:srgbClr val="FFFF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2545" y="3962400"/>
            <a:ext cx="6565900" cy="31877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9" name="Picture 8"/>
          <p:cNvPicPr>
            <a:picLocks/>
          </p:cNvPicPr>
          <p:nvPr/>
        </p:nvPicPr>
        <p:blipFill>
          <a:blip r:embed="rId5">
            <a:clrChange>
              <a:clrFrom>
                <a:srgbClr val="FFFF00"/>
              </a:clrFrom>
              <a:clrTo>
                <a:srgbClr val="FFFF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600" y="3962400"/>
            <a:ext cx="6134100" cy="33528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84175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F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14300"/>
            <a:ext cx="9822180" cy="65151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16079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F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14300"/>
            <a:ext cx="9822180" cy="63627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14" name="Group 13"/>
          <p:cNvGrpSpPr/>
          <p:nvPr/>
        </p:nvGrpSpPr>
        <p:grpSpPr>
          <a:xfrm>
            <a:off x="2438400" y="622300"/>
            <a:ext cx="7632700" cy="3550910"/>
            <a:chOff x="2438400" y="622300"/>
            <a:chExt cx="7632700" cy="3550910"/>
          </a:xfrm>
        </p:grpSpPr>
        <p:sp>
          <p:nvSpPr>
            <p:cNvPr id="3" name="TextBox 2"/>
            <p:cNvSpPr txBox="1"/>
            <p:nvPr/>
          </p:nvSpPr>
          <p:spPr>
            <a:xfrm>
              <a:off x="2501900" y="622300"/>
              <a:ext cx="1633782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mtClean="0">
                  <a:solidFill>
                    <a:srgbClr val="388E8E"/>
                  </a:solidFill>
                  <a:latin typeface="Comic Sans MS - 24"/>
                </a:rPr>
                <a:t>6x2+13x+6</a:t>
              </a:r>
              <a:endParaRPr lang="en-US" baseline="70000">
                <a:solidFill>
                  <a:srgbClr val="388E8E"/>
                </a:solidFill>
                <a:latin typeface="Comic Sans MS - 24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463800" y="1625600"/>
              <a:ext cx="2021077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mtClean="0">
                  <a:solidFill>
                    <a:srgbClr val="388E8E"/>
                  </a:solidFill>
                  <a:latin typeface="Comic Sans MS - 24"/>
                </a:rPr>
                <a:t>6x2+9x+4x+6</a:t>
              </a:r>
              <a:endParaRPr lang="en-US" baseline="70000">
                <a:solidFill>
                  <a:srgbClr val="388E8E"/>
                </a:solidFill>
                <a:latin typeface="Comic Sans MS - 24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438400" y="2425700"/>
              <a:ext cx="2481961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mtClean="0">
                  <a:solidFill>
                    <a:srgbClr val="388E8E"/>
                  </a:solidFill>
                  <a:latin typeface="Comic Sans MS - 24"/>
                </a:rPr>
                <a:t>(6x2+9x)+(4x+6)</a:t>
              </a:r>
              <a:endParaRPr lang="en-US" baseline="70000">
                <a:solidFill>
                  <a:srgbClr val="388E8E"/>
                </a:solidFill>
                <a:latin typeface="Comic Sans MS - 24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01900" y="3098800"/>
              <a:ext cx="2750810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dirty="0" smtClean="0">
                  <a:solidFill>
                    <a:srgbClr val="388E8E"/>
                  </a:solidFill>
                  <a:latin typeface="Comic Sans MS - 24"/>
                </a:rPr>
                <a:t>3x(2x+3)+2(2x+3)</a:t>
              </a:r>
              <a:endParaRPr lang="en-US" dirty="0">
                <a:solidFill>
                  <a:srgbClr val="388E8E"/>
                </a:solidFill>
                <a:latin typeface="Comic Sans MS - 24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603500" y="3797300"/>
              <a:ext cx="2029834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mtClean="0">
                  <a:solidFill>
                    <a:srgbClr val="388E8E"/>
                  </a:solidFill>
                  <a:latin typeface="Comic Sans MS - 24"/>
                </a:rPr>
                <a:t>(2x+3)(3x+2)</a:t>
              </a:r>
              <a:endParaRPr lang="en-US">
                <a:solidFill>
                  <a:srgbClr val="388E8E"/>
                </a:solidFill>
                <a:latin typeface="Comic Sans MS - 24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844726" y="1034449"/>
              <a:ext cx="558874" cy="292388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300" dirty="0" smtClean="0">
                  <a:solidFill>
                    <a:srgbClr val="0000FF"/>
                  </a:solidFill>
                  <a:latin typeface="Comic Sans MS - 17"/>
                </a:rPr>
                <a:t>(36)</a:t>
              </a:r>
              <a:endParaRPr lang="en-US" sz="1300" dirty="0">
                <a:solidFill>
                  <a:srgbClr val="0000FF"/>
                </a:solidFill>
                <a:latin typeface="Comic Sans MS - 17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048500" y="749756"/>
              <a:ext cx="2921000" cy="430887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100" dirty="0" smtClean="0">
                  <a:solidFill>
                    <a:srgbClr val="0000FF"/>
                  </a:solidFill>
                  <a:latin typeface="Comic Sans MS - 15"/>
                </a:rPr>
                <a:t>multiply a-term &amp; c-term then write product below c-term.</a:t>
              </a:r>
              <a:endParaRPr lang="en-US" sz="1100" dirty="0">
                <a:solidFill>
                  <a:srgbClr val="0000FF"/>
                </a:solidFill>
                <a:latin typeface="Comic Sans MS - 15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61200" y="1562100"/>
              <a:ext cx="2921000" cy="26161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100" smtClean="0">
                  <a:solidFill>
                    <a:srgbClr val="0000FF"/>
                  </a:solidFill>
                  <a:latin typeface="Comic Sans MS - 15"/>
                </a:rPr>
                <a:t>Find factors of (ac) that sum to b term.</a:t>
              </a:r>
              <a:endParaRPr lang="en-US" sz="1100">
                <a:solidFill>
                  <a:srgbClr val="0000FF"/>
                </a:solidFill>
                <a:latin typeface="Comic Sans MS - 15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099300" y="2527300"/>
              <a:ext cx="2921000" cy="26161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100" smtClean="0">
                  <a:solidFill>
                    <a:srgbClr val="0000FF"/>
                  </a:solidFill>
                  <a:latin typeface="Comic Sans MS - 15"/>
                </a:rPr>
                <a:t>Factor by grouping</a:t>
              </a:r>
              <a:endParaRPr lang="en-US" sz="1100">
                <a:solidFill>
                  <a:srgbClr val="0000FF"/>
                </a:solidFill>
                <a:latin typeface="Comic Sans MS - 15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150100" y="3164845"/>
              <a:ext cx="2921000" cy="26161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100" smtClean="0">
                  <a:solidFill>
                    <a:srgbClr val="0000FF"/>
                  </a:solidFill>
                  <a:latin typeface="Comic Sans MS - 15"/>
                </a:rPr>
                <a:t>find GCF of each term</a:t>
              </a:r>
              <a:endParaRPr lang="en-US" sz="1100">
                <a:solidFill>
                  <a:srgbClr val="0000FF"/>
                </a:solidFill>
                <a:latin typeface="Comic Sans MS - 15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150100" y="3911600"/>
              <a:ext cx="2921000" cy="26161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100" smtClean="0">
                  <a:solidFill>
                    <a:srgbClr val="0000FF"/>
                  </a:solidFill>
                  <a:latin typeface="Comic Sans MS - 15"/>
                </a:rPr>
                <a:t>Factor out binomial GCF </a:t>
              </a:r>
              <a:endParaRPr lang="en-US" sz="1100">
                <a:solidFill>
                  <a:srgbClr val="0000FF"/>
                </a:solidFill>
                <a:latin typeface="Comic Sans MS - 15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614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F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77" y="93133"/>
            <a:ext cx="9886823" cy="68961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2489200" y="368300"/>
            <a:ext cx="1472012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smtClean="0">
                <a:solidFill>
                  <a:srgbClr val="388E8E"/>
                </a:solidFill>
                <a:latin typeface="Comic Sans MS - 24"/>
              </a:rPr>
              <a:t>2x2-7x+3</a:t>
            </a:r>
            <a:endParaRPr lang="en-US" baseline="70000" dirty="0">
              <a:solidFill>
                <a:srgbClr val="388E8E"/>
              </a:solidFill>
              <a:latin typeface="Comic Sans MS - 2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51100" y="1371600"/>
            <a:ext cx="1788792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smtClean="0">
                <a:solidFill>
                  <a:srgbClr val="388E8E"/>
                </a:solidFill>
                <a:latin typeface="Comic Sans MS - 24"/>
              </a:rPr>
              <a:t>2x2-6x-x+3</a:t>
            </a:r>
            <a:endParaRPr lang="en-US" baseline="70000" dirty="0">
              <a:solidFill>
                <a:srgbClr val="388E8E"/>
              </a:solidFill>
              <a:latin typeface="Comic Sans MS - 2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3543300"/>
            <a:ext cx="1747159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smtClean="0">
                <a:solidFill>
                  <a:srgbClr val="388E8E"/>
                </a:solidFill>
                <a:latin typeface="Comic Sans MS - 24"/>
              </a:rPr>
              <a:t>(x-3)(2x-1)</a:t>
            </a:r>
            <a:endParaRPr lang="en-US" dirty="0">
              <a:solidFill>
                <a:srgbClr val="388E8E"/>
              </a:solidFill>
              <a:latin typeface="Comic Sans MS - 2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6029" y="419977"/>
            <a:ext cx="743859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Comic Sans MS - 17"/>
              </a:rPr>
              <a:t>(6)</a:t>
            </a:r>
            <a:endParaRPr lang="en-US" sz="2000" dirty="0">
              <a:solidFill>
                <a:srgbClr val="0000FF"/>
              </a:solidFill>
              <a:latin typeface="Comic Sans MS - 1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35800" y="358422"/>
            <a:ext cx="2921000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 - 15"/>
              </a:rPr>
              <a:t>multiply a-term &amp; c-term then write product below c-term.</a:t>
            </a:r>
            <a:endParaRPr lang="en-US" dirty="0">
              <a:solidFill>
                <a:srgbClr val="0000FF"/>
              </a:solidFill>
              <a:latin typeface="Comic Sans MS - 15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48500" y="1323622"/>
            <a:ext cx="2921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 - 15"/>
              </a:rPr>
              <a:t>Find factors of (ac) that sum to b term.</a:t>
            </a:r>
            <a:endParaRPr lang="en-US" dirty="0">
              <a:solidFill>
                <a:srgbClr val="0000FF"/>
              </a:solidFill>
              <a:latin typeface="Comic Sans MS - 15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86600" y="2288822"/>
            <a:ext cx="2921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 - 15"/>
              </a:rPr>
              <a:t>Factor by grouping</a:t>
            </a:r>
            <a:endParaRPr lang="en-US" dirty="0">
              <a:solidFill>
                <a:srgbClr val="0000FF"/>
              </a:solidFill>
              <a:latin typeface="Comic Sans MS - 15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99300" y="3000022"/>
            <a:ext cx="2921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 - 15"/>
              </a:rPr>
              <a:t>find GCF of each term</a:t>
            </a:r>
            <a:endParaRPr lang="en-US" dirty="0">
              <a:solidFill>
                <a:srgbClr val="0000FF"/>
              </a:solidFill>
              <a:latin typeface="Comic Sans MS - 15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37400" y="3673122"/>
            <a:ext cx="2921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 - 15"/>
              </a:rPr>
              <a:t>Factor out binomial GCF </a:t>
            </a:r>
            <a:endParaRPr lang="en-US" dirty="0">
              <a:solidFill>
                <a:srgbClr val="0000FF"/>
              </a:solidFill>
              <a:latin typeface="Comic Sans MS - 15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76500" y="2184400"/>
            <a:ext cx="2400845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smtClean="0">
                <a:solidFill>
                  <a:srgbClr val="388E8E"/>
                </a:solidFill>
                <a:latin typeface="Comic Sans MS - 24"/>
              </a:rPr>
              <a:t>(2x2-6x)+(-x+3)</a:t>
            </a:r>
            <a:endParaRPr lang="en-US" baseline="70000" dirty="0">
              <a:solidFill>
                <a:srgbClr val="388E8E"/>
              </a:solidFill>
              <a:latin typeface="Comic Sans MS - 2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77402" y="2912533"/>
            <a:ext cx="2637586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smtClean="0">
                <a:solidFill>
                  <a:srgbClr val="388E8E"/>
                </a:solidFill>
                <a:latin typeface="Comic Sans MS - 24"/>
              </a:rPr>
              <a:t>2x(x-3)+(-1)(x-3)</a:t>
            </a:r>
            <a:endParaRPr lang="en-US" dirty="0">
              <a:solidFill>
                <a:srgbClr val="388E8E"/>
              </a:solidFill>
              <a:latin typeface="Comic Sans MS - 24"/>
            </a:endParaRPr>
          </a:p>
        </p:txBody>
      </p:sp>
    </p:spTree>
    <p:extLst>
      <p:ext uri="{BB962C8B-B14F-4D97-AF65-F5344CB8AC3E}">
        <p14:creationId xmlns:p14="http://schemas.microsoft.com/office/powerpoint/2010/main" val="317829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F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04" y="102632"/>
            <a:ext cx="9962896" cy="4953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2552700" y="419100"/>
            <a:ext cx="1259852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smtClean="0">
                <a:solidFill>
                  <a:srgbClr val="388E8E"/>
                </a:solidFill>
                <a:latin typeface="Comic Sans MS - 24"/>
              </a:rPr>
              <a:t>3x2-x-4</a:t>
            </a:r>
            <a:endParaRPr lang="en-US" baseline="70000" dirty="0">
              <a:solidFill>
                <a:srgbClr val="388E8E"/>
              </a:solidFill>
              <a:latin typeface="Comic Sans MS - 2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1422400"/>
            <a:ext cx="1980827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smtClean="0">
                <a:solidFill>
                  <a:srgbClr val="388E8E"/>
                </a:solidFill>
                <a:latin typeface="Comic Sans MS - 24"/>
              </a:rPr>
              <a:t>3x2-4x+3x-4</a:t>
            </a:r>
            <a:endParaRPr lang="en-US" baseline="70000" dirty="0">
              <a:solidFill>
                <a:srgbClr val="388E8E"/>
              </a:solidFill>
              <a:latin typeface="Comic Sans MS - 2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54300" y="3594100"/>
            <a:ext cx="1767284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smtClean="0">
                <a:solidFill>
                  <a:srgbClr val="388E8E"/>
                </a:solidFill>
                <a:latin typeface="Comic Sans MS - 24"/>
              </a:rPr>
              <a:t>(3x-4)(x+1)</a:t>
            </a:r>
            <a:endParaRPr lang="en-US" dirty="0">
              <a:solidFill>
                <a:srgbClr val="388E8E"/>
              </a:solidFill>
              <a:latin typeface="Comic Sans MS - 2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50108" y="445911"/>
            <a:ext cx="838200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Comic Sans MS - 17"/>
              </a:rPr>
              <a:t>(-12)</a:t>
            </a:r>
            <a:endParaRPr lang="en-US" sz="2000" dirty="0">
              <a:solidFill>
                <a:srgbClr val="0000FF"/>
              </a:solidFill>
              <a:latin typeface="Comic Sans MS - 1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99300" y="393700"/>
            <a:ext cx="2921000" cy="101566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mic Sans MS - 15"/>
              </a:rPr>
              <a:t>M</a:t>
            </a:r>
            <a:r>
              <a:rPr lang="en-US" sz="2000" dirty="0" smtClean="0">
                <a:solidFill>
                  <a:srgbClr val="0000FF"/>
                </a:solidFill>
                <a:latin typeface="Comic Sans MS - 15"/>
              </a:rPr>
              <a:t>ultiply a-term &amp; c-term then write product below c-term.</a:t>
            </a:r>
            <a:endParaRPr lang="en-US" sz="2000" dirty="0">
              <a:solidFill>
                <a:srgbClr val="0000FF"/>
              </a:solidFill>
              <a:latin typeface="Comic Sans MS - 15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12000" y="1358900"/>
            <a:ext cx="2921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Comic Sans MS - 15"/>
              </a:rPr>
              <a:t>Find factors of (ac) that sum to b term.</a:t>
            </a:r>
            <a:endParaRPr lang="en-US" sz="2000" dirty="0">
              <a:solidFill>
                <a:srgbClr val="0000FF"/>
              </a:solidFill>
              <a:latin typeface="Comic Sans MS - 15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50100" y="2324100"/>
            <a:ext cx="2921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Comic Sans MS - 15"/>
              </a:rPr>
              <a:t>Factor by grouping</a:t>
            </a:r>
            <a:endParaRPr lang="en-US" sz="2000" dirty="0">
              <a:solidFill>
                <a:srgbClr val="0000FF"/>
              </a:solidFill>
              <a:latin typeface="Comic Sans MS - 15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68896" y="2909978"/>
            <a:ext cx="2921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Comic Sans MS - 15"/>
              </a:rPr>
              <a:t>find GCF of each term</a:t>
            </a:r>
            <a:endParaRPr lang="en-US" sz="2000" dirty="0">
              <a:solidFill>
                <a:srgbClr val="0000FF"/>
              </a:solidFill>
              <a:latin typeface="Comic Sans MS - 15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00900" y="3708400"/>
            <a:ext cx="2921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Comic Sans MS - 15"/>
              </a:rPr>
              <a:t>Factor out binomial GCF </a:t>
            </a:r>
            <a:endParaRPr lang="en-US" sz="2000" dirty="0">
              <a:solidFill>
                <a:srgbClr val="0000FF"/>
              </a:solidFill>
              <a:latin typeface="Comic Sans MS - 15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52700" y="2209800"/>
            <a:ext cx="244171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smtClean="0">
                <a:solidFill>
                  <a:srgbClr val="388E8E"/>
                </a:solidFill>
                <a:latin typeface="Comic Sans MS - 24"/>
              </a:rPr>
              <a:t>(3x2-4x)+(3x-4)</a:t>
            </a:r>
            <a:endParaRPr lang="en-US" baseline="70000" dirty="0">
              <a:solidFill>
                <a:srgbClr val="388E8E"/>
              </a:solidFill>
              <a:latin typeface="Comic Sans MS - 2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71894" y="2908300"/>
            <a:ext cx="232649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smtClean="0">
                <a:solidFill>
                  <a:srgbClr val="388E8E"/>
                </a:solidFill>
                <a:latin typeface="Comic Sans MS - 24"/>
              </a:rPr>
              <a:t>x(3x-4)+(3x-4)</a:t>
            </a:r>
            <a:endParaRPr lang="en-US" dirty="0">
              <a:solidFill>
                <a:srgbClr val="388E8E"/>
              </a:solidFill>
              <a:latin typeface="Comic Sans MS - 24"/>
            </a:endParaRPr>
          </a:p>
        </p:txBody>
      </p:sp>
    </p:spTree>
    <p:extLst>
      <p:ext uri="{BB962C8B-B14F-4D97-AF65-F5344CB8AC3E}">
        <p14:creationId xmlns:p14="http://schemas.microsoft.com/office/powerpoint/2010/main" val="150101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D700"/>
            </a:gs>
            <a:gs pos="100000">
              <a:srgbClr val="E99F16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6200" y="1498600"/>
            <a:ext cx="4775200" cy="175432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5400" smtClean="0">
                <a:solidFill>
                  <a:srgbClr val="000000"/>
                </a:solidFill>
                <a:latin typeface="Arial - 72"/>
              </a:rPr>
              <a:t>"WE DO"  TIME</a:t>
            </a:r>
            <a:endParaRPr lang="en-US" sz="5400">
              <a:solidFill>
                <a:srgbClr val="000000"/>
              </a:solidFill>
              <a:latin typeface="Arial - 72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108" name="ShockwaveFlash1" r:id="rId2" imgW="2540160" imgH="762120"/>
        </mc:Choice>
        <mc:Fallback>
          <p:control name="ShockwaveFlash1" r:id="rId2" imgW="2540160" imgH="76212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35400" y="3835400"/>
                  <a:ext cx="2540000" cy="762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05116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5200" y="457200"/>
            <a:ext cx="1803400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100" u="sng" smtClean="0">
                <a:solidFill>
                  <a:srgbClr val="000000"/>
                </a:solidFill>
                <a:latin typeface="Arial - 28"/>
              </a:rPr>
              <a:t>Problem</a:t>
            </a:r>
            <a:endParaRPr lang="en-US" sz="2100" u="sng">
              <a:solidFill>
                <a:srgbClr val="000000"/>
              </a:solidFill>
              <a:latin typeface="Arial - 28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228600" y="215900"/>
            <a:ext cx="711201" cy="711201"/>
          </a:xfrm>
          <a:custGeom>
            <a:avLst/>
            <a:gdLst/>
            <a:ahLst/>
            <a:cxnLst/>
            <a:rect l="0" t="0" r="0" b="0"/>
            <a:pathLst>
              <a:path w="711201" h="711201">
                <a:moveTo>
                  <a:pt x="355600" y="0"/>
                </a:moveTo>
                <a:lnTo>
                  <a:pt x="442341" y="270637"/>
                </a:lnTo>
                <a:lnTo>
                  <a:pt x="711200" y="270637"/>
                </a:lnTo>
                <a:lnTo>
                  <a:pt x="496062" y="440563"/>
                </a:lnTo>
                <a:lnTo>
                  <a:pt x="573532" y="711200"/>
                </a:lnTo>
                <a:lnTo>
                  <a:pt x="355600" y="550799"/>
                </a:lnTo>
                <a:lnTo>
                  <a:pt x="137668" y="711200"/>
                </a:lnTo>
                <a:lnTo>
                  <a:pt x="215138" y="440563"/>
                </a:lnTo>
                <a:lnTo>
                  <a:pt x="0" y="270637"/>
                </a:lnTo>
                <a:lnTo>
                  <a:pt x="268859" y="270637"/>
                </a:lnTo>
                <a:close/>
              </a:path>
            </a:pathLst>
          </a:custGeom>
          <a:solidFill>
            <a:srgbClr val="8B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82600" y="1155700"/>
            <a:ext cx="43434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Factor completely.</a:t>
            </a:r>
            <a:endParaRPr lang="en-US" sz="2700">
              <a:solidFill>
                <a:srgbClr val="000000"/>
              </a:solidFill>
              <a:latin typeface="Arial - 36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>
            <a:clrChange>
              <a:clrFrom>
                <a:srgbClr val="FFFF00"/>
              </a:clrFrom>
              <a:clrTo>
                <a:srgbClr val="FFFF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800" y="1295400"/>
            <a:ext cx="5994400" cy="29718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669717" y="3781777"/>
                <a:ext cx="328089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𝑿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 (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b="1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9717" y="3781777"/>
                <a:ext cx="3280898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472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5200" y="457200"/>
            <a:ext cx="1803400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100" u="sng" smtClean="0">
                <a:solidFill>
                  <a:srgbClr val="000000"/>
                </a:solidFill>
                <a:latin typeface="Arial - 28"/>
              </a:rPr>
              <a:t>Problem</a:t>
            </a:r>
            <a:endParaRPr lang="en-US" sz="2100" u="sng">
              <a:solidFill>
                <a:srgbClr val="000000"/>
              </a:solidFill>
              <a:latin typeface="Arial - 28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228600" y="215900"/>
            <a:ext cx="711201" cy="711201"/>
          </a:xfrm>
          <a:custGeom>
            <a:avLst/>
            <a:gdLst/>
            <a:ahLst/>
            <a:cxnLst/>
            <a:rect l="0" t="0" r="0" b="0"/>
            <a:pathLst>
              <a:path w="711201" h="711201">
                <a:moveTo>
                  <a:pt x="355600" y="0"/>
                </a:moveTo>
                <a:lnTo>
                  <a:pt x="442341" y="270637"/>
                </a:lnTo>
                <a:lnTo>
                  <a:pt x="711200" y="270637"/>
                </a:lnTo>
                <a:lnTo>
                  <a:pt x="496062" y="440563"/>
                </a:lnTo>
                <a:lnTo>
                  <a:pt x="573532" y="711200"/>
                </a:lnTo>
                <a:lnTo>
                  <a:pt x="355600" y="550799"/>
                </a:lnTo>
                <a:lnTo>
                  <a:pt x="137668" y="711200"/>
                </a:lnTo>
                <a:lnTo>
                  <a:pt x="215138" y="440563"/>
                </a:lnTo>
                <a:lnTo>
                  <a:pt x="0" y="270637"/>
                </a:lnTo>
                <a:lnTo>
                  <a:pt x="268859" y="270637"/>
                </a:lnTo>
                <a:close/>
              </a:path>
            </a:pathLst>
          </a:custGeom>
          <a:solidFill>
            <a:srgbClr val="8B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82600" y="1155700"/>
            <a:ext cx="43434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Factor completely.</a:t>
            </a:r>
            <a:endParaRPr lang="en-US" sz="2700">
              <a:solidFill>
                <a:srgbClr val="000000"/>
              </a:solidFill>
              <a:latin typeface="Arial - 36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4">
            <a:clrChange>
              <a:clrFrom>
                <a:srgbClr val="FFFF00"/>
              </a:clrFrom>
              <a:clrTo>
                <a:srgbClr val="FFFF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00" y="558800"/>
            <a:ext cx="6540500" cy="3556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35806" y="3736621"/>
                <a:ext cx="314541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5806" y="3736621"/>
                <a:ext cx="3145413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ontrols>
      <mc:AlternateContent xmlns:mc="http://schemas.openxmlformats.org/markup-compatibility/2006">
        <mc:Choice xmlns:v="urn:schemas-microsoft-com:vml" Requires="v">
          <p:control spid="6156" name="ShockwaveFlash1" r:id="rId2" imgW="2119320" imgH="612720"/>
        </mc:Choice>
        <mc:Fallback>
          <p:control name="ShockwaveFlash1" r:id="rId2" imgW="2119320" imgH="61272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89200" y="241300"/>
                  <a:ext cx="2119313" cy="612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14068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5200" y="457200"/>
            <a:ext cx="1803400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100" u="sng" smtClean="0">
                <a:solidFill>
                  <a:srgbClr val="000000"/>
                </a:solidFill>
                <a:latin typeface="Arial - 28"/>
              </a:rPr>
              <a:t>Problem</a:t>
            </a:r>
            <a:endParaRPr lang="en-US" sz="2100" u="sng">
              <a:solidFill>
                <a:srgbClr val="000000"/>
              </a:solidFill>
              <a:latin typeface="Arial - 28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228600" y="215900"/>
            <a:ext cx="711201" cy="711201"/>
          </a:xfrm>
          <a:custGeom>
            <a:avLst/>
            <a:gdLst/>
            <a:ahLst/>
            <a:cxnLst/>
            <a:rect l="0" t="0" r="0" b="0"/>
            <a:pathLst>
              <a:path w="711201" h="711201">
                <a:moveTo>
                  <a:pt x="355600" y="0"/>
                </a:moveTo>
                <a:lnTo>
                  <a:pt x="442341" y="270637"/>
                </a:lnTo>
                <a:lnTo>
                  <a:pt x="711200" y="270637"/>
                </a:lnTo>
                <a:lnTo>
                  <a:pt x="496062" y="440563"/>
                </a:lnTo>
                <a:lnTo>
                  <a:pt x="573532" y="711200"/>
                </a:lnTo>
                <a:lnTo>
                  <a:pt x="355600" y="550799"/>
                </a:lnTo>
                <a:lnTo>
                  <a:pt x="137668" y="711200"/>
                </a:lnTo>
                <a:lnTo>
                  <a:pt x="215138" y="440563"/>
                </a:lnTo>
                <a:lnTo>
                  <a:pt x="0" y="270637"/>
                </a:lnTo>
                <a:lnTo>
                  <a:pt x="268859" y="270637"/>
                </a:lnTo>
                <a:close/>
              </a:path>
            </a:pathLst>
          </a:custGeom>
          <a:solidFill>
            <a:srgbClr val="8B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82600" y="1155700"/>
            <a:ext cx="43434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Factor completely.</a:t>
            </a:r>
            <a:endParaRPr lang="en-US" sz="2700">
              <a:solidFill>
                <a:srgbClr val="000000"/>
              </a:solidFill>
              <a:latin typeface="Arial - 36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4">
            <a:clrChange>
              <a:clrFrom>
                <a:srgbClr val="FFFF00"/>
              </a:clrFrom>
              <a:clrTo>
                <a:srgbClr val="FFFF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635000"/>
            <a:ext cx="5981700" cy="35179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6" name="TextBox 5"/>
          <p:cNvSpPr txBox="1"/>
          <p:nvPr/>
        </p:nvSpPr>
        <p:spPr>
          <a:xfrm>
            <a:off x="3098800" y="33528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(3x+1)(2x-1)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7180" name="ShockwaveFlash1" r:id="rId2" imgW="2119320" imgH="612720"/>
        </mc:Choice>
        <mc:Fallback>
          <p:control name="ShockwaveFlash1" r:id="rId2" imgW="2119320" imgH="61272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89200" y="241300"/>
                  <a:ext cx="2119313" cy="612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45072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5200" y="457200"/>
            <a:ext cx="1803400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100" u="sng" smtClean="0">
                <a:solidFill>
                  <a:srgbClr val="000000"/>
                </a:solidFill>
                <a:latin typeface="Arial - 28"/>
              </a:rPr>
              <a:t>Problem</a:t>
            </a:r>
            <a:endParaRPr lang="en-US" sz="2100" u="sng">
              <a:solidFill>
                <a:srgbClr val="000000"/>
              </a:solidFill>
              <a:latin typeface="Arial - 28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228600" y="215900"/>
            <a:ext cx="711201" cy="711201"/>
          </a:xfrm>
          <a:custGeom>
            <a:avLst/>
            <a:gdLst/>
            <a:ahLst/>
            <a:cxnLst/>
            <a:rect l="0" t="0" r="0" b="0"/>
            <a:pathLst>
              <a:path w="711201" h="711201">
                <a:moveTo>
                  <a:pt x="355600" y="0"/>
                </a:moveTo>
                <a:lnTo>
                  <a:pt x="442341" y="270637"/>
                </a:lnTo>
                <a:lnTo>
                  <a:pt x="711200" y="270637"/>
                </a:lnTo>
                <a:lnTo>
                  <a:pt x="496062" y="440563"/>
                </a:lnTo>
                <a:lnTo>
                  <a:pt x="573532" y="711200"/>
                </a:lnTo>
                <a:lnTo>
                  <a:pt x="355600" y="550799"/>
                </a:lnTo>
                <a:lnTo>
                  <a:pt x="137668" y="711200"/>
                </a:lnTo>
                <a:lnTo>
                  <a:pt x="215138" y="440563"/>
                </a:lnTo>
                <a:lnTo>
                  <a:pt x="0" y="270637"/>
                </a:lnTo>
                <a:lnTo>
                  <a:pt x="268859" y="270637"/>
                </a:lnTo>
                <a:close/>
              </a:path>
            </a:pathLst>
          </a:custGeom>
          <a:solidFill>
            <a:srgbClr val="8B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82600" y="1155700"/>
            <a:ext cx="43434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Factor completely.</a:t>
            </a:r>
            <a:endParaRPr lang="en-US" sz="2700">
              <a:solidFill>
                <a:srgbClr val="000000"/>
              </a:solidFill>
              <a:latin typeface="Arial - 36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4">
            <a:clrChange>
              <a:clrFrom>
                <a:srgbClr val="FFFF00"/>
              </a:clrFrom>
              <a:clrTo>
                <a:srgbClr val="FFFF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558800"/>
            <a:ext cx="5829300" cy="35052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6" name="TextBox 5"/>
          <p:cNvSpPr txBox="1"/>
          <p:nvPr/>
        </p:nvSpPr>
        <p:spPr>
          <a:xfrm>
            <a:off x="2768600" y="3276600"/>
            <a:ext cx="528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(2x-3)(x+3)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8204" name="ShockwaveFlash1" r:id="rId2" imgW="2119320" imgH="612720"/>
        </mc:Choice>
        <mc:Fallback>
          <p:control name="ShockwaveFlash1" r:id="rId2" imgW="2119320" imgH="61272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89200" y="241300"/>
                  <a:ext cx="2119313" cy="612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15332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D9EC0"/>
            </a:gs>
            <a:gs pos="100000">
              <a:srgbClr val="C0FF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1900" y="0"/>
            <a:ext cx="25908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u="sng" smtClean="0">
                <a:solidFill>
                  <a:srgbClr val="000000"/>
                </a:solidFill>
                <a:latin typeface="Garamond - 48"/>
              </a:rPr>
              <a:t>Opener</a:t>
            </a:r>
            <a:endParaRPr lang="en-US" sz="3600" u="sng">
              <a:solidFill>
                <a:srgbClr val="000000"/>
              </a:solidFill>
              <a:latin typeface="Garamond - 4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" y="952500"/>
            <a:ext cx="5308600" cy="3847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900" smtClean="0">
                <a:solidFill>
                  <a:srgbClr val="000000"/>
                </a:solidFill>
                <a:latin typeface="Arial - 25"/>
              </a:rPr>
              <a:t>Factor the polynomial completely.</a:t>
            </a:r>
            <a:endParaRPr lang="en-US" sz="1900">
              <a:solidFill>
                <a:srgbClr val="000000"/>
              </a:solidFill>
              <a:latin typeface="Arial - 25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" y="1676400"/>
            <a:ext cx="48768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smtClean="0">
                <a:solidFill>
                  <a:srgbClr val="000000"/>
                </a:solidFill>
                <a:latin typeface="Arial - 32"/>
              </a:rPr>
              <a:t>1.  8x2+4xy-20x-10y</a:t>
            </a:r>
            <a:endParaRPr lang="en-US" sz="2400" baseline="70000">
              <a:solidFill>
                <a:srgbClr val="000000"/>
              </a:solidFill>
              <a:latin typeface="Arial - 32"/>
            </a:endParaRPr>
          </a:p>
        </p:txBody>
      </p:sp>
    </p:spTree>
    <p:extLst>
      <p:ext uri="{BB962C8B-B14F-4D97-AF65-F5344CB8AC3E}">
        <p14:creationId xmlns:p14="http://schemas.microsoft.com/office/powerpoint/2010/main" val="234819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36600" y="457200"/>
                <a:ext cx="3070008" cy="12128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/>
                        </a:rPr>
                        <m:t>𝟑</m:t>
                      </m:r>
                      <m:sSup>
                        <m:sSupPr>
                          <m:ctrlPr>
                            <a:rPr lang="en-US" sz="36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latin typeface="Cambria Math"/>
                        </a:rPr>
                        <m:t>−</m:t>
                      </m:r>
                      <m:r>
                        <a:rPr lang="en-US" sz="3600" b="1" i="1" smtClean="0">
                          <a:latin typeface="Cambria Math"/>
                        </a:rPr>
                        <m:t>𝟓</m:t>
                      </m:r>
                      <m:r>
                        <a:rPr lang="en-US" sz="3600" b="1" i="1" smtClean="0">
                          <a:latin typeface="Cambria Math"/>
                        </a:rPr>
                        <m:t>𝒙</m:t>
                      </m:r>
                      <m:r>
                        <a:rPr lang="en-US" sz="3600" b="1" i="1" smtClean="0">
                          <a:latin typeface="Cambria Math"/>
                        </a:rPr>
                        <m:t> −</m:t>
                      </m:r>
                      <m:r>
                        <a:rPr lang="en-US" sz="36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US" sz="3600" b="1" dirty="0" smtClean="0"/>
              </a:p>
              <a:p>
                <a:endParaRPr lang="en-US" sz="36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600" y="457200"/>
                <a:ext cx="3070008" cy="121289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36600" y="1447800"/>
                <a:ext cx="2969018" cy="12128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/>
                        </a:rPr>
                        <m:t>𝟑</m:t>
                      </m:r>
                      <m:sSup>
                        <m:sSupPr>
                          <m:ctrlPr>
                            <a:rPr lang="en-US" sz="36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latin typeface="Cambria Math"/>
                        </a:rPr>
                        <m:t>−</m:t>
                      </m:r>
                      <m:r>
                        <a:rPr lang="en-US" sz="3600" b="1" i="1" smtClean="0">
                          <a:latin typeface="Cambria Math"/>
                        </a:rPr>
                        <m:t>𝟔</m:t>
                      </m:r>
                      <m:r>
                        <a:rPr lang="en-US" sz="3600" b="1" i="1" smtClean="0">
                          <a:latin typeface="Cambria Math"/>
                        </a:rPr>
                        <m:t>𝒙</m:t>
                      </m:r>
                      <m:r>
                        <a:rPr lang="en-US" sz="3600" b="1" i="1" smtClean="0">
                          <a:latin typeface="Cambria Math"/>
                        </a:rPr>
                        <m:t>+</m:t>
                      </m:r>
                      <m:r>
                        <a:rPr lang="en-US" sz="3600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en-US" sz="3600" b="1" dirty="0" smtClean="0"/>
              </a:p>
              <a:p>
                <a:endParaRPr lang="en-US" sz="36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600" y="1447800"/>
                <a:ext cx="2969018" cy="121289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27687" y="2590800"/>
                <a:ext cx="3070008" cy="658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/>
                        </a:rPr>
                        <m:t>𝟖</m:t>
                      </m:r>
                      <m:sSup>
                        <m:sSupPr>
                          <m:ctrlPr>
                            <a:rPr lang="en-US" sz="36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latin typeface="Cambria Math"/>
                        </a:rPr>
                        <m:t>−</m:t>
                      </m:r>
                      <m:r>
                        <a:rPr lang="en-US" sz="3600" b="1" i="1" smtClean="0">
                          <a:latin typeface="Cambria Math"/>
                        </a:rPr>
                        <m:t>𝟖</m:t>
                      </m:r>
                      <m:r>
                        <a:rPr lang="en-US" sz="3600" b="1" i="1" smtClean="0">
                          <a:latin typeface="Cambria Math"/>
                        </a:rPr>
                        <m:t>𝒙</m:t>
                      </m:r>
                      <m:r>
                        <a:rPr lang="en-US" sz="3600" b="1" i="1" smtClean="0">
                          <a:latin typeface="Cambria Math"/>
                        </a:rPr>
                        <m:t>+</m:t>
                      </m:r>
                      <m:r>
                        <a:rPr lang="en-US" sz="3600" b="1" i="1" smtClean="0">
                          <a:latin typeface="Cambria Math"/>
                        </a:rPr>
                        <m:t>𝟐</m:t>
                      </m:r>
                      <m:r>
                        <a:rPr lang="en-US" sz="3600" b="1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687" y="2590800"/>
                <a:ext cx="3070008" cy="65889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02287" y="3522084"/>
                <a:ext cx="3345724" cy="12128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/>
                        </a:rPr>
                        <m:t>𝟓</m:t>
                      </m:r>
                      <m:sSup>
                        <m:sSupPr>
                          <m:ctrlPr>
                            <a:rPr lang="en-US" sz="36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latin typeface="Cambria Math"/>
                        </a:rPr>
                        <m:t>−</m:t>
                      </m:r>
                      <m:r>
                        <a:rPr lang="en-US" sz="3600" b="1" i="1" smtClean="0">
                          <a:latin typeface="Cambria Math"/>
                        </a:rPr>
                        <m:t>𝟏𝟒</m:t>
                      </m:r>
                      <m:r>
                        <a:rPr lang="en-US" sz="3600" b="1" i="1" smtClean="0">
                          <a:latin typeface="Cambria Math"/>
                        </a:rPr>
                        <m:t>𝒙</m:t>
                      </m:r>
                      <m:r>
                        <a:rPr lang="en-US" sz="3600" b="1" i="1" smtClean="0">
                          <a:latin typeface="Cambria Math"/>
                        </a:rPr>
                        <m:t> −</m:t>
                      </m:r>
                      <m:r>
                        <a:rPr lang="en-US" sz="3600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en-US" sz="3600" b="1" dirty="0" smtClean="0"/>
              </a:p>
              <a:p>
                <a:endParaRPr lang="en-US" sz="36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287" y="3522084"/>
                <a:ext cx="3345724" cy="121289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27687" y="4593517"/>
                <a:ext cx="3345724" cy="12128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/>
                        </a:rPr>
                        <m:t>𝟔</m:t>
                      </m:r>
                      <m:sSup>
                        <m:sSupPr>
                          <m:ctrlPr>
                            <a:rPr lang="en-US" sz="36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latin typeface="Cambria Math"/>
                        </a:rPr>
                        <m:t>−</m:t>
                      </m:r>
                      <m:r>
                        <a:rPr lang="en-US" sz="3600" b="1" i="1" smtClean="0">
                          <a:latin typeface="Cambria Math"/>
                        </a:rPr>
                        <m:t>𝟏𝟑</m:t>
                      </m:r>
                      <m:r>
                        <a:rPr lang="en-US" sz="3600" b="1" i="1" smtClean="0">
                          <a:latin typeface="Cambria Math"/>
                        </a:rPr>
                        <m:t>𝒙</m:t>
                      </m:r>
                      <m:r>
                        <a:rPr lang="en-US" sz="3600" b="1" i="1" smtClean="0">
                          <a:latin typeface="Cambria Math"/>
                        </a:rPr>
                        <m:t> −</m:t>
                      </m:r>
                      <m:r>
                        <a:rPr lang="en-US" sz="3600" b="1" i="1" smtClean="0">
                          <a:latin typeface="Cambria Math"/>
                        </a:rPr>
                        <m:t>𝟖</m:t>
                      </m:r>
                    </m:oMath>
                  </m:oMathPara>
                </a14:m>
                <a:endParaRPr lang="en-US" sz="3600" b="1" dirty="0" smtClean="0"/>
              </a:p>
              <a:p>
                <a:endParaRPr lang="en-US" sz="36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687" y="4593517"/>
                <a:ext cx="3345724" cy="121289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72063" y="5486400"/>
                <a:ext cx="3244734" cy="12128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/>
                        </a:rPr>
                        <m:t>𝟒</m:t>
                      </m:r>
                      <m:sSup>
                        <m:sSupPr>
                          <m:ctrlPr>
                            <a:rPr lang="en-US" sz="36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latin typeface="Cambria Math"/>
                        </a:rPr>
                        <m:t>−</m:t>
                      </m:r>
                      <m:r>
                        <a:rPr lang="en-US" sz="3600" b="1" i="1" smtClean="0">
                          <a:latin typeface="Cambria Math"/>
                        </a:rPr>
                        <m:t>𝟏𝟐</m:t>
                      </m:r>
                      <m:r>
                        <a:rPr lang="en-US" sz="3600" b="1" i="1" smtClean="0">
                          <a:latin typeface="Cambria Math"/>
                        </a:rPr>
                        <m:t>𝒙</m:t>
                      </m:r>
                      <m:r>
                        <a:rPr lang="en-US" sz="3600" b="1" i="1" smtClean="0">
                          <a:latin typeface="Cambria Math"/>
                        </a:rPr>
                        <m:t>+</m:t>
                      </m:r>
                      <m:r>
                        <a:rPr lang="en-US" sz="3600" b="1" i="1" smtClean="0">
                          <a:latin typeface="Cambria Math"/>
                        </a:rPr>
                        <m:t>𝟗</m:t>
                      </m:r>
                    </m:oMath>
                  </m:oMathPara>
                </a14:m>
                <a:endParaRPr lang="en-US" sz="3600" b="1" dirty="0" smtClean="0"/>
              </a:p>
              <a:p>
                <a:endParaRPr lang="en-US" sz="36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063" y="5486400"/>
                <a:ext cx="3244734" cy="121289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14860" y="6400800"/>
                <a:ext cx="3520451" cy="12128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/>
                        </a:rPr>
                        <m:t>𝟏𝟐</m:t>
                      </m:r>
                      <m:sSup>
                        <m:sSupPr>
                          <m:ctrlPr>
                            <a:rPr lang="en-US" sz="36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latin typeface="Cambria Math"/>
                        </a:rPr>
                        <m:t>−</m:t>
                      </m:r>
                      <m:r>
                        <a:rPr lang="en-US" sz="3600" b="1" i="1" smtClean="0">
                          <a:latin typeface="Cambria Math"/>
                        </a:rPr>
                        <m:t>𝟏𝟕</m:t>
                      </m:r>
                      <m:r>
                        <a:rPr lang="en-US" sz="3600" b="1" i="1" smtClean="0">
                          <a:latin typeface="Cambria Math"/>
                        </a:rPr>
                        <m:t>𝒙</m:t>
                      </m:r>
                      <m:r>
                        <a:rPr lang="en-US" sz="3600" b="1" i="1" smtClean="0">
                          <a:latin typeface="Cambria Math"/>
                        </a:rPr>
                        <m:t>+</m:t>
                      </m:r>
                      <m:r>
                        <a:rPr lang="en-US" sz="3600" b="1" i="1" smtClean="0">
                          <a:latin typeface="Cambria Math"/>
                        </a:rPr>
                        <m:t>𝟔</m:t>
                      </m:r>
                    </m:oMath>
                  </m:oMathPara>
                </a14:m>
                <a:endParaRPr lang="en-US" sz="3600" b="1" dirty="0" smtClean="0"/>
              </a:p>
              <a:p>
                <a:endParaRPr lang="en-US" sz="36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60" y="6400800"/>
                <a:ext cx="3520451" cy="121289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72063" y="7216752"/>
                <a:ext cx="3345724" cy="12128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/>
                        </a:rPr>
                        <m:t>𝟐𝟒</m:t>
                      </m:r>
                      <m:sSup>
                        <m:sSupPr>
                          <m:ctrlPr>
                            <a:rPr lang="en-US" sz="36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latin typeface="Cambria Math"/>
                        </a:rPr>
                        <m:t>−</m:t>
                      </m:r>
                      <m:r>
                        <a:rPr lang="en-US" sz="3600" b="1" i="1" smtClean="0">
                          <a:latin typeface="Cambria Math"/>
                        </a:rPr>
                        <m:t>𝟐</m:t>
                      </m:r>
                      <m:r>
                        <a:rPr lang="en-US" sz="3600" b="1" i="1" smtClean="0">
                          <a:latin typeface="Cambria Math"/>
                        </a:rPr>
                        <m:t>𝒙</m:t>
                      </m:r>
                      <m:r>
                        <a:rPr lang="en-US" sz="3600" b="1" i="1" smtClean="0">
                          <a:latin typeface="Cambria Math"/>
                        </a:rPr>
                        <m:t> −</m:t>
                      </m:r>
                      <m:r>
                        <a:rPr lang="en-US" sz="36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3600" b="1" dirty="0" smtClean="0"/>
              </a:p>
              <a:p>
                <a:endParaRPr lang="en-US" sz="36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063" y="7216752"/>
                <a:ext cx="3345724" cy="121289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5156200" y="4572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(3x+1) (x-2)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56200" y="1458717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3 (x-1)(x-1)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80000" y="2646627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2(2x-1)(2x-1)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80000" y="3522084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(5x+1)(x-3)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81600" y="4576934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(3x-8)(2x+1)</a:t>
            </a:r>
          </a:p>
          <a:p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67300" y="5569466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(2x-3)(2x-3)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56200" y="6369566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(4x-3)(3x-2)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92700" y="729053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(6x-1)(4x-1)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24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C0C0"/>
            </a:gs>
            <a:gs pos="100000">
              <a:srgbClr val="E6E6F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09600"/>
            <a:ext cx="5308600" cy="278537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500" u="sng" smtClean="0">
                <a:solidFill>
                  <a:srgbClr val="000000"/>
                </a:solidFill>
                <a:latin typeface="Garamond - 47"/>
              </a:rPr>
              <a:t>Essential Question</a:t>
            </a:r>
          </a:p>
          <a:p>
            <a:endParaRPr lang="en-US" sz="3500" u="sng" smtClean="0">
              <a:solidFill>
                <a:srgbClr val="000000"/>
              </a:solidFill>
              <a:latin typeface="Garamond - 47"/>
            </a:endParaRPr>
          </a:p>
          <a:p>
            <a:endParaRPr lang="en-US" sz="3500" u="sng" smtClean="0">
              <a:solidFill>
                <a:srgbClr val="000000"/>
              </a:solidFill>
              <a:latin typeface="Garamond - 47"/>
            </a:endParaRPr>
          </a:p>
          <a:p>
            <a:endParaRPr lang="en-US" sz="3500" u="sng" smtClean="0">
              <a:solidFill>
                <a:srgbClr val="000000"/>
              </a:solidFill>
              <a:latin typeface="Garamond - 47"/>
            </a:endParaRPr>
          </a:p>
          <a:p>
            <a:r>
              <a:rPr lang="en-US" sz="3500" u="sng" smtClean="0">
                <a:solidFill>
                  <a:srgbClr val="000000"/>
                </a:solidFill>
                <a:latin typeface="Garamond - 47"/>
              </a:rPr>
              <a:t>Learning Objective</a:t>
            </a:r>
            <a:endParaRPr lang="en-US" sz="3500" u="sng">
              <a:solidFill>
                <a:srgbClr val="000000"/>
              </a:solidFill>
              <a:latin typeface="Garamond - 4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371600"/>
            <a:ext cx="9626600" cy="89255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600" smtClean="0">
                <a:solidFill>
                  <a:srgbClr val="000000"/>
                </a:solidFill>
                <a:latin typeface="Arial - 34"/>
              </a:rPr>
              <a:t>How do you take a quadratic function and  determine its factors?</a:t>
            </a:r>
            <a:endParaRPr lang="en-US" sz="2600">
              <a:solidFill>
                <a:srgbClr val="000000"/>
              </a:solidFill>
              <a:latin typeface="Arial - 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4241800"/>
            <a:ext cx="8610600" cy="89255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600" smtClean="0">
                <a:solidFill>
                  <a:srgbClr val="000000"/>
                </a:solidFill>
                <a:latin typeface="Arial - 35"/>
              </a:rPr>
              <a:t>Given a </a:t>
            </a:r>
            <a:r>
              <a:rPr lang="en-US" sz="2600" smtClean="0">
                <a:solidFill>
                  <a:srgbClr val="FF0000"/>
                </a:solidFill>
                <a:latin typeface="Arial - 35"/>
              </a:rPr>
              <a:t>quadratic trinomial</a:t>
            </a:r>
            <a:r>
              <a:rPr lang="en-US" sz="2600" smtClean="0">
                <a:solidFill>
                  <a:srgbClr val="000000"/>
                </a:solidFill>
                <a:latin typeface="Arial - 35"/>
              </a:rPr>
              <a:t>, I will factor it into its </a:t>
            </a:r>
            <a:r>
              <a:rPr lang="en-US" sz="2600" smtClean="0">
                <a:solidFill>
                  <a:srgbClr val="FF0000"/>
                </a:solidFill>
                <a:latin typeface="Arial - 35"/>
              </a:rPr>
              <a:t>binomial factors</a:t>
            </a:r>
            <a:r>
              <a:rPr lang="en-US" sz="2600" smtClean="0">
                <a:solidFill>
                  <a:srgbClr val="000000"/>
                </a:solidFill>
                <a:latin typeface="Arial - 35"/>
              </a:rPr>
              <a:t>.</a:t>
            </a:r>
            <a:endParaRPr lang="en-US" sz="2600">
              <a:solidFill>
                <a:srgbClr val="000000"/>
              </a:solidFill>
              <a:latin typeface="Arial - 35"/>
            </a:endParaRPr>
          </a:p>
        </p:txBody>
      </p:sp>
    </p:spTree>
    <p:extLst>
      <p:ext uri="{BB962C8B-B14F-4D97-AF65-F5344CB8AC3E}">
        <p14:creationId xmlns:p14="http://schemas.microsoft.com/office/powerpoint/2010/main" val="88027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663950" y="88900"/>
            <a:ext cx="2605660" cy="476124"/>
            <a:chOff x="3663950" y="88900"/>
            <a:chExt cx="2605660" cy="476124"/>
          </a:xfrm>
        </p:grpSpPr>
        <p:sp>
          <p:nvSpPr>
            <p:cNvPr id="2" name="Freeform 1"/>
            <p:cNvSpPr/>
            <p:nvPr/>
          </p:nvSpPr>
          <p:spPr>
            <a:xfrm>
              <a:off x="3663950" y="108077"/>
              <a:ext cx="2605660" cy="456947"/>
            </a:xfrm>
            <a:custGeom>
              <a:avLst/>
              <a:gdLst/>
              <a:ahLst/>
              <a:cxnLst/>
              <a:rect l="0" t="0" r="0" b="0"/>
              <a:pathLst>
                <a:path w="2605660" h="456947">
                  <a:moveTo>
                    <a:pt x="0" y="0"/>
                  </a:moveTo>
                  <a:lnTo>
                    <a:pt x="2605659" y="0"/>
                  </a:lnTo>
                  <a:lnTo>
                    <a:pt x="2605659" y="456946"/>
                  </a:lnTo>
                  <a:lnTo>
                    <a:pt x="0" y="456946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140200" y="88900"/>
              <a:ext cx="2082800" cy="46166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2400" b="1" smtClean="0">
                  <a:solidFill>
                    <a:srgbClr val="000000"/>
                  </a:solidFill>
                  <a:latin typeface="Arial - 32"/>
                </a:rPr>
                <a:t>Closure</a:t>
              </a:r>
              <a:endParaRPr lang="en-US" sz="2400" b="1">
                <a:solidFill>
                  <a:srgbClr val="000000"/>
                </a:solidFill>
                <a:latin typeface="Arial - 32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77800" y="1257300"/>
            <a:ext cx="1302258" cy="5539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000" smtClean="0">
                <a:solidFill>
                  <a:srgbClr val="0000FF"/>
                </a:solidFill>
                <a:latin typeface="Comic Sans MS - 40"/>
              </a:rPr>
              <a:t>#1</a:t>
            </a:r>
            <a:endParaRPr lang="en-US" sz="3000">
              <a:solidFill>
                <a:srgbClr val="0000FF"/>
              </a:solidFill>
              <a:latin typeface="Comic Sans MS - 4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3500" y="736600"/>
            <a:ext cx="8597900" cy="3539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700" smtClean="0">
                <a:solidFill>
                  <a:srgbClr val="000000"/>
                </a:solidFill>
                <a:latin typeface="Arial - 23"/>
              </a:rPr>
              <a:t>Which one has the incorrect factors given and why?</a:t>
            </a:r>
            <a:endParaRPr lang="en-US" sz="1700">
              <a:solidFill>
                <a:srgbClr val="000000"/>
              </a:solidFill>
              <a:latin typeface="Arial - 23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30800" y="1193800"/>
            <a:ext cx="1431163" cy="56938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100" smtClean="0">
                <a:solidFill>
                  <a:srgbClr val="FF0000"/>
                </a:solidFill>
                <a:latin typeface="Comic Sans MS - 41"/>
              </a:rPr>
              <a:t>#2</a:t>
            </a:r>
            <a:endParaRPr lang="en-US" sz="3100">
              <a:solidFill>
                <a:srgbClr val="FF0000"/>
              </a:solidFill>
              <a:latin typeface="Comic Sans MS - 41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028692" y="1714500"/>
            <a:ext cx="0" cy="5891022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/>
          </p:cNvPicPr>
          <p:nvPr/>
        </p:nvPicPr>
        <p:blipFill>
          <a:blip r:embed="rId2">
            <a:clrChange>
              <a:clrFrom>
                <a:srgbClr val="E6E6FA"/>
              </a:clrFrom>
              <a:clrTo>
                <a:srgbClr val="E6E6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2300" y="774700"/>
            <a:ext cx="6400800" cy="32258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3">
            <a:clrChange>
              <a:clrFrom>
                <a:srgbClr val="E6E6FA"/>
              </a:clrFrom>
              <a:clrTo>
                <a:srgbClr val="E6E6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612900"/>
            <a:ext cx="4914900" cy="28067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4">
            <a:clrChange>
              <a:clrFrom>
                <a:srgbClr val="E6E6FA"/>
              </a:clrFrom>
              <a:clrTo>
                <a:srgbClr val="E6E6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800" y="2222500"/>
            <a:ext cx="5727700" cy="28067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2" name="Picture 11"/>
          <p:cNvPicPr>
            <a:picLocks/>
          </p:cNvPicPr>
          <p:nvPr/>
        </p:nvPicPr>
        <p:blipFill>
          <a:blip r:embed="rId5">
            <a:clrChange>
              <a:clrFrom>
                <a:srgbClr val="E6E6FA"/>
              </a:clrFrom>
              <a:clrTo>
                <a:srgbClr val="E6E6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400" y="2946400"/>
            <a:ext cx="5994400" cy="28321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3" name="TextBox 12"/>
          <p:cNvSpPr txBox="1"/>
          <p:nvPr/>
        </p:nvSpPr>
        <p:spPr>
          <a:xfrm>
            <a:off x="3721100" y="3746500"/>
            <a:ext cx="629009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0" smtClean="0">
                <a:solidFill>
                  <a:srgbClr val="0000FF"/>
                </a:solidFill>
                <a:latin typeface="Comic Sans MS - 14"/>
              </a:rPr>
              <a:t>(-150)</a:t>
            </a:r>
            <a:endParaRPr lang="en-US" sz="1000">
              <a:solidFill>
                <a:srgbClr val="0000FF"/>
              </a:solidFill>
              <a:latin typeface="Comic Sans MS - 14"/>
            </a:endParaRPr>
          </a:p>
        </p:txBody>
      </p:sp>
      <p:pic>
        <p:nvPicPr>
          <p:cNvPr id="14" name="Picture 13"/>
          <p:cNvPicPr>
            <a:picLocks/>
          </p:cNvPicPr>
          <p:nvPr/>
        </p:nvPicPr>
        <p:blipFill>
          <a:blip r:embed="rId6">
            <a:clrChange>
              <a:clrFrom>
                <a:srgbClr val="E6E6FA"/>
              </a:clrFrom>
              <a:clrTo>
                <a:srgbClr val="E6E6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500" y="3657600"/>
            <a:ext cx="6223000" cy="27686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5" name="Picture 14"/>
          <p:cNvPicPr>
            <a:picLocks/>
          </p:cNvPicPr>
          <p:nvPr/>
        </p:nvPicPr>
        <p:blipFill>
          <a:blip r:embed="rId7">
            <a:clrChange>
              <a:clrFrom>
                <a:srgbClr val="E6E6FA"/>
              </a:clrFrom>
              <a:clrTo>
                <a:srgbClr val="E6E6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200" y="4432300"/>
            <a:ext cx="6007100" cy="30607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6" name="Picture 15"/>
          <p:cNvPicPr>
            <a:picLocks/>
          </p:cNvPicPr>
          <p:nvPr/>
        </p:nvPicPr>
        <p:blipFill>
          <a:blip r:embed="rId8">
            <a:clrChange>
              <a:clrFrom>
                <a:srgbClr val="E6E6FA"/>
              </a:clrFrom>
              <a:clrTo>
                <a:srgbClr val="E6E6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700" y="736600"/>
            <a:ext cx="6515100" cy="32639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7" name="Picture 16"/>
          <p:cNvPicPr>
            <a:picLocks/>
          </p:cNvPicPr>
          <p:nvPr/>
        </p:nvPicPr>
        <p:blipFill>
          <a:blip r:embed="rId9">
            <a:clrChange>
              <a:clrFrom>
                <a:srgbClr val="E6E6FA"/>
              </a:clrFrom>
              <a:clrTo>
                <a:srgbClr val="E6E6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0" y="1752600"/>
            <a:ext cx="5181600" cy="2819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8" name="Picture 17"/>
          <p:cNvPicPr>
            <a:picLocks/>
          </p:cNvPicPr>
          <p:nvPr/>
        </p:nvPicPr>
        <p:blipFill>
          <a:blip r:embed="rId10">
            <a:clrChange>
              <a:clrFrom>
                <a:srgbClr val="E6E6FA"/>
              </a:clrFrom>
              <a:clrTo>
                <a:srgbClr val="E6E6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400" y="2425700"/>
            <a:ext cx="5588000" cy="28321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9" name="Picture 18"/>
          <p:cNvPicPr>
            <a:picLocks/>
          </p:cNvPicPr>
          <p:nvPr/>
        </p:nvPicPr>
        <p:blipFill>
          <a:blip r:embed="rId11">
            <a:clrChange>
              <a:clrFrom>
                <a:srgbClr val="E6E6FA"/>
              </a:clrFrom>
              <a:clrTo>
                <a:srgbClr val="E6E6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3238500"/>
            <a:ext cx="5854700" cy="27686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0" name="Picture 19"/>
          <p:cNvPicPr>
            <a:picLocks/>
          </p:cNvPicPr>
          <p:nvPr/>
        </p:nvPicPr>
        <p:blipFill>
          <a:blip r:embed="rId12">
            <a:clrChange>
              <a:clrFrom>
                <a:srgbClr val="E6E6FA"/>
              </a:clrFrom>
              <a:clrTo>
                <a:srgbClr val="E6E6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4356100"/>
            <a:ext cx="6045200" cy="31496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5179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D700"/>
            </a:gs>
            <a:gs pos="100000">
              <a:srgbClr val="FFD70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2400" y="1669126"/>
            <a:ext cx="6756400" cy="206210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  <a:latin typeface="Arial - 43"/>
              </a:rPr>
              <a:t>HW </a:t>
            </a:r>
            <a:endParaRPr lang="en-US" sz="3200" dirty="0">
              <a:solidFill>
                <a:srgbClr val="000000"/>
              </a:solidFill>
              <a:latin typeface="Arial - 43"/>
            </a:endParaRPr>
          </a:p>
          <a:p>
            <a:pPr algn="ctr"/>
            <a:r>
              <a:rPr lang="en-US" sz="3200" dirty="0" smtClean="0">
                <a:solidFill>
                  <a:srgbClr val="000000"/>
                </a:solidFill>
                <a:latin typeface="Arial - 43"/>
              </a:rPr>
              <a:t>Trinomials with Leading coefficients </a:t>
            </a:r>
            <a:r>
              <a:rPr lang="en-US" sz="3200" dirty="0" smtClean="0">
                <a:solidFill>
                  <a:srgbClr val="000000"/>
                </a:solidFill>
                <a:latin typeface="Arial - 43"/>
              </a:rPr>
              <a:t>PDF</a:t>
            </a:r>
            <a:endParaRPr lang="en-US" sz="3200" dirty="0" smtClean="0">
              <a:solidFill>
                <a:srgbClr val="000000"/>
              </a:solidFill>
              <a:latin typeface="Arial - 43"/>
            </a:endParaRPr>
          </a:p>
          <a:p>
            <a:pPr algn="ctr"/>
            <a:endParaRPr lang="en-US" sz="3200" dirty="0">
              <a:solidFill>
                <a:srgbClr val="000000"/>
              </a:solidFill>
              <a:latin typeface="Arial - 43"/>
            </a:endParaRPr>
          </a:p>
        </p:txBody>
      </p:sp>
    </p:spTree>
    <p:extLst>
      <p:ext uri="{BB962C8B-B14F-4D97-AF65-F5344CB8AC3E}">
        <p14:creationId xmlns:p14="http://schemas.microsoft.com/office/powerpoint/2010/main" val="247853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5200" y="457200"/>
            <a:ext cx="1803400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100" u="sng" smtClean="0">
                <a:solidFill>
                  <a:srgbClr val="000000"/>
                </a:solidFill>
                <a:latin typeface="Arial - 28"/>
              </a:rPr>
              <a:t>Problem</a:t>
            </a:r>
            <a:endParaRPr lang="en-US" sz="2100" u="sng">
              <a:solidFill>
                <a:srgbClr val="000000"/>
              </a:solidFill>
              <a:latin typeface="Arial - 28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228600" y="215900"/>
            <a:ext cx="711201" cy="711201"/>
          </a:xfrm>
          <a:custGeom>
            <a:avLst/>
            <a:gdLst/>
            <a:ahLst/>
            <a:cxnLst/>
            <a:rect l="0" t="0" r="0" b="0"/>
            <a:pathLst>
              <a:path w="711201" h="711201">
                <a:moveTo>
                  <a:pt x="355600" y="0"/>
                </a:moveTo>
                <a:lnTo>
                  <a:pt x="442341" y="270637"/>
                </a:lnTo>
                <a:lnTo>
                  <a:pt x="711200" y="270637"/>
                </a:lnTo>
                <a:lnTo>
                  <a:pt x="496062" y="440563"/>
                </a:lnTo>
                <a:lnTo>
                  <a:pt x="573532" y="711200"/>
                </a:lnTo>
                <a:lnTo>
                  <a:pt x="355600" y="550799"/>
                </a:lnTo>
                <a:lnTo>
                  <a:pt x="137668" y="711200"/>
                </a:lnTo>
                <a:lnTo>
                  <a:pt x="215138" y="440563"/>
                </a:lnTo>
                <a:lnTo>
                  <a:pt x="0" y="270637"/>
                </a:lnTo>
                <a:lnTo>
                  <a:pt x="268859" y="270637"/>
                </a:lnTo>
                <a:close/>
              </a:path>
            </a:pathLst>
          </a:custGeom>
          <a:solidFill>
            <a:srgbClr val="8B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82600" y="1155700"/>
            <a:ext cx="91059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Determine the x-intercepts of the quadratic functions.</a:t>
            </a:r>
            <a:endParaRPr lang="en-US" sz="2700">
              <a:solidFill>
                <a:srgbClr val="000000"/>
              </a:solidFill>
              <a:latin typeface="Arial - 36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4">
            <a:clrChange>
              <a:clrFrom>
                <a:srgbClr val="FFFF00"/>
              </a:clrFrom>
              <a:clrTo>
                <a:srgbClr val="FFFF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0" y="558800"/>
            <a:ext cx="6591300" cy="36322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Picture 5"/>
          <p:cNvPicPr>
            <a:picLocks/>
          </p:cNvPicPr>
          <p:nvPr/>
        </p:nvPicPr>
        <p:blipFill>
          <a:blip r:embed="rId5">
            <a:clrChange>
              <a:clrFrom>
                <a:srgbClr val="FFFF00"/>
              </a:clrFrom>
              <a:clrTo>
                <a:srgbClr val="FFFF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900" y="1993900"/>
            <a:ext cx="6540500" cy="65405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controls>
      <mc:AlternateContent xmlns:mc="http://schemas.openxmlformats.org/markup-compatibility/2006">
        <mc:Choice xmlns:v="urn:schemas-microsoft-com:vml" Requires="v">
          <p:control spid="9228" name="ShockwaveFlash1" r:id="rId2" imgW="2119320" imgH="612720"/>
        </mc:Choice>
        <mc:Fallback>
          <p:control name="ShockwaveFlash1" r:id="rId2" imgW="2119320" imgH="61272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89200" y="241300"/>
                  <a:ext cx="2119313" cy="612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91542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5200" y="457200"/>
            <a:ext cx="1803400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100" u="sng" smtClean="0">
                <a:solidFill>
                  <a:srgbClr val="000000"/>
                </a:solidFill>
                <a:latin typeface="Arial - 28"/>
              </a:rPr>
              <a:t>Problem</a:t>
            </a:r>
            <a:endParaRPr lang="en-US" sz="2100" u="sng">
              <a:solidFill>
                <a:srgbClr val="000000"/>
              </a:solidFill>
              <a:latin typeface="Arial - 28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228600" y="215900"/>
            <a:ext cx="711201" cy="711201"/>
          </a:xfrm>
          <a:custGeom>
            <a:avLst/>
            <a:gdLst/>
            <a:ahLst/>
            <a:cxnLst/>
            <a:rect l="0" t="0" r="0" b="0"/>
            <a:pathLst>
              <a:path w="711201" h="711201">
                <a:moveTo>
                  <a:pt x="355600" y="0"/>
                </a:moveTo>
                <a:lnTo>
                  <a:pt x="442341" y="270637"/>
                </a:lnTo>
                <a:lnTo>
                  <a:pt x="711200" y="270637"/>
                </a:lnTo>
                <a:lnTo>
                  <a:pt x="496062" y="440563"/>
                </a:lnTo>
                <a:lnTo>
                  <a:pt x="573532" y="711200"/>
                </a:lnTo>
                <a:lnTo>
                  <a:pt x="355600" y="550799"/>
                </a:lnTo>
                <a:lnTo>
                  <a:pt x="137668" y="711200"/>
                </a:lnTo>
                <a:lnTo>
                  <a:pt x="215138" y="440563"/>
                </a:lnTo>
                <a:lnTo>
                  <a:pt x="0" y="270637"/>
                </a:lnTo>
                <a:lnTo>
                  <a:pt x="268859" y="270637"/>
                </a:lnTo>
                <a:close/>
              </a:path>
            </a:pathLst>
          </a:custGeom>
          <a:solidFill>
            <a:srgbClr val="8B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01700" y="1016000"/>
            <a:ext cx="9105900" cy="133882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If a hole in the ground is modeled by the quadratic function below, how long would a plank of wood need to be to cross it?</a:t>
            </a:r>
            <a:endParaRPr lang="en-US" sz="2700">
              <a:solidFill>
                <a:srgbClr val="000000"/>
              </a:solidFill>
              <a:latin typeface="Arial - 36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4">
            <a:clrChange>
              <a:clrFrom>
                <a:srgbClr val="FFFF00"/>
              </a:clrFrom>
              <a:clrTo>
                <a:srgbClr val="FFFF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0" y="1727200"/>
            <a:ext cx="6159500" cy="35941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Picture 5"/>
          <p:cNvPicPr>
            <a:picLocks/>
          </p:cNvPicPr>
          <p:nvPr/>
        </p:nvPicPr>
        <p:blipFill>
          <a:blip r:embed="rId5">
            <a:clrChange>
              <a:clrFrom>
                <a:srgbClr val="FFFF00"/>
              </a:clrFrom>
              <a:clrTo>
                <a:srgbClr val="FFFF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57400"/>
            <a:ext cx="6172200" cy="61722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controls>
      <mc:AlternateContent xmlns:mc="http://schemas.openxmlformats.org/markup-compatibility/2006">
        <mc:Choice xmlns:v="urn:schemas-microsoft-com:vml" Requires="v">
          <p:control spid="10252" name="ShockwaveFlash1" r:id="rId2" imgW="2119320" imgH="612720"/>
        </mc:Choice>
        <mc:Fallback>
          <p:control name="ShockwaveFlash1" r:id="rId2" imgW="2119320" imgH="61272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89200" y="241300"/>
                  <a:ext cx="2119313" cy="612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53960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D9EC0"/>
            </a:gs>
            <a:gs pos="100000">
              <a:srgbClr val="C0FF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1900" y="0"/>
            <a:ext cx="25908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u="sng" smtClean="0">
                <a:solidFill>
                  <a:srgbClr val="000000"/>
                </a:solidFill>
                <a:latin typeface="Garamond - 48"/>
              </a:rPr>
              <a:t>Opener</a:t>
            </a:r>
            <a:endParaRPr lang="en-US" sz="3600" u="sng">
              <a:solidFill>
                <a:srgbClr val="000000"/>
              </a:solidFill>
              <a:latin typeface="Garamond - 4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4000" y="965200"/>
            <a:ext cx="9474200" cy="3847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900" smtClean="0">
                <a:solidFill>
                  <a:srgbClr val="000000"/>
                </a:solidFill>
                <a:latin typeface="Arial - 25"/>
              </a:rPr>
              <a:t>What are the x-intercepts of the quadratic functions below?</a:t>
            </a:r>
            <a:endParaRPr lang="en-US" sz="1900">
              <a:solidFill>
                <a:srgbClr val="000000"/>
              </a:solidFill>
              <a:latin typeface="Arial - 25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6100" y="1701800"/>
            <a:ext cx="4161536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s-ES" sz="2400" smtClean="0">
                <a:solidFill>
                  <a:srgbClr val="000000"/>
                </a:solidFill>
                <a:latin typeface="Arial - 32"/>
              </a:rPr>
              <a:t>2.  y = x2 - 9x - 36</a:t>
            </a:r>
            <a:endParaRPr lang="en-US" sz="2400" baseline="70000">
              <a:solidFill>
                <a:srgbClr val="000000"/>
              </a:solidFill>
              <a:latin typeface="Arial - 32"/>
            </a:endParaRPr>
          </a:p>
        </p:txBody>
      </p:sp>
    </p:spTree>
    <p:extLst>
      <p:ext uri="{BB962C8B-B14F-4D97-AF65-F5344CB8AC3E}">
        <p14:creationId xmlns:p14="http://schemas.microsoft.com/office/powerpoint/2010/main" val="311419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D9EC0"/>
            </a:gs>
            <a:gs pos="100000">
              <a:srgbClr val="C0FF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1900" y="0"/>
            <a:ext cx="25908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u="sng" smtClean="0">
                <a:solidFill>
                  <a:srgbClr val="000000"/>
                </a:solidFill>
                <a:latin typeface="Garamond - 48"/>
              </a:rPr>
              <a:t>Opener</a:t>
            </a:r>
            <a:endParaRPr lang="en-US" sz="3600" u="sng">
              <a:solidFill>
                <a:srgbClr val="000000"/>
              </a:solidFill>
              <a:latin typeface="Garamond - 4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" y="850900"/>
            <a:ext cx="9474200" cy="3847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900" smtClean="0">
                <a:solidFill>
                  <a:srgbClr val="000000"/>
                </a:solidFill>
                <a:latin typeface="Arial - 25"/>
              </a:rPr>
              <a:t>What are the x-intercepts of the quadratic functions below?</a:t>
            </a:r>
            <a:endParaRPr lang="en-US" sz="1900">
              <a:solidFill>
                <a:srgbClr val="000000"/>
              </a:solidFill>
              <a:latin typeface="Arial - 25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" y="1574800"/>
            <a:ext cx="4161536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s-ES" sz="2400" smtClean="0">
                <a:solidFill>
                  <a:srgbClr val="000000"/>
                </a:solidFill>
                <a:latin typeface="Arial - 32"/>
              </a:rPr>
              <a:t>3.  y = x2 + 3x - 54</a:t>
            </a:r>
            <a:endParaRPr lang="en-US" sz="2400" baseline="70000">
              <a:solidFill>
                <a:srgbClr val="000000"/>
              </a:solidFill>
              <a:latin typeface="Arial - 32"/>
            </a:endParaRPr>
          </a:p>
        </p:txBody>
      </p:sp>
    </p:spTree>
    <p:extLst>
      <p:ext uri="{BB962C8B-B14F-4D97-AF65-F5344CB8AC3E}">
        <p14:creationId xmlns:p14="http://schemas.microsoft.com/office/powerpoint/2010/main" val="379648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0100" y="241300"/>
            <a:ext cx="9293352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 - 24"/>
              </a:rPr>
              <a:t>You have entered a contest to be a human target for an egg-toss  competition for charity.  You are standing 40 feet away from the egg-thrower. The donor's egg toss is modeled by the equation: </a:t>
            </a:r>
            <a:endParaRPr lang="en-US" dirty="0">
              <a:solidFill>
                <a:srgbClr val="000000"/>
              </a:solidFill>
              <a:latin typeface="Arial - 24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900" y="241300"/>
            <a:ext cx="6324600" cy="29845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0" y="2216150"/>
            <a:ext cx="7903464" cy="52947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5" name="TextBox 4"/>
          <p:cNvSpPr txBox="1"/>
          <p:nvPr/>
        </p:nvSpPr>
        <p:spPr>
          <a:xfrm>
            <a:off x="1866900" y="2400300"/>
            <a:ext cx="4645152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b="1" smtClean="0">
                <a:solidFill>
                  <a:srgbClr val="E6E6FA"/>
                </a:solidFill>
                <a:latin typeface="Arial - 24"/>
              </a:rPr>
              <a:t>Are you splattered with egg?</a:t>
            </a:r>
            <a:endParaRPr lang="en-US" b="1">
              <a:solidFill>
                <a:srgbClr val="E6E6FA"/>
              </a:solidFill>
              <a:latin typeface="Arial - 24"/>
            </a:endParaRPr>
          </a:p>
        </p:txBody>
      </p:sp>
    </p:spTree>
    <p:extLst>
      <p:ext uri="{BB962C8B-B14F-4D97-AF65-F5344CB8AC3E}">
        <p14:creationId xmlns:p14="http://schemas.microsoft.com/office/powerpoint/2010/main" val="380094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C0C0"/>
            </a:gs>
            <a:gs pos="100000">
              <a:srgbClr val="E6E6F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09600"/>
            <a:ext cx="5308600" cy="278537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500" u="sng" smtClean="0">
                <a:solidFill>
                  <a:srgbClr val="000000"/>
                </a:solidFill>
                <a:latin typeface="Garamond - 47"/>
              </a:rPr>
              <a:t>Essential Question</a:t>
            </a:r>
          </a:p>
          <a:p>
            <a:endParaRPr lang="en-US" sz="3500" u="sng" smtClean="0">
              <a:solidFill>
                <a:srgbClr val="000000"/>
              </a:solidFill>
              <a:latin typeface="Garamond - 47"/>
            </a:endParaRPr>
          </a:p>
          <a:p>
            <a:endParaRPr lang="en-US" sz="3500" u="sng" smtClean="0">
              <a:solidFill>
                <a:srgbClr val="000000"/>
              </a:solidFill>
              <a:latin typeface="Garamond - 47"/>
            </a:endParaRPr>
          </a:p>
          <a:p>
            <a:endParaRPr lang="en-US" sz="3500" u="sng" smtClean="0">
              <a:solidFill>
                <a:srgbClr val="000000"/>
              </a:solidFill>
              <a:latin typeface="Garamond - 47"/>
            </a:endParaRPr>
          </a:p>
          <a:p>
            <a:r>
              <a:rPr lang="en-US" sz="3500" u="sng" smtClean="0">
                <a:solidFill>
                  <a:srgbClr val="000000"/>
                </a:solidFill>
                <a:latin typeface="Garamond - 47"/>
              </a:rPr>
              <a:t>Learning Objective</a:t>
            </a:r>
            <a:endParaRPr lang="en-US" sz="3500" u="sng">
              <a:solidFill>
                <a:srgbClr val="000000"/>
              </a:solidFill>
              <a:latin typeface="Garamond - 4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0200" y="1371600"/>
            <a:ext cx="9626600" cy="120032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latin typeface="Arial - 34"/>
              </a:rPr>
              <a:t>How do you take a quadratic function and determine its factors?</a:t>
            </a:r>
            <a:endParaRPr lang="en-US" sz="3600" dirty="0">
              <a:solidFill>
                <a:srgbClr val="000000"/>
              </a:solidFill>
              <a:latin typeface="Arial - 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4241800"/>
            <a:ext cx="8610600" cy="193899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dirty="0" smtClean="0">
                <a:solidFill>
                  <a:srgbClr val="000000"/>
                </a:solidFill>
                <a:latin typeface="Arial - 35"/>
              </a:rPr>
              <a:t>Given a </a:t>
            </a:r>
            <a:r>
              <a:rPr lang="en-US" sz="4000" dirty="0" smtClean="0">
                <a:solidFill>
                  <a:srgbClr val="FF0000"/>
                </a:solidFill>
                <a:latin typeface="Arial - 35"/>
              </a:rPr>
              <a:t>quadratic trinomial, with a leading coefficient</a:t>
            </a:r>
            <a:r>
              <a:rPr lang="en-US" sz="4000" dirty="0" smtClean="0">
                <a:solidFill>
                  <a:srgbClr val="000000"/>
                </a:solidFill>
                <a:latin typeface="Arial - 35"/>
              </a:rPr>
              <a:t>, I will factor it into its </a:t>
            </a:r>
            <a:r>
              <a:rPr lang="en-US" sz="4000" dirty="0" smtClean="0">
                <a:solidFill>
                  <a:srgbClr val="FF0000"/>
                </a:solidFill>
                <a:latin typeface="Arial - 35"/>
              </a:rPr>
              <a:t>binomial factors</a:t>
            </a:r>
            <a:r>
              <a:rPr lang="en-US" sz="4000" dirty="0" smtClean="0">
                <a:solidFill>
                  <a:srgbClr val="000000"/>
                </a:solidFill>
                <a:latin typeface="Arial - 35"/>
              </a:rPr>
              <a:t>.</a:t>
            </a:r>
            <a:endParaRPr lang="en-US" sz="4000" dirty="0">
              <a:solidFill>
                <a:srgbClr val="000000"/>
              </a:solidFill>
              <a:latin typeface="Arial - 35"/>
            </a:endParaRPr>
          </a:p>
        </p:txBody>
      </p:sp>
    </p:spTree>
    <p:extLst>
      <p:ext uri="{BB962C8B-B14F-4D97-AF65-F5344CB8AC3E}">
        <p14:creationId xmlns:p14="http://schemas.microsoft.com/office/powerpoint/2010/main" val="61016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F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5429" y="228600"/>
            <a:ext cx="9931400" cy="212365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6600" dirty="0" smtClean="0">
                <a:solidFill>
                  <a:srgbClr val="000000"/>
                </a:solidFill>
                <a:latin typeface="Garamond - 88"/>
              </a:rPr>
              <a:t>Quadratic Functions</a:t>
            </a:r>
          </a:p>
          <a:p>
            <a:r>
              <a:rPr lang="en-US" sz="6600" dirty="0" smtClean="0">
                <a:solidFill>
                  <a:srgbClr val="000000"/>
                </a:solidFill>
                <a:latin typeface="Garamond - 88"/>
              </a:rPr>
              <a:t>(</a:t>
            </a:r>
            <a:r>
              <a:rPr lang="en-US" sz="3500" dirty="0" smtClean="0">
                <a:solidFill>
                  <a:srgbClr val="000000"/>
                </a:solidFill>
                <a:latin typeface="Garamond - 47"/>
              </a:rPr>
              <a:t>factoring to find x-intercepts)</a:t>
            </a:r>
            <a:endParaRPr lang="en-US" sz="3500" dirty="0">
              <a:solidFill>
                <a:srgbClr val="000000"/>
              </a:solidFill>
              <a:latin typeface="Garamond - 4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300" y="4127500"/>
            <a:ext cx="2819400" cy="107721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200" smtClean="0">
                <a:solidFill>
                  <a:srgbClr val="0000FF"/>
                </a:solidFill>
                <a:latin typeface="Comic Sans MS - 23"/>
              </a:rPr>
              <a:t>you should know:</a:t>
            </a:r>
            <a:endParaRPr lang="en-US" sz="3200">
              <a:solidFill>
                <a:srgbClr val="0000FF"/>
              </a:solidFill>
              <a:latin typeface="Comic Sans MS - 23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6900" y="4127500"/>
            <a:ext cx="5638800" cy="156966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Comic Sans MS - 23"/>
              </a:rPr>
              <a:t>how to factor a quadratic trinomial into its binomial factors </a:t>
            </a:r>
            <a:endParaRPr lang="en-US" sz="3200" dirty="0">
              <a:solidFill>
                <a:srgbClr val="FF0000"/>
              </a:solidFill>
              <a:latin typeface="Comic Sans MS - 23"/>
            </a:endParaRPr>
          </a:p>
        </p:txBody>
      </p:sp>
    </p:spTree>
    <p:extLst>
      <p:ext uri="{BB962C8B-B14F-4D97-AF65-F5344CB8AC3E}">
        <p14:creationId xmlns:p14="http://schemas.microsoft.com/office/powerpoint/2010/main" val="162676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FB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381000"/>
            <a:ext cx="9914001" cy="706450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3797300" y="876300"/>
            <a:ext cx="1948258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388E8E"/>
                </a:solidFill>
                <a:latin typeface="Comic Sans MS - 24"/>
              </a:rPr>
              <a:t>x2+bx+ax+ab</a:t>
            </a:r>
            <a:endParaRPr lang="en-US" baseline="70000">
              <a:solidFill>
                <a:srgbClr val="388E8E"/>
              </a:solidFill>
              <a:latin typeface="Comic Sans MS - 2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71900" y="1219200"/>
            <a:ext cx="1948258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388E8E"/>
                </a:solidFill>
                <a:latin typeface="Comic Sans MS - 24"/>
              </a:rPr>
              <a:t>x2+ax+bx+ab</a:t>
            </a:r>
            <a:endParaRPr lang="en-US" baseline="70000">
              <a:solidFill>
                <a:srgbClr val="388E8E"/>
              </a:solidFill>
              <a:latin typeface="Comic Sans MS - 2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97300" y="1600200"/>
            <a:ext cx="1992964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388E8E"/>
                </a:solidFill>
                <a:latin typeface="Comic Sans MS - 24"/>
              </a:rPr>
              <a:t>x2+(a+b)x+ab</a:t>
            </a:r>
            <a:endParaRPr lang="en-US" baseline="70000">
              <a:solidFill>
                <a:srgbClr val="388E8E"/>
              </a:solidFill>
              <a:latin typeface="Comic Sans MS - 2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13600" y="1282700"/>
            <a:ext cx="2221564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400" smtClean="0">
                <a:solidFill>
                  <a:srgbClr val="0000FF"/>
                </a:solidFill>
                <a:latin typeface="Comic Sans MS - 24"/>
              </a:rPr>
              <a:t>x2+(a+b)x+ab</a:t>
            </a:r>
            <a:endParaRPr lang="en-US" sz="2400" baseline="70000">
              <a:solidFill>
                <a:srgbClr val="0000FF"/>
              </a:solidFill>
              <a:latin typeface="Comic Sans MS - 2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84600" y="2374900"/>
            <a:ext cx="1908008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388E8E"/>
                </a:solidFill>
                <a:latin typeface="Comic Sans MS - 24"/>
              </a:rPr>
              <a:t>x2-bx-ax+ab</a:t>
            </a:r>
            <a:endParaRPr lang="en-US" baseline="70000">
              <a:solidFill>
                <a:srgbClr val="388E8E"/>
              </a:solidFill>
              <a:latin typeface="Comic Sans MS - 2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67100" y="2705100"/>
            <a:ext cx="267123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388E8E"/>
                </a:solidFill>
                <a:latin typeface="Comic Sans MS - 24"/>
              </a:rPr>
              <a:t>x2+(-bx)+(-ax)+ab</a:t>
            </a:r>
            <a:endParaRPr lang="en-US" baseline="70000">
              <a:solidFill>
                <a:srgbClr val="388E8E"/>
              </a:solidFill>
              <a:latin typeface="Comic Sans MS - 2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2500" y="3073400"/>
            <a:ext cx="267123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388E8E"/>
                </a:solidFill>
                <a:latin typeface="Comic Sans MS - 24"/>
              </a:rPr>
              <a:t>x2+(-ax)+(-bx)+ab</a:t>
            </a:r>
            <a:endParaRPr lang="en-US" baseline="70000">
              <a:solidFill>
                <a:srgbClr val="388E8E"/>
              </a:solidFill>
              <a:latin typeface="Comic Sans MS - 2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7600" y="3441700"/>
            <a:ext cx="2255053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388E8E"/>
                </a:solidFill>
                <a:latin typeface="Comic Sans MS - 24"/>
              </a:rPr>
              <a:t>x2+(-a+-b)x+ab</a:t>
            </a:r>
            <a:endParaRPr lang="en-US" baseline="70000">
              <a:solidFill>
                <a:srgbClr val="388E8E"/>
              </a:solidFill>
              <a:latin typeface="Comic Sans MS - 2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5438" y="2895600"/>
            <a:ext cx="2513716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400" smtClean="0">
                <a:solidFill>
                  <a:srgbClr val="0000FF"/>
                </a:solidFill>
                <a:latin typeface="Comic Sans MS - 24"/>
              </a:rPr>
              <a:t>x2+(-a+-b)x+ab</a:t>
            </a:r>
            <a:endParaRPr lang="en-US" sz="2400" baseline="70000">
              <a:solidFill>
                <a:srgbClr val="0000FF"/>
              </a:solidFill>
              <a:latin typeface="Comic Sans MS - 2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95700" y="4089400"/>
            <a:ext cx="1928133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388E8E"/>
                </a:solidFill>
                <a:latin typeface="Comic Sans MS - 24"/>
              </a:rPr>
              <a:t>x2-bx+ax+ab</a:t>
            </a:r>
            <a:endParaRPr lang="en-US" baseline="70000">
              <a:solidFill>
                <a:srgbClr val="388E8E"/>
              </a:solidFill>
              <a:latin typeface="Comic Sans MS - 2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56000" y="4445000"/>
            <a:ext cx="2309744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388E8E"/>
                </a:solidFill>
                <a:latin typeface="Comic Sans MS - 24"/>
              </a:rPr>
              <a:t>x2+(-bx)+ax+ab</a:t>
            </a:r>
            <a:endParaRPr lang="en-US" baseline="70000">
              <a:solidFill>
                <a:srgbClr val="388E8E"/>
              </a:solidFill>
              <a:latin typeface="Comic Sans MS - 2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43300" y="4787900"/>
            <a:ext cx="2309744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388E8E"/>
                </a:solidFill>
                <a:latin typeface="Comic Sans MS - 24"/>
              </a:rPr>
              <a:t>x2+ax+(-bx)+ab</a:t>
            </a:r>
            <a:endParaRPr lang="en-US" baseline="70000">
              <a:solidFill>
                <a:srgbClr val="388E8E"/>
              </a:solidFill>
              <a:latin typeface="Comic Sans MS - 2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32200" y="5168900"/>
            <a:ext cx="2124008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388E8E"/>
                </a:solidFill>
                <a:latin typeface="Comic Sans MS - 24"/>
              </a:rPr>
              <a:t>x2+(a+-b)x+ab</a:t>
            </a:r>
            <a:endParaRPr lang="en-US" baseline="70000">
              <a:solidFill>
                <a:srgbClr val="388E8E"/>
              </a:solidFill>
              <a:latin typeface="Comic Sans MS - 2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25569" y="4584700"/>
            <a:ext cx="2367639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400" smtClean="0">
                <a:solidFill>
                  <a:srgbClr val="0000FF"/>
                </a:solidFill>
                <a:latin typeface="Comic Sans MS - 24"/>
              </a:rPr>
              <a:t>x2+(a+-b)x+ab</a:t>
            </a:r>
            <a:endParaRPr lang="en-US" sz="2400" baseline="70000">
              <a:solidFill>
                <a:srgbClr val="0000FF"/>
              </a:solidFill>
              <a:latin typeface="Comic Sans MS - 2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70300" y="5689600"/>
            <a:ext cx="1928133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388E8E"/>
                </a:solidFill>
                <a:latin typeface="Comic Sans MS - 24"/>
              </a:rPr>
              <a:t>x2+bx-ax+ab</a:t>
            </a:r>
            <a:endParaRPr lang="en-US" baseline="70000">
              <a:solidFill>
                <a:srgbClr val="388E8E"/>
              </a:solidFill>
              <a:latin typeface="Comic Sans MS - 2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30600" y="6019800"/>
            <a:ext cx="2309744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388E8E"/>
                </a:solidFill>
                <a:latin typeface="Comic Sans MS - 24"/>
              </a:rPr>
              <a:t>x2+bx+(-ax)+ab</a:t>
            </a:r>
            <a:endParaRPr lang="en-US" baseline="70000">
              <a:solidFill>
                <a:srgbClr val="388E8E"/>
              </a:solidFill>
              <a:latin typeface="Comic Sans MS - 2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30600" y="6375400"/>
            <a:ext cx="2309744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388E8E"/>
                </a:solidFill>
                <a:latin typeface="Comic Sans MS - 24"/>
              </a:rPr>
              <a:t>x2+(-ax)+bx+ab</a:t>
            </a:r>
            <a:endParaRPr lang="en-US" baseline="70000">
              <a:solidFill>
                <a:srgbClr val="388E8E"/>
              </a:solidFill>
              <a:latin typeface="Comic Sans MS - 2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19500" y="6731000"/>
            <a:ext cx="2124008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388E8E"/>
                </a:solidFill>
                <a:latin typeface="Comic Sans MS - 24"/>
              </a:rPr>
              <a:t>x2+(-a+b)x+ab</a:t>
            </a:r>
            <a:endParaRPr lang="en-US" baseline="70000">
              <a:solidFill>
                <a:srgbClr val="388E8E"/>
              </a:solidFill>
              <a:latin typeface="Comic Sans MS - 2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36669" y="6223000"/>
            <a:ext cx="2367639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400" smtClean="0">
                <a:solidFill>
                  <a:srgbClr val="0000FF"/>
                </a:solidFill>
                <a:latin typeface="Comic Sans MS - 24"/>
              </a:rPr>
              <a:t>x2+(-a+b)x+ab</a:t>
            </a:r>
            <a:endParaRPr lang="en-US" sz="2400" baseline="70000">
              <a:solidFill>
                <a:srgbClr val="0000FF"/>
              </a:solidFill>
              <a:latin typeface="Comic Sans MS - 24"/>
            </a:endParaRPr>
          </a:p>
        </p:txBody>
      </p:sp>
    </p:spTree>
    <p:extLst>
      <p:ext uri="{BB962C8B-B14F-4D97-AF65-F5344CB8AC3E}">
        <p14:creationId xmlns:p14="http://schemas.microsoft.com/office/powerpoint/2010/main" val="93774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FB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2767203" y="969264"/>
            <a:ext cx="4695572" cy="1318134"/>
          </a:xfrm>
          <a:custGeom>
            <a:avLst/>
            <a:gdLst/>
            <a:ahLst/>
            <a:cxnLst/>
            <a:rect l="0" t="0" r="0" b="0"/>
            <a:pathLst>
              <a:path w="4695572" h="1318134">
                <a:moveTo>
                  <a:pt x="0" y="0"/>
                </a:moveTo>
                <a:lnTo>
                  <a:pt x="4695571" y="0"/>
                </a:lnTo>
                <a:lnTo>
                  <a:pt x="4695571" y="1318133"/>
                </a:lnTo>
                <a:lnTo>
                  <a:pt x="0" y="1318133"/>
                </a:lnTo>
                <a:close/>
              </a:path>
            </a:pathLst>
          </a:custGeom>
          <a:solidFill>
            <a:srgbClr val="E6E6FA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60400" y="190500"/>
            <a:ext cx="8801965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Comic Sans MS - 36"/>
              </a:rPr>
              <a:t>Standard Form of a Quadratic Trinomial</a:t>
            </a:r>
            <a:endParaRPr lang="en-US" sz="2700">
              <a:solidFill>
                <a:srgbClr val="000000"/>
              </a:solidFill>
              <a:latin typeface="Comic Sans MS - 36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94000" y="1003300"/>
            <a:ext cx="4583751" cy="106182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6300" smtClean="0">
                <a:solidFill>
                  <a:srgbClr val="FF0000"/>
                </a:solidFill>
                <a:latin typeface="Arial - 85"/>
              </a:rPr>
              <a:t>ax2+bx+c</a:t>
            </a:r>
            <a:endParaRPr lang="en-US" sz="6300" baseline="70000">
              <a:solidFill>
                <a:srgbClr val="000000"/>
              </a:solidFill>
              <a:latin typeface="Arial - 85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6999" y="4466714"/>
            <a:ext cx="2908301" cy="9233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700" dirty="0" smtClean="0">
                <a:solidFill>
                  <a:srgbClr val="FF0000"/>
                </a:solidFill>
                <a:latin typeface="Arial - 36"/>
              </a:rPr>
              <a:t>a</a:t>
            </a:r>
            <a:r>
              <a:rPr lang="en-US" sz="2700" dirty="0" smtClean="0">
                <a:solidFill>
                  <a:srgbClr val="000000"/>
                </a:solidFill>
                <a:latin typeface="Arial - 36"/>
              </a:rPr>
              <a:t>=</a:t>
            </a:r>
            <a:r>
              <a:rPr lang="en-US" sz="2700" dirty="0" smtClean="0">
                <a:solidFill>
                  <a:srgbClr val="FF0000"/>
                </a:solidFill>
                <a:latin typeface="Arial - 36"/>
              </a:rPr>
              <a:t>1 </a:t>
            </a:r>
            <a:r>
              <a:rPr lang="en-US" sz="2700" dirty="0" smtClean="0">
                <a:solidFill>
                  <a:srgbClr val="0000FF"/>
                </a:solidFill>
                <a:latin typeface="Arial - 36"/>
              </a:rPr>
              <a:t>b</a:t>
            </a:r>
            <a:r>
              <a:rPr lang="en-US" sz="2700" dirty="0" smtClean="0">
                <a:solidFill>
                  <a:srgbClr val="000000"/>
                </a:solidFill>
                <a:latin typeface="Arial - 36"/>
              </a:rPr>
              <a:t>=</a:t>
            </a:r>
            <a:r>
              <a:rPr lang="en-US" sz="2700" dirty="0" smtClean="0">
                <a:solidFill>
                  <a:srgbClr val="0000FF"/>
                </a:solidFill>
                <a:latin typeface="Arial - 36"/>
              </a:rPr>
              <a:t>9 </a:t>
            </a:r>
            <a:r>
              <a:rPr lang="en-US" sz="2700" dirty="0" smtClean="0">
                <a:solidFill>
                  <a:srgbClr val="800080"/>
                </a:solidFill>
                <a:latin typeface="Arial - 36"/>
              </a:rPr>
              <a:t>c</a:t>
            </a:r>
            <a:r>
              <a:rPr lang="en-US" sz="2700" dirty="0" smtClean="0">
                <a:solidFill>
                  <a:srgbClr val="000000"/>
                </a:solidFill>
                <a:latin typeface="Arial - 36"/>
              </a:rPr>
              <a:t>=</a:t>
            </a:r>
            <a:r>
              <a:rPr lang="en-US" sz="2700" dirty="0" smtClean="0">
                <a:solidFill>
                  <a:srgbClr val="800080"/>
                </a:solidFill>
                <a:latin typeface="Arial - 36"/>
              </a:rPr>
              <a:t>18</a:t>
            </a:r>
          </a:p>
          <a:p>
            <a:r>
              <a:rPr lang="en-US" sz="2700" dirty="0" smtClean="0">
                <a:solidFill>
                  <a:srgbClr val="800080"/>
                </a:solidFill>
                <a:latin typeface="Arial - 36"/>
              </a:rPr>
              <a:t>x</a:t>
            </a:r>
            <a:r>
              <a:rPr lang="en-US" sz="2700" dirty="0" smtClean="0">
                <a:solidFill>
                  <a:srgbClr val="000000"/>
                </a:solidFill>
                <a:latin typeface="Arial - 36"/>
              </a:rPr>
              <a:t>=x</a:t>
            </a:r>
            <a:endParaRPr lang="en-US" sz="2700" dirty="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04000" y="4347149"/>
            <a:ext cx="3073400" cy="9233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ES" sz="2700" dirty="0" smtClean="0">
                <a:solidFill>
                  <a:srgbClr val="FF0000"/>
                </a:solidFill>
                <a:latin typeface="Arial - 36"/>
              </a:rPr>
              <a:t>a=2 b=2 c=-12</a:t>
            </a:r>
          </a:p>
          <a:p>
            <a:r>
              <a:rPr lang="es-ES" sz="2700" dirty="0" smtClean="0">
                <a:solidFill>
                  <a:srgbClr val="FF0000"/>
                </a:solidFill>
                <a:latin typeface="Arial - 36"/>
              </a:rPr>
              <a:t>x=y2</a:t>
            </a:r>
            <a:endParaRPr lang="en-US" sz="2700" baseline="70000" dirty="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18397" y="4352330"/>
            <a:ext cx="3276600" cy="9233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700" dirty="0" smtClean="0">
                <a:solidFill>
                  <a:srgbClr val="FF0000"/>
                </a:solidFill>
                <a:latin typeface="Arial - 36"/>
              </a:rPr>
              <a:t>a</a:t>
            </a:r>
            <a:r>
              <a:rPr lang="en-US" sz="2700" dirty="0" smtClean="0">
                <a:solidFill>
                  <a:srgbClr val="000000"/>
                </a:solidFill>
                <a:latin typeface="Arial - 36"/>
              </a:rPr>
              <a:t>=</a:t>
            </a:r>
            <a:r>
              <a:rPr lang="en-US" sz="2700" dirty="0" smtClean="0">
                <a:solidFill>
                  <a:srgbClr val="FF0000"/>
                </a:solidFill>
                <a:latin typeface="Arial - 36"/>
              </a:rPr>
              <a:t>5 </a:t>
            </a:r>
            <a:r>
              <a:rPr lang="en-US" sz="2700" dirty="0" smtClean="0">
                <a:solidFill>
                  <a:srgbClr val="0000FF"/>
                </a:solidFill>
                <a:latin typeface="Arial - 36"/>
              </a:rPr>
              <a:t>b</a:t>
            </a:r>
            <a:r>
              <a:rPr lang="en-US" sz="2700" dirty="0" smtClean="0">
                <a:solidFill>
                  <a:srgbClr val="000000"/>
                </a:solidFill>
                <a:latin typeface="Arial - 36"/>
              </a:rPr>
              <a:t>=</a:t>
            </a:r>
            <a:r>
              <a:rPr lang="en-US" sz="2700" dirty="0" smtClean="0">
                <a:solidFill>
                  <a:srgbClr val="0000FF"/>
                </a:solidFill>
                <a:latin typeface="Arial - 36"/>
              </a:rPr>
              <a:t>-9 </a:t>
            </a:r>
            <a:r>
              <a:rPr lang="en-US" sz="2700" dirty="0" smtClean="0">
                <a:solidFill>
                  <a:srgbClr val="800080"/>
                </a:solidFill>
                <a:latin typeface="Arial - 36"/>
              </a:rPr>
              <a:t>c</a:t>
            </a:r>
            <a:r>
              <a:rPr lang="en-US" sz="2700" dirty="0" smtClean="0">
                <a:solidFill>
                  <a:srgbClr val="000000"/>
                </a:solidFill>
                <a:latin typeface="Arial - 36"/>
              </a:rPr>
              <a:t>=</a:t>
            </a:r>
            <a:r>
              <a:rPr lang="en-US" sz="2700" dirty="0" smtClean="0">
                <a:solidFill>
                  <a:srgbClr val="800080"/>
                </a:solidFill>
                <a:latin typeface="Arial - 36"/>
              </a:rPr>
              <a:t>4</a:t>
            </a:r>
          </a:p>
          <a:p>
            <a:r>
              <a:rPr lang="en-US" sz="2700" dirty="0" smtClean="0">
                <a:solidFill>
                  <a:srgbClr val="800080"/>
                </a:solidFill>
                <a:latin typeface="Arial - 36"/>
              </a:rPr>
              <a:t>x</a:t>
            </a:r>
            <a:r>
              <a:rPr lang="en-US" sz="2700" dirty="0" smtClean="0">
                <a:solidFill>
                  <a:srgbClr val="000000"/>
                </a:solidFill>
                <a:latin typeface="Arial - 36"/>
              </a:rPr>
              <a:t>=w</a:t>
            </a:r>
            <a:endParaRPr lang="en-US" sz="2700" dirty="0">
              <a:solidFill>
                <a:srgbClr val="000000"/>
              </a:solidFill>
              <a:latin typeface="Arial - 36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86267" y="2761702"/>
                <a:ext cx="2708049" cy="595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/>
                            </a:rPr>
                            <m:t>𝑿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3200" b="1" i="1" smtClean="0">
                          <a:latin typeface="Cambria Math"/>
                        </a:rPr>
                        <m:t>+</m:t>
                      </m:r>
                      <m:r>
                        <a:rPr lang="en-US" sz="3200" b="1" i="1" smtClean="0">
                          <a:latin typeface="Cambria Math"/>
                        </a:rPr>
                        <m:t>𝟗</m:t>
                      </m:r>
                      <m:r>
                        <a:rPr lang="en-US" sz="3200" b="1" i="1" smtClean="0">
                          <a:latin typeface="Cambria Math"/>
                        </a:rPr>
                        <m:t>𝒙</m:t>
                      </m:r>
                      <m:r>
                        <a:rPr lang="en-US" sz="3200" b="1" i="1" smtClean="0">
                          <a:latin typeface="Cambria Math"/>
                        </a:rPr>
                        <m:t>+</m:t>
                      </m:r>
                      <m:r>
                        <a:rPr lang="en-US" sz="3200" b="1" i="1" smtClean="0">
                          <a:latin typeface="Cambria Math"/>
                        </a:rPr>
                        <m:t>𝟏𝟖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267" y="2761702"/>
                <a:ext cx="2708049" cy="5959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518397" y="2761702"/>
                <a:ext cx="2834687" cy="595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𝟓</m:t>
                      </m:r>
                      <m:sSup>
                        <m:sSupPr>
                          <m:ctrlPr>
                            <a:rPr lang="en-US" sz="32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/>
                            </a:rPr>
                            <m:t>𝒘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3200" b="1" i="1" smtClean="0">
                          <a:latin typeface="Cambria Math"/>
                        </a:rPr>
                        <m:t>−</m:t>
                      </m:r>
                      <m:r>
                        <a:rPr lang="en-US" sz="3200" b="1" i="1" smtClean="0">
                          <a:latin typeface="Cambria Math"/>
                        </a:rPr>
                        <m:t>𝟗</m:t>
                      </m:r>
                      <m:r>
                        <a:rPr lang="en-US" sz="3200" b="1" i="1" smtClean="0">
                          <a:latin typeface="Cambria Math"/>
                        </a:rPr>
                        <m:t>𝒘</m:t>
                      </m:r>
                      <m:r>
                        <a:rPr lang="en-US" sz="3200" b="1" i="1" smtClean="0">
                          <a:latin typeface="Cambria Math"/>
                        </a:rPr>
                        <m:t>+</m:t>
                      </m:r>
                      <m:r>
                        <a:rPr lang="en-US" sz="3200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97" y="2761702"/>
                <a:ext cx="2834687" cy="5959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604000" y="2761702"/>
                <a:ext cx="3119444" cy="10883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𝟐</m:t>
                      </m:r>
                      <m:sSup>
                        <m:sSupPr>
                          <m:ctrlPr>
                            <a:rPr lang="en-US" sz="32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/>
                            </a:rPr>
                            <m:t>𝟒</m:t>
                          </m:r>
                        </m:sup>
                      </m:sSup>
                      <m:r>
                        <a:rPr lang="en-US" sz="3200" b="1" i="1" smtClean="0">
                          <a:latin typeface="Cambria Math"/>
                        </a:rPr>
                        <m:t>+</m:t>
                      </m:r>
                      <m:r>
                        <a:rPr lang="en-US" sz="3200" b="1" i="1" smtClean="0">
                          <a:latin typeface="Cambria Math"/>
                        </a:rPr>
                        <m:t>𝟐</m:t>
                      </m:r>
                      <m:sSup>
                        <m:sSupPr>
                          <m:ctrlPr>
                            <a:rPr lang="en-US" sz="32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3200" b="1" i="1" smtClean="0">
                          <a:latin typeface="Cambria Math"/>
                        </a:rPr>
                        <m:t>−</m:t>
                      </m:r>
                      <m:r>
                        <a:rPr lang="en-US" sz="3200" b="1" i="1" smtClean="0">
                          <a:latin typeface="Cambria Math"/>
                        </a:rPr>
                        <m:t>𝟏𝟐</m:t>
                      </m:r>
                    </m:oMath>
                  </m:oMathPara>
                </a14:m>
                <a:endParaRPr lang="en-US" sz="3200" b="1" dirty="0" smtClean="0"/>
              </a:p>
              <a:p>
                <a:endParaRPr lang="en-US" sz="32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4000" y="2761702"/>
                <a:ext cx="3119444" cy="10883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SMARTInkShape-42"/>
          <p:cNvSpPr/>
          <p:nvPr/>
        </p:nvSpPr>
        <p:spPr>
          <a:xfrm>
            <a:off x="2709286" y="982266"/>
            <a:ext cx="13277" cy="38652"/>
          </a:xfrm>
          <a:custGeom>
            <a:avLst/>
            <a:gdLst/>
            <a:ahLst/>
            <a:cxnLst/>
            <a:rect l="0" t="0" r="0" b="0"/>
            <a:pathLst>
              <a:path w="13277" h="38652">
                <a:moveTo>
                  <a:pt x="13276" y="0"/>
                </a:moveTo>
                <a:lnTo>
                  <a:pt x="13276" y="4345"/>
                </a:lnTo>
                <a:lnTo>
                  <a:pt x="10851" y="8904"/>
                </a:lnTo>
                <a:lnTo>
                  <a:pt x="6741" y="15781"/>
                </a:lnTo>
                <a:lnTo>
                  <a:pt x="224" y="36811"/>
                </a:lnTo>
                <a:lnTo>
                  <a:pt x="0" y="38651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MARTInkShape-43"/>
          <p:cNvSpPr/>
          <p:nvPr/>
        </p:nvSpPr>
        <p:spPr>
          <a:xfrm>
            <a:off x="3442891" y="8013650"/>
            <a:ext cx="8186" cy="8187"/>
          </a:xfrm>
          <a:custGeom>
            <a:avLst/>
            <a:gdLst/>
            <a:ahLst/>
            <a:cxnLst/>
            <a:rect l="0" t="0" r="0" b="0"/>
            <a:pathLst>
              <a:path w="8186" h="8187">
                <a:moveTo>
                  <a:pt x="8185" y="0"/>
                </a:moveTo>
                <a:lnTo>
                  <a:pt x="3840" y="0"/>
                </a:lnTo>
                <a:lnTo>
                  <a:pt x="2560" y="910"/>
                </a:lnTo>
                <a:lnTo>
                  <a:pt x="1706" y="2427"/>
                </a:lnTo>
                <a:lnTo>
                  <a:pt x="0" y="818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2310</TotalTime>
  <Words>751</Words>
  <Application>Microsoft Office PowerPoint</Application>
  <PresentationFormat>Custom</PresentationFormat>
  <Paragraphs>142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51" baseType="lpstr">
      <vt:lpstr>Arial</vt:lpstr>
      <vt:lpstr>Arial - 28</vt:lpstr>
      <vt:lpstr>Arial - 85</vt:lpstr>
      <vt:lpstr>Arial - 36</vt:lpstr>
      <vt:lpstr>Comic Sans MS - 24</vt:lpstr>
      <vt:lpstr>Calibri</vt:lpstr>
      <vt:lpstr>Comic Sans MS - 40</vt:lpstr>
      <vt:lpstr>Arial - 34</vt:lpstr>
      <vt:lpstr>Cambria Math</vt:lpstr>
      <vt:lpstr>Arial - 23</vt:lpstr>
      <vt:lpstr>Arial - 43</vt:lpstr>
      <vt:lpstr>Comic Sans MS - 36</vt:lpstr>
      <vt:lpstr>Garamond - 88</vt:lpstr>
      <vt:lpstr>Garamond - 48</vt:lpstr>
      <vt:lpstr>Comic Sans MS - 23</vt:lpstr>
      <vt:lpstr>Comic Sans MS - 17</vt:lpstr>
      <vt:lpstr>Arial - 32</vt:lpstr>
      <vt:lpstr>Arial - 24</vt:lpstr>
      <vt:lpstr>Arial - 72</vt:lpstr>
      <vt:lpstr>Garamond - 47</vt:lpstr>
      <vt:lpstr>Comic Sans MS - 14</vt:lpstr>
      <vt:lpstr>Arial - 25</vt:lpstr>
      <vt:lpstr>Arial - 35</vt:lpstr>
      <vt:lpstr>Comic Sans MS - 15</vt:lpstr>
      <vt:lpstr>Comic Sans MS - 41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WAYNE FITZGERALD JR</dc:creator>
  <cp:lastModifiedBy>WAYNE FITZGERALD JR</cp:lastModifiedBy>
  <cp:revision>48</cp:revision>
  <cp:lastPrinted>2017-03-01T17:20:31Z</cp:lastPrinted>
  <dcterms:created xsi:type="dcterms:W3CDTF">2014-11-06T15:40:44Z</dcterms:created>
  <dcterms:modified xsi:type="dcterms:W3CDTF">2018-04-27T16:06:01Z</dcterms:modified>
</cp:coreProperties>
</file>