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6" r:id="rId2"/>
  </p:sldMasterIdLst>
  <p:notesMasterIdLst>
    <p:notesMasterId r:id="rId14"/>
  </p:notesMasterIdLst>
  <p:sldIdLst>
    <p:sldId id="337" r:id="rId3"/>
    <p:sldId id="260" r:id="rId4"/>
    <p:sldId id="341" r:id="rId5"/>
    <p:sldId id="342" r:id="rId6"/>
    <p:sldId id="354" r:id="rId7"/>
    <p:sldId id="343" r:id="rId8"/>
    <p:sldId id="355" r:id="rId9"/>
    <p:sldId id="324" r:id="rId10"/>
    <p:sldId id="325" r:id="rId11"/>
    <p:sldId id="326" r:id="rId12"/>
    <p:sldId id="35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24">
          <p15:clr>
            <a:srgbClr val="A4A3A4"/>
          </p15:clr>
        </p15:guide>
        <p15:guide id="4" orient="horz" pos="704">
          <p15:clr>
            <a:srgbClr val="A4A3A4"/>
          </p15:clr>
        </p15:guide>
        <p15:guide id="5" orient="horz" pos="1102">
          <p15:clr>
            <a:srgbClr val="A4A3A4"/>
          </p15:clr>
        </p15:guide>
        <p15:guide id="6" orient="horz" pos="1923">
          <p15:clr>
            <a:srgbClr val="A4A3A4"/>
          </p15:clr>
        </p15:guide>
        <p15:guide id="7" pos="139">
          <p15:clr>
            <a:srgbClr val="A4A3A4"/>
          </p15:clr>
        </p15:guide>
        <p15:guide id="8" pos="5632">
          <p15:clr>
            <a:srgbClr val="A4A3A4"/>
          </p15:clr>
        </p15:guide>
        <p15:guide id="9" pos="302">
          <p15:clr>
            <a:srgbClr val="A4A3A4"/>
          </p15:clr>
        </p15:guide>
        <p15:guide id="10" pos="1054">
          <p15:clr>
            <a:srgbClr val="A4A3A4"/>
          </p15:clr>
        </p15:guide>
        <p15:guide id="11" pos="547">
          <p15:clr>
            <a:srgbClr val="A4A3A4"/>
          </p15:clr>
        </p15:guide>
        <p15:guide id="12" pos="7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6" clrIdx="0"/>
  <p:cmAuthor id="1" name="ELANGO" initials="ELA" lastIdx="2" clrIdx="1"/>
  <p:cmAuthor id="2" name="laser" initials="laser" lastIdx="2" clrIdx="2"/>
  <p:cmAuthor id="3" name="Ann Borman" initials="AB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60"/>
    <a:srgbClr val="000000"/>
    <a:srgbClr val="EEECE1"/>
    <a:srgbClr val="FFFFFF"/>
    <a:srgbClr val="4F81BD"/>
    <a:srgbClr val="EA0000"/>
    <a:srgbClr val="B6D5AB"/>
    <a:srgbClr val="77933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8" autoAdjust="0"/>
    <p:restoredTop sz="94554" autoAdjust="0"/>
  </p:normalViewPr>
  <p:slideViewPr>
    <p:cSldViewPr>
      <p:cViewPr varScale="1">
        <p:scale>
          <a:sx n="84" d="100"/>
          <a:sy n="84" d="100"/>
        </p:scale>
        <p:origin x="-1613" y="-58"/>
      </p:cViewPr>
      <p:guideLst>
        <p:guide orient="horz" pos="2160"/>
        <p:guide orient="horz" pos="432"/>
        <p:guide orient="horz" pos="704"/>
        <p:guide orient="horz" pos="1102"/>
        <p:guide orient="horz" pos="1923"/>
        <p:guide pos="2880"/>
        <p:guide pos="139"/>
        <p:guide pos="5632"/>
        <p:guide pos="302"/>
        <p:guide pos="1054"/>
        <p:guide pos="547"/>
        <p:guide pos="713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0B02248-3E8E-4013-A492-EE2D20E1DA6B}" type="datetimeFigureOut">
              <a:rPr lang="en-US" smtClean="0"/>
              <a:pPr/>
              <a:t>8/20/2018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0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</a:t>
            </a:r>
            <a:r>
              <a:rPr lang="en-US" baseline="0" dirty="0"/>
              <a:t>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</a:t>
            </a:r>
            <a:r>
              <a:rPr lang="en-US" baseline="0" dirty="0"/>
              <a:t>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</a:t>
            </a:r>
            <a:r>
              <a:rPr lang="en-US" baseline="0" dirty="0"/>
              <a:t>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2919" y="472440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5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1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92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3349F3F8-4B08-4E2F-822B-AB84995DF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81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81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271242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271242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271242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9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60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  <a:latin typeface="Arial" pitchFamily="34" charset="0"/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latin typeface="Arial" pitchFamily="34" charset="0"/>
              </a:rPr>
              <a:t>SLIDE </a:t>
            </a:r>
            <a:fld id="{FCD2455E-EC1D-45EA-B6B2-90AB88848CFD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56080" y="2550696"/>
            <a:ext cx="73847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</a:rPr>
              <a:t>LO</a:t>
            </a:r>
            <a:r>
              <a:rPr lang="en-US" sz="2400" b="1" dirty="0">
                <a:solidFill>
                  <a:srgbClr val="FFC060"/>
                </a:solidFill>
                <a:latin typeface="Arial" pitchFamily="34" charset="0"/>
              </a:rPr>
              <a:t>1</a:t>
            </a:r>
            <a:r>
              <a:rPr lang="en-US" sz="2400" dirty="0">
                <a:latin typeface="Arial" pitchFamily="34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Describe the different users of accounting information.</a:t>
            </a:r>
          </a:p>
          <a:p>
            <a:pPr marL="685800" indent="-685800"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</a:rPr>
              <a:t>LO</a:t>
            </a:r>
            <a:r>
              <a:rPr lang="en-US" sz="2400" b="1" dirty="0">
                <a:solidFill>
                  <a:srgbClr val="FFC060"/>
                </a:solidFill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Prepare a net worth statement and explain its purpose.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11430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852736" y="635165"/>
            <a:ext cx="7886700" cy="684026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1-1 Accounting in Action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32" y="772498"/>
            <a:ext cx="8720137" cy="67210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2979" y="1667160"/>
            <a:ext cx="8559800" cy="3732692"/>
          </a:xfrm>
        </p:spPr>
        <p:txBody>
          <a:bodyPr vert="horz" lIns="91440" tIns="45720" rIns="91440" bIns="45720" rtlCol="0">
            <a:normAutofit/>
          </a:bodyPr>
          <a:lstStyle/>
          <a:p>
            <a:pPr marL="368300" indent="-368300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 a scenario in which you, as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nonaccountant</a:t>
            </a:r>
            <a:r>
              <a:rPr lang="en-US" dirty="0">
                <a:latin typeface="Arial" pitchFamily="34" charset="0"/>
                <a:cs typeface="Arial" pitchFamily="34" charset="0"/>
              </a:rPr>
              <a:t>, might use accounting.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50900" y="3053343"/>
            <a:ext cx="8089900" cy="127419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Answers may include creating a personal budget or providing information for a loan or credit card application.</a:t>
            </a:r>
          </a:p>
        </p:txBody>
      </p:sp>
      <p:sp>
        <p:nvSpPr>
          <p:cNvPr id="10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3" name="Slide Number Placeholder 10"/>
          <p:cNvSpPr txBox="1">
            <a:spLocks/>
          </p:cNvSpPr>
          <p:nvPr/>
        </p:nvSpPr>
        <p:spPr>
          <a:xfrm>
            <a:off x="7174831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1-1 Class / HW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Work Together 1-1</a:t>
            </a:r>
          </a:p>
          <a:p>
            <a:r>
              <a:rPr lang="en-US" dirty="0" smtClean="0"/>
              <a:t>On Your Own 1-1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[Author Name], [Book Title], [#] Edition. © [Insert Year] Cengage. All Rights Reserved. May not be scanned, copied or duplicated, or posted to a publicly accessible website, in whole or in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9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93175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The Role of Accounting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type="body" sz="quarter" idx="15"/>
          </p:nvPr>
        </p:nvSpPr>
        <p:spPr>
          <a:xfrm>
            <a:off x="460641" y="1666067"/>
            <a:ext cx="8488180" cy="2143933"/>
          </a:xfrm>
        </p:spPr>
        <p:txBody>
          <a:bodyPr/>
          <a:lstStyle/>
          <a:p>
            <a:pPr indent="379413" defTabSz="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Data must be recorded and reported in accounting reports.</a:t>
            </a:r>
          </a:p>
          <a:p>
            <a:pPr marL="385763" indent="-3619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Then, the information can be provided to business owners, managers, investors, and others to make business decisions and measure performance.</a:t>
            </a:r>
          </a:p>
        </p:txBody>
      </p:sp>
      <p:sp>
        <p:nvSpPr>
          <p:cNvPr id="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LO1</a:t>
            </a:r>
            <a:endParaRPr lang="en-US" dirty="0"/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561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What Is Accounting?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3776" y="1670991"/>
            <a:ext cx="8487024" cy="3739209"/>
          </a:xfrm>
        </p:spPr>
        <p:txBody>
          <a:bodyPr>
            <a:normAutofit/>
          </a:bodyPr>
          <a:lstStyle/>
          <a:p>
            <a:pPr lvl="0" indent="40163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is the process of planning, recording, 	  	 	 analyzing, and interpreting financial information. </a:t>
            </a:r>
          </a:p>
          <a:p>
            <a:pPr lvl="0" indent="401638" defTabSz="1333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An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accounting system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planned process designed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			to compile financial data and summarize the results in 								accounting records and reports.</a:t>
            </a:r>
          </a:p>
          <a:p>
            <a:pPr lvl="0" indent="401638" defTabSz="12223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Financial reports that summarize the financial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			condition and operations of a business are called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financial statements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LO1</a:t>
            </a:r>
            <a:endParaRPr lang="en-US" dirty="0"/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110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Accounting in Personal Life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4702" y="1665839"/>
            <a:ext cx="8321059" cy="4245677"/>
          </a:xfrm>
        </p:spPr>
        <p:txBody>
          <a:bodyPr>
            <a:noAutofit/>
          </a:bodyPr>
          <a:lstStyle/>
          <a:p>
            <a:pPr lvl="0" indent="401638" defTabSz="3492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net worth statement </a:t>
            </a:r>
            <a:r>
              <a:rPr lang="en-US" dirty="0">
                <a:latin typeface="Arial" pitchFamily="34" charset="0"/>
                <a:cs typeface="Arial" pitchFamily="34" charset="0"/>
              </a:rPr>
              <a:t>allows the person extending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	 the loan to see the financial position of a borrower on a 		 specific date and make a lending decision.</a:t>
            </a:r>
          </a:p>
          <a:p>
            <a:pPr lvl="0" indent="40163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Anything of value that is owned is called an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asset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40163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An amount owed is called a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liability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401638" defTabSz="1206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difference between personal assets and personal 							 liabilities is called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personal net worth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65163" lvl="3" indent="-263525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business, net worth is also called </a:t>
            </a:r>
            <a:r>
              <a:rPr lang="en-US" sz="2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equity.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lvl="0" indent="40640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en-US" dirty="0">
                <a:latin typeface="Arial" pitchFamily="34" charset="0"/>
                <a:cs typeface="Arial" pitchFamily="34" charset="0"/>
              </a:rPr>
              <a:t> is the difference between assets and liabilities.</a:t>
            </a:r>
          </a:p>
        </p:txBody>
      </p:sp>
      <p:sp>
        <p:nvSpPr>
          <p:cNvPr id="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LO2</a:t>
            </a:r>
            <a:endParaRPr lang="en-US" dirty="0"/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561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Personal Net Worth Statement</a:t>
            </a:r>
          </a:p>
        </p:txBody>
      </p:sp>
      <p:pic>
        <p:nvPicPr>
          <p:cNvPr id="63" name="Picture 62" descr="Chapter 1_Page 7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6504" y="1560277"/>
            <a:ext cx="4572222" cy="3773724"/>
          </a:xfrm>
          <a:prstGeom prst="rect">
            <a:avLst/>
          </a:prstGeom>
        </p:spPr>
      </p:pic>
      <p:grpSp>
        <p:nvGrpSpPr>
          <p:cNvPr id="64" name="Group 63"/>
          <p:cNvGrpSpPr/>
          <p:nvPr/>
        </p:nvGrpSpPr>
        <p:grpSpPr>
          <a:xfrm>
            <a:off x="1781818" y="5602069"/>
            <a:ext cx="6155920" cy="646331"/>
            <a:chOff x="470391" y="1600200"/>
            <a:chExt cx="6155920" cy="646331"/>
          </a:xfrm>
        </p:grpSpPr>
        <p:sp>
          <p:nvSpPr>
            <p:cNvPr id="65" name="TextBox 64"/>
            <p:cNvSpPr txBox="1"/>
            <p:nvPr/>
          </p:nvSpPr>
          <p:spPr>
            <a:xfrm>
              <a:off x="470391" y="1600200"/>
              <a:ext cx="1454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Assets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(owned)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153770" y="1600200"/>
              <a:ext cx="17107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Liabilities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(owed)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120496" y="1600200"/>
              <a:ext cx="2505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Worth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(also known as Equity)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771084" y="1661755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−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37811" y="1661755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  <p:sp>
        <p:nvSpPr>
          <p:cNvPr id="70" name="Oval 69"/>
          <p:cNvSpPr/>
          <p:nvPr/>
        </p:nvSpPr>
        <p:spPr>
          <a:xfrm>
            <a:off x="1652028" y="5958840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2783304" y="2819400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2" name="Oval 71"/>
          <p:cNvSpPr/>
          <p:nvPr/>
        </p:nvSpPr>
        <p:spPr>
          <a:xfrm>
            <a:off x="3542958" y="5958840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" name="Oval 72"/>
          <p:cNvSpPr/>
          <p:nvPr/>
        </p:nvSpPr>
        <p:spPr>
          <a:xfrm>
            <a:off x="2783304" y="4032738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4" name="Oval 73"/>
          <p:cNvSpPr/>
          <p:nvPr/>
        </p:nvSpPr>
        <p:spPr>
          <a:xfrm>
            <a:off x="2783304" y="5004100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5" name="Oval 74"/>
          <p:cNvSpPr/>
          <p:nvPr/>
        </p:nvSpPr>
        <p:spPr>
          <a:xfrm>
            <a:off x="5694144" y="5562600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564104" y="4876800"/>
            <a:ext cx="1600200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564104" y="2667000"/>
            <a:ext cx="1600200" cy="9144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64104" y="3886200"/>
            <a:ext cx="1600200" cy="9144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LO2</a:t>
            </a:r>
            <a:endParaRPr lang="en-US" dirty="0"/>
          </a:p>
        </p:txBody>
      </p:sp>
      <p:sp>
        <p:nvSpPr>
          <p:cNvPr id="2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519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Ethics in Business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8415" y="1709592"/>
            <a:ext cx="8474364" cy="2024208"/>
          </a:xfrm>
        </p:spPr>
        <p:txBody>
          <a:bodyPr/>
          <a:lstStyle/>
          <a:p>
            <a:pPr marR="0" lvl="0" indent="381000" defTabSz="381000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The principles of right and wrong that guide an individual in 	making decisions are called 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ethics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R="0" lvl="0" indent="381000" defTabSz="368300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The use of ethics in making business decisions is called 	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business ethics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LO2</a:t>
            </a:r>
            <a:endParaRPr lang="en-US" dirty="0"/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110"/>
            <a:ext cx="7886700" cy="672105"/>
          </a:xfrm>
        </p:spPr>
        <p:txBody>
          <a:bodyPr/>
          <a:lstStyle/>
          <a:p>
            <a:r>
              <a:rPr lang="en-US" sz="3000" dirty="0"/>
              <a:t>Written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7303" y="1709880"/>
            <a:ext cx="8475476" cy="3732692"/>
          </a:xfrm>
        </p:spPr>
        <p:txBody>
          <a:bodyPr>
            <a:noAutofit/>
          </a:bodyPr>
          <a:lstStyle/>
          <a:p>
            <a:pPr indent="393700" defTabSz="3937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Keep these questions in mind when writing any written 	communication</a:t>
            </a:r>
          </a:p>
          <a:p>
            <a:pPr marL="668338" lvl="1" indent="-266700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am I writing and who is my audience?</a:t>
            </a:r>
          </a:p>
          <a:p>
            <a:pPr marL="668338" lvl="1" indent="-266700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the message logically organized for easy reading?</a:t>
            </a:r>
          </a:p>
          <a:p>
            <a:pPr marL="668338" lvl="1" indent="-266700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 I communicating responsibly and ethically?</a:t>
            </a:r>
          </a:p>
          <a:p>
            <a:pPr marL="668338" lvl="1" indent="-266700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Does my writing style demand the reader’s attention?</a:t>
            </a:r>
          </a:p>
          <a:p>
            <a:pPr marL="668338" lvl="1" indent="-266700">
              <a:buClr>
                <a:srgbClr val="0070C0"/>
              </a:buClr>
              <a:buSzPct val="120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the document free from grammatical and formatting errors? </a:t>
            </a:r>
          </a:p>
        </p:txBody>
      </p:sp>
      <p:sp>
        <p:nvSpPr>
          <p:cNvPr id="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LO2</a:t>
            </a:r>
            <a:endParaRPr lang="en-US" dirty="0"/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</p:spTree>
    <p:extLst>
      <p:ext uri="{BB962C8B-B14F-4D97-AF65-F5344CB8AC3E}">
        <p14:creationId xmlns:p14="http://schemas.microsoft.com/office/powerpoint/2010/main" val="7363128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772047"/>
            <a:ext cx="8700654" cy="67210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64109" y="1716804"/>
            <a:ext cx="8033657" cy="3732692"/>
          </a:xfrm>
        </p:spPr>
        <p:txBody>
          <a:bodyPr>
            <a:normAutofit/>
          </a:bodyPr>
          <a:lstStyle/>
          <a:p>
            <a:pPr marL="393700" indent="-393700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dirty="0">
                <a:latin typeface="Arial" pitchFamily="34" charset="0"/>
                <a:cs typeface="Arial" pitchFamily="34" charset="0"/>
              </a:rPr>
              <a:t>What is accounting?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50900" y="3053163"/>
            <a:ext cx="8026400" cy="127419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Accounting is the process of planning, recording, analyzing, and interpreting financial information.</a:t>
            </a:r>
          </a:p>
        </p:txBody>
      </p:sp>
      <p:sp>
        <p:nvSpPr>
          <p:cNvPr id="10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32" y="766491"/>
            <a:ext cx="8720137" cy="67210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2979" y="1667160"/>
            <a:ext cx="8559800" cy="3732692"/>
          </a:xfrm>
        </p:spPr>
        <p:txBody>
          <a:bodyPr vert="horz" lIns="91440" tIns="45720" rIns="91440" bIns="45720" rtlCol="0">
            <a:normAutofit/>
          </a:bodyPr>
          <a:lstStyle/>
          <a:p>
            <a:pPr marL="393700" indent="-393700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	</a:t>
            </a:r>
            <a:r>
              <a:rPr lang="en-US" dirty="0">
                <a:latin typeface="Arial" pitchFamily="34" charset="0"/>
                <a:cs typeface="Arial" pitchFamily="34" charset="0"/>
              </a:rPr>
              <a:t>Why is accounting called the language of business?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50900" y="3049152"/>
            <a:ext cx="8089900" cy="127419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Accounting provides financial information to everyone who needs it to make good business decisions.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Lesson 1-1</a:t>
            </a: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SLIDE 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98&quot;&gt;&lt;/object&gt;&lt;object type=&quot;2&quot; unique_id=&quot;10099&quot;&gt;&lt;object type=&quot;3&quot; unique_id=&quot;10100&quot;&gt;&lt;property id=&quot;20148&quot; value=&quot;5&quot;/&gt;&lt;property id=&quot;20300&quot; value=&quot;Slide 1 - &amp;quot;LESSON&amp;#x0D;&amp;#x0A;1-1 Accounting in Action&amp;quot;&quot;/&gt;&lt;property id=&quot;20307&quot; value=&quot;337&quot;/&gt;&lt;/object&gt;&lt;object type=&quot;3&quot; unique_id=&quot;10101&quot;&gt;&lt;property id=&quot;20148&quot; value=&quot;5&quot;/&gt;&lt;property id=&quot;20300&quot; value=&quot;Slide 2 - &amp;quot;The Role of Accounting&amp;quot;&quot;/&gt;&lt;property id=&quot;20307&quot; value=&quot;260&quot;/&gt;&lt;/object&gt;&lt;object type=&quot;3&quot; unique_id=&quot;10102&quot;&gt;&lt;property id=&quot;20148&quot; value=&quot;5&quot;/&gt;&lt;property id=&quot;20300&quot; value=&quot;Slide 3 - &amp;quot;What Is Accounting?&amp;quot;&quot;/&gt;&lt;property id=&quot;20307&quot; value=&quot;341&quot;/&gt;&lt;/object&gt;&lt;object type=&quot;3&quot; unique_id=&quot;10103&quot;&gt;&lt;property id=&quot;20148&quot; value=&quot;5&quot;/&gt;&lt;property id=&quot;20300&quot; value=&quot;Slide 4 - &amp;quot;Accounting in Personal Life&amp;quot;&quot;/&gt;&lt;property id=&quot;20307&quot; value=&quot;342&quot;/&gt;&lt;/object&gt;&lt;object type=&quot;3&quot; unique_id=&quot;10104&quot;&gt;&lt;property id=&quot;20148&quot; value=&quot;5&quot;/&gt;&lt;property id=&quot;20300&quot; value=&quot;Slide 5 - &amp;quot;Personal Net Worth Statement&amp;quot;&quot;/&gt;&lt;property id=&quot;20307&quot; value=&quot;354&quot;/&gt;&lt;/object&gt;&lt;object type=&quot;3&quot; unique_id=&quot;10105&quot;&gt;&lt;property id=&quot;20148&quot; value=&quot;5&quot;/&gt;&lt;property id=&quot;20300&quot; value=&quot;Slide 6 - &amp;quot;Ethics in Business&amp;quot;&quot;/&gt;&lt;property id=&quot;20307&quot; value=&quot;343&quot;/&gt;&lt;/object&gt;&lt;object type=&quot;3&quot; unique_id=&quot;10106&quot;&gt;&lt;property id=&quot;20148&quot; value=&quot;5&quot;/&gt;&lt;property id=&quot;20300&quot; value=&quot;Slide 7 - &amp;quot;Written Communication &amp;quot;&quot;/&gt;&lt;property id=&quot;20307&quot; value=&quot;355&quot;/&gt;&lt;/object&gt;&lt;object type=&quot;3&quot; unique_id=&quot;10107&quot;&gt;&lt;property id=&quot;20148&quot; value=&quot;5&quot;/&gt;&lt;property id=&quot;20300&quot; value=&quot;Slide 8 - &amp;quot;Lesson 1-1 Audit Your Understanding (1)&amp;quot;&quot;/&gt;&lt;property id=&quot;20307&quot; value=&quot;324&quot;/&gt;&lt;/object&gt;&lt;object type=&quot;3&quot; unique_id=&quot;10108&quot;&gt;&lt;property id=&quot;20148&quot; value=&quot;5&quot;/&gt;&lt;property id=&quot;20300&quot; value=&quot;Slide 9 - &amp;quot;Lesson 1-1 Audit Your Understanding (2)&amp;quot;&quot;/&gt;&lt;property id=&quot;20307&quot; value=&quot;325&quot;/&gt;&lt;/object&gt;&lt;object type=&quot;3&quot; unique_id=&quot;10109&quot;&gt;&lt;property id=&quot;20148&quot; value=&quot;5&quot;/&gt;&lt;property id=&quot;20300&quot; value=&quot;Slide 10 - &amp;quot;Lesson 1-1 Audit Your Understanding (3) &amp;quot;&quot;/&gt;&lt;property id=&quot;20307&quot; value=&quot;326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</TotalTime>
  <Words>321</Words>
  <Application>Microsoft Office PowerPoint</Application>
  <PresentationFormat>On-screen Show (4:3)</PresentationFormat>
  <Paragraphs>101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Custom Design</vt:lpstr>
      <vt:lpstr>LESSON 1-1 Accounting in Action</vt:lpstr>
      <vt:lpstr>The Role of Accounting</vt:lpstr>
      <vt:lpstr>What Is Accounting?</vt:lpstr>
      <vt:lpstr>Accounting in Personal Life</vt:lpstr>
      <vt:lpstr>Personal Net Worth Statement</vt:lpstr>
      <vt:lpstr>Ethics in Business</vt:lpstr>
      <vt:lpstr>Written Communication </vt:lpstr>
      <vt:lpstr>Lesson 1-1 Audit Your Understanding</vt:lpstr>
      <vt:lpstr>Lesson 1-1 Audit Your Understanding</vt:lpstr>
      <vt:lpstr>Lesson 1-1 Audit Your Understanding</vt:lpstr>
      <vt:lpstr>1-1 Class / HW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WAYNE FITZGERALD JR</cp:lastModifiedBy>
  <cp:revision>312</cp:revision>
  <dcterms:created xsi:type="dcterms:W3CDTF">2012-07-02T15:51:50Z</dcterms:created>
  <dcterms:modified xsi:type="dcterms:W3CDTF">2018-08-20T13:45:58Z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