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6" r:id="rId2"/>
  </p:sldMasterIdLst>
  <p:notesMasterIdLst>
    <p:notesMasterId r:id="rId17"/>
  </p:notesMasterIdLst>
  <p:sldIdLst>
    <p:sldId id="338" r:id="rId3"/>
    <p:sldId id="344" r:id="rId4"/>
    <p:sldId id="345" r:id="rId5"/>
    <p:sldId id="346" r:id="rId6"/>
    <p:sldId id="355" r:id="rId7"/>
    <p:sldId id="356" r:id="rId8"/>
    <p:sldId id="347" r:id="rId9"/>
    <p:sldId id="348" r:id="rId10"/>
    <p:sldId id="349" r:id="rId11"/>
    <p:sldId id="358" r:id="rId12"/>
    <p:sldId id="327" r:id="rId13"/>
    <p:sldId id="328" r:id="rId14"/>
    <p:sldId id="329" r:id="rId15"/>
    <p:sldId id="33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461">
          <p15:clr>
            <a:srgbClr val="A4A3A4"/>
          </p15:clr>
        </p15:guide>
        <p15:guide id="6" orient="horz" pos="704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pos="5517">
          <p15:clr>
            <a:srgbClr val="A4A3A4"/>
          </p15:clr>
        </p15:guide>
        <p15:guide id="9" pos="233">
          <p15:clr>
            <a:srgbClr val="A4A3A4"/>
          </p15:clr>
        </p15:guide>
        <p15:guide id="10" pos="300">
          <p15:clr>
            <a:srgbClr val="A4A3A4"/>
          </p15:clr>
        </p15:guide>
        <p15:guide id="11" pos="529">
          <p15:clr>
            <a:srgbClr val="A4A3A4"/>
          </p15:clr>
        </p15:guide>
        <p15:guide id="12" pos="719">
          <p15:clr>
            <a:srgbClr val="A4A3A4"/>
          </p15:clr>
        </p15:guide>
        <p15:guide id="13" pos="11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6" clrIdx="0"/>
  <p:cmAuthor id="1" name="laser" initials="laser" lastIdx="2" clrIdx="1"/>
  <p:cmAuthor id="2" name="Ann Borman" initials="AB" lastIdx="14" clrIdx="2">
    <p:extLst>
      <p:ext uri="{19B8F6BF-5375-455C-9EA6-DF929625EA0E}">
        <p15:presenceInfo xmlns="" xmlns:p15="http://schemas.microsoft.com/office/powerpoint/2012/main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C045"/>
    <a:srgbClr val="FFFFFF"/>
    <a:srgbClr val="4F81BD"/>
    <a:srgbClr val="EA0000"/>
    <a:srgbClr val="B6D5AB"/>
    <a:srgbClr val="77933C"/>
    <a:srgbClr val="FF3300"/>
    <a:srgbClr val="CC0000"/>
    <a:srgbClr val="73BE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622" autoAdjust="0"/>
    <p:restoredTop sz="94711" autoAdjust="0"/>
  </p:normalViewPr>
  <p:slideViewPr>
    <p:cSldViewPr>
      <p:cViewPr varScale="1">
        <p:scale>
          <a:sx n="126" d="100"/>
          <a:sy n="126" d="100"/>
        </p:scale>
        <p:origin x="-414" y="-90"/>
      </p:cViewPr>
      <p:guideLst>
        <p:guide orient="horz" pos="2160"/>
        <p:guide orient="horz" pos="1922"/>
        <p:guide orient="horz" pos="1103"/>
        <p:guide orient="horz" pos="461"/>
        <p:guide orient="horz" pos="704"/>
        <p:guide orient="horz" pos="4128"/>
        <p:guide pos="2880"/>
        <p:guide pos="5517"/>
        <p:guide pos="233"/>
        <p:guide pos="300"/>
        <p:guide pos="529"/>
        <p:guide pos="719"/>
        <p:guide pos="1104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263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Page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Page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Page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F3F8-4B08-4E2F-822B-AB84995DF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2743200"/>
            <a:ext cx="914400" cy="300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Objectives</a:t>
            </a:r>
          </a:p>
        </p:txBody>
      </p:sp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916907" y="703177"/>
            <a:ext cx="8227093" cy="1963823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1-2 How Business Activities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    Change the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    Accounting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9876" y="2927939"/>
            <a:ext cx="711836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Classify accounts as assets, liabilities, or owner’s equity and demonstrate their relationship in the accounting equation.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Analyze the effects of transactions on the accounting equation.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Distinguish between cash and on account transactions.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3432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Transactions on Account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 descr="Chapter 1_Page 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273" y="2648934"/>
            <a:ext cx="8229600" cy="2532666"/>
          </a:xfrm>
          <a:prstGeom prst="rect">
            <a:avLst/>
          </a:prstGeom>
        </p:spPr>
      </p:pic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59182" y="5277267"/>
            <a:ext cx="4655128" cy="830997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5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9.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on account to Canyon Office Supplies, $100.00.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74073" y="1600200"/>
            <a:ext cx="4502727" cy="830997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4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Bought supplies on account from Canyon Office Supplies, $220.00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16972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0" y="4449828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0" y="3890104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795875"/>
            <a:ext cx="8388350" cy="67210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1-2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8759" y="1670103"/>
            <a:ext cx="8033657" cy="767716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dirty="0">
                <a:latin typeface="Arial" pitchFamily="34" charset="0"/>
                <a:cs typeface="Arial" pitchFamily="34" charset="0"/>
              </a:rPr>
              <a:t>Give two examples of service businesses in your area.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7593"/>
            <a:ext cx="7315200" cy="172277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Answers should include businesses that perform activities for a fee, such as dry cleaners, car washes, or landscapers.</a:t>
            </a: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16217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7825" y="790928"/>
            <a:ext cx="8388350" cy="67210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1-2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8759" y="1666413"/>
            <a:ext cx="8389479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What must be done if a transaction increases the left side of the equation?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5570"/>
            <a:ext cx="7315200" cy="904863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right side must also be increased.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16972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7825" y="795875"/>
            <a:ext cx="8388350" cy="67210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1-2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8759" y="1671360"/>
            <a:ext cx="8033657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3.	</a:t>
            </a:r>
            <a:r>
              <a:rPr lang="en-US" dirty="0"/>
              <a:t>How can a transaction affect only one side of the equation?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2960"/>
            <a:ext cx="7315200" cy="1643527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If one account is increased, another account on the same side of the equation must be decreased by the same amount.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16972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7825" y="795875"/>
            <a:ext cx="8388350" cy="67210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1-2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5886" y="1670684"/>
            <a:ext cx="8033657" cy="539116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4.	</a:t>
            </a:r>
            <a:r>
              <a:rPr lang="en-US" dirty="0"/>
              <a:t>What does the term </a:t>
            </a:r>
            <a:r>
              <a:rPr lang="en-US" i="1" dirty="0"/>
              <a:t>on account </a:t>
            </a:r>
            <a:r>
              <a:rPr lang="en-US" dirty="0"/>
              <a:t>mean?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6534"/>
            <a:ext cx="7315200" cy="1274195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Purchasing on account means buying items or services and paying for them at a future date.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16972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/>
              <a:t>The Business—Delgado Web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17965"/>
            <a:ext cx="8306352" cy="2956056"/>
          </a:xfrm>
        </p:spPr>
        <p:txBody>
          <a:bodyPr>
            <a:normAutofit/>
          </a:bodyPr>
          <a:lstStyle/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business that performs an activity for a fee is called 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service business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proprietorship</a:t>
            </a:r>
            <a:r>
              <a:rPr lang="en-US" dirty="0">
                <a:latin typeface="Arial" pitchFamily="34" charset="0"/>
                <a:cs typeface="Arial" pitchFamily="34" charset="0"/>
              </a:rPr>
              <a:t> is a business owned by one person. </a:t>
            </a:r>
          </a:p>
          <a:p>
            <a:pPr marL="679450" lvl="1" indent="-301625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 proprietorship is sometimes referred to as a </a:t>
            </a:r>
            <a:b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sole</a:t>
            </a:r>
            <a:r>
              <a:rPr lang="en-US" sz="22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proprietorship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business plan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formal written document that describes the nature of a business and how it will operate.</a:t>
            </a: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Accounting Standards and Rules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44329" y="1712249"/>
            <a:ext cx="8306352" cy="1986916"/>
          </a:xfrm>
        </p:spPr>
        <p:txBody>
          <a:bodyPr/>
          <a:lstStyle/>
          <a:p>
            <a:pPr marL="377825" marR="0" lvl="0" indent="-369888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The standards and rules that accountants follow while recording and reporting financial activities are commonly referred to as</a:t>
            </a:r>
            <a:r>
              <a:rPr lang="en-US" i="1" baseline="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generally accepted accounting principles 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or</a:t>
            </a:r>
            <a:r>
              <a:rPr lang="en-US" i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GAAP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 dirty="0"/>
              <a:t>The Accounting Equation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16702"/>
            <a:ext cx="8306352" cy="3261486"/>
          </a:xfrm>
        </p:spPr>
        <p:txBody>
          <a:bodyPr/>
          <a:lstStyle/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Financial rights to the assets of a business are </a:t>
            </a:r>
            <a:br>
              <a:rPr lang="en-US" dirty="0"/>
            </a:br>
            <a:r>
              <a:rPr lang="en-US" dirty="0"/>
              <a:t>called </a:t>
            </a:r>
            <a:r>
              <a:rPr lang="en-US" b="1" dirty="0">
                <a:solidFill>
                  <a:srgbClr val="0070C0"/>
                </a:solidFill>
              </a:rPr>
              <a:t>equities</a:t>
            </a:r>
            <a:r>
              <a:rPr lang="en-US" dirty="0"/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amount remaining after the value of all liabilities </a:t>
            </a:r>
            <a:br>
              <a:rPr lang="en-US" dirty="0"/>
            </a:br>
            <a:r>
              <a:rPr lang="en-US" dirty="0"/>
              <a:t>is subtracted from the value of all assets is called 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owner’s equity</a:t>
            </a:r>
            <a:r>
              <a:rPr lang="en-US" dirty="0"/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equation showing the relationship among </a:t>
            </a:r>
            <a:br>
              <a:rPr lang="en-US" dirty="0"/>
            </a:br>
            <a:r>
              <a:rPr lang="en-US" dirty="0"/>
              <a:t>assets, liabilities, and owner’s equity is called the </a:t>
            </a:r>
            <a:r>
              <a:rPr lang="en-US" b="1" dirty="0">
                <a:solidFill>
                  <a:srgbClr val="0070C0"/>
                </a:solidFill>
              </a:rPr>
              <a:t>accounting equation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/>
              <a:t>The Accounting Equation</a:t>
            </a:r>
            <a:endParaRPr lang="en-US" sz="3000" dirty="0"/>
          </a:p>
        </p:txBody>
      </p:sp>
      <p:pic>
        <p:nvPicPr>
          <p:cNvPr id="6" name="Picture 5" descr="Chapter 1_Page 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35" y="3063033"/>
            <a:ext cx="8117130" cy="7967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7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 dirty="0"/>
              <a:t>Receiving Cash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48193"/>
            <a:ext cx="8306352" cy="3732692"/>
          </a:xfrm>
        </p:spPr>
        <p:txBody>
          <a:bodyPr>
            <a:normAutofit lnSpcReduction="10000"/>
          </a:bodyPr>
          <a:lstStyle/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Accountants call any business activity that changes assets, liabilities, or owner’s equity a </a:t>
            </a:r>
            <a:r>
              <a:rPr lang="en-US" b="1" dirty="0">
                <a:solidFill>
                  <a:srgbClr val="0070C0"/>
                </a:solidFill>
              </a:rPr>
              <a:t>transaction</a:t>
            </a:r>
            <a:r>
              <a:rPr lang="en-US" dirty="0"/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record that summarizes all the transactions pertaining </a:t>
            </a:r>
            <a:br>
              <a:rPr lang="en-US" dirty="0"/>
            </a:br>
            <a:r>
              <a:rPr lang="en-US" dirty="0"/>
              <a:t>to a single item in the accounting equation is called an </a:t>
            </a:r>
            <a:r>
              <a:rPr lang="en-US" b="1" dirty="0">
                <a:solidFill>
                  <a:srgbClr val="0070C0"/>
                </a:solidFill>
              </a:rPr>
              <a:t>account</a:t>
            </a:r>
            <a:r>
              <a:rPr lang="en-US" dirty="0"/>
              <a:t>. 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name given to an account is called an </a:t>
            </a:r>
            <a:r>
              <a:rPr lang="en-US" b="1" dirty="0">
                <a:solidFill>
                  <a:srgbClr val="0070C0"/>
                </a:solidFill>
              </a:rPr>
              <a:t>account title</a:t>
            </a:r>
            <a:r>
              <a:rPr lang="en-US" dirty="0"/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difference between the increases and decreases in </a:t>
            </a:r>
            <a:br>
              <a:rPr lang="en-US" dirty="0"/>
            </a:br>
            <a:r>
              <a:rPr lang="en-US" dirty="0"/>
              <a:t>an account is called the </a:t>
            </a:r>
            <a:r>
              <a:rPr lang="en-US" b="1" dirty="0">
                <a:solidFill>
                  <a:srgbClr val="0070C0"/>
                </a:solidFill>
              </a:rPr>
              <a:t>account balance</a:t>
            </a:r>
            <a:r>
              <a:rPr lang="en-US" dirty="0"/>
              <a:t>.</a:t>
            </a:r>
          </a:p>
          <a:p>
            <a:pPr marL="377825" lvl="0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 account used to summarize the owner’s equity in a business is called a </a:t>
            </a:r>
            <a:r>
              <a:rPr lang="en-US" b="1" dirty="0">
                <a:solidFill>
                  <a:srgbClr val="0070C0"/>
                </a:solidFill>
              </a:rPr>
              <a:t>capital account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 dirty="0"/>
              <a:t>Receiving Cash</a:t>
            </a:r>
          </a:p>
        </p:txBody>
      </p:sp>
      <p:pic>
        <p:nvPicPr>
          <p:cNvPr id="21" name="Picture 20" descr="Chapter 1_Page 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61" y="3054552"/>
            <a:ext cx="8144678" cy="2111934"/>
          </a:xfrm>
          <a:prstGeom prst="rect">
            <a:avLst/>
          </a:prstGeom>
        </p:spPr>
      </p:pic>
      <p:sp>
        <p:nvSpPr>
          <p:cNvPr id="22" name="Rectangle 1027"/>
          <p:cNvSpPr txBox="1">
            <a:spLocks noChangeArrowheads="1"/>
          </p:cNvSpPr>
          <p:nvPr/>
        </p:nvSpPr>
        <p:spPr>
          <a:xfrm>
            <a:off x="366516" y="1746930"/>
            <a:ext cx="8226425" cy="7016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owner as an investment, $2,000.00.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7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1" name="Isosceles Triangle 10"/>
          <p:cNvSpPr/>
          <p:nvPr/>
        </p:nvSpPr>
        <p:spPr>
          <a:xfrm rot="5400000">
            <a:off x="0" y="4343526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3432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Paying Cash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66516" y="5240715"/>
            <a:ext cx="5119884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3 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3.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insurance, $900.00.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6516" y="1777665"/>
            <a:ext cx="5043684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2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supplies, $165.00.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Chapter 1_Page 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91" y="2536392"/>
            <a:ext cx="8181250" cy="2645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  <p:sp>
        <p:nvSpPr>
          <p:cNvPr id="13" name="Isosceles Triangle 12"/>
          <p:cNvSpPr/>
          <p:nvPr/>
        </p:nvSpPr>
        <p:spPr>
          <a:xfrm rot="5400000">
            <a:off x="0" y="4442271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0" y="3822091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366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Transactions on Account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16075"/>
            <a:ext cx="8306352" cy="1405891"/>
          </a:xfrm>
        </p:spPr>
        <p:txBody>
          <a:bodyPr/>
          <a:lstStyle/>
          <a:p>
            <a:pPr marL="377825" marR="0" lvl="0" indent="-377825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A person or business to whom a liability is owed </a:t>
            </a:r>
            <a:br>
              <a:rPr lang="en-US" baseline="0" dirty="0">
                <a:latin typeface="Arial" pitchFamily="34" charset="0"/>
                <a:cs typeface="Arial" pitchFamily="34" charset="0"/>
              </a:rPr>
            </a:br>
            <a:r>
              <a:rPr lang="en-US" baseline="0" dirty="0">
                <a:latin typeface="Arial" pitchFamily="34" charset="0"/>
                <a:cs typeface="Arial" pitchFamily="34" charset="0"/>
              </a:rPr>
              <a:t>is called a 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creditor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1-2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1954&quot;&gt;&lt;/object&gt;&lt;object type=&quot;2&quot; unique_id=&quot;11955&quot;&gt;&lt;object type=&quot;3&quot; unique_id=&quot;11956&quot;&gt;&lt;property id=&quot;20148&quot; value=&quot;5&quot;/&gt;&lt;property id=&quot;20300&quot; value=&quot;Slide 1 - &amp;quot;LESSON&amp;#x0D;&amp;#x0A;1-2 How Business Activities Change the Accounting Equation&amp;quot;&quot;/&gt;&lt;property id=&quot;20307&quot; value=&quot;338&quot;/&gt;&lt;/object&gt;&lt;object type=&quot;3&quot; unique_id=&quot;11957&quot;&gt;&lt;property id=&quot;20148&quot; value=&quot;5&quot;/&gt;&lt;property id=&quot;20300&quot; value=&quot;Slide 2 - &amp;quot;The Business—Delgado Web Services&amp;quot;&quot;/&gt;&lt;property id=&quot;20307&quot; value=&quot;344&quot;/&gt;&lt;/object&gt;&lt;object type=&quot;3&quot; unique_id=&quot;11958&quot;&gt;&lt;property id=&quot;20148&quot; value=&quot;5&quot;/&gt;&lt;property id=&quot;20300&quot; value=&quot;Slide 3 - &amp;quot;Accounting Standards and Rules&amp;quot;&quot;/&gt;&lt;property id=&quot;20307&quot; value=&quot;345&quot;/&gt;&lt;/object&gt;&lt;object type=&quot;3&quot; unique_id=&quot;11959&quot;&gt;&lt;property id=&quot;20148&quot; value=&quot;5&quot;/&gt;&lt;property id=&quot;20300&quot; value=&quot;Slide 4 - &amp;quot;The Accounting Equation&amp;quot;&quot;/&gt;&lt;property id=&quot;20307&quot; value=&quot;346&quot;/&gt;&lt;/object&gt;&lt;object type=&quot;3&quot; unique_id=&quot;11960&quot;&gt;&lt;property id=&quot;20148&quot; value=&quot;5&quot;/&gt;&lt;property id=&quot;20300&quot; value=&quot;Slide 5 - &amp;quot;The Accounting Equation&amp;quot;&quot;/&gt;&lt;property id=&quot;20307&quot; value=&quot;355&quot;/&gt;&lt;/object&gt;&lt;object type=&quot;3&quot; unique_id=&quot;11961&quot;&gt;&lt;property id=&quot;20148&quot; value=&quot;5&quot;/&gt;&lt;property id=&quot;20300&quot; value=&quot;Slide 6 - &amp;quot;Receiving Cash&amp;quot;&quot;/&gt;&lt;property id=&quot;20307&quot; value=&quot;356&quot;/&gt;&lt;/object&gt;&lt;object type=&quot;3&quot; unique_id=&quot;11962&quot;&gt;&lt;property id=&quot;20148&quot; value=&quot;5&quot;/&gt;&lt;property id=&quot;20300&quot; value=&quot;Slide 7 - &amp;quot;Receiving Cash&amp;quot;&quot;/&gt;&lt;property id=&quot;20307&quot; value=&quot;347&quot;/&gt;&lt;/object&gt;&lt;object type=&quot;3&quot; unique_id=&quot;11963&quot;&gt;&lt;property id=&quot;20148&quot; value=&quot;5&quot;/&gt;&lt;property id=&quot;20300&quot; value=&quot;Slide 8 - &amp;quot;Paying Cash&amp;quot;&quot;/&gt;&lt;property id=&quot;20307&quot; value=&quot;348&quot;/&gt;&lt;/object&gt;&lt;object type=&quot;3&quot; unique_id=&quot;11964&quot;&gt;&lt;property id=&quot;20148&quot; value=&quot;5&quot;/&gt;&lt;property id=&quot;20300&quot; value=&quot;Slide 9 - &amp;quot;Transactions on Account&amp;quot;&quot;/&gt;&lt;property id=&quot;20307&quot; value=&quot;349&quot;/&gt;&lt;/object&gt;&lt;object type=&quot;3&quot; unique_id=&quot;11965&quot;&gt;&lt;property id=&quot;20148&quot; value=&quot;5&quot;/&gt;&lt;property id=&quot;20300&quot; value=&quot;Slide 10 - &amp;quot;Transactions on Account&amp;quot;&quot;/&gt;&lt;property id=&quot;20307&quot; value=&quot;358&quot;/&gt;&lt;/object&gt;&lt;object type=&quot;3&quot; unique_id=&quot;11966&quot;&gt;&lt;property id=&quot;20148&quot; value=&quot;5&quot;/&gt;&lt;property id=&quot;20300&quot; value=&quot;Slide 11 - &amp;quot;Lesson 1-2 Audit Your Understanding (1)&amp;quot;&quot;/&gt;&lt;property id=&quot;20307&quot; value=&quot;327&quot;/&gt;&lt;/object&gt;&lt;object type=&quot;3&quot; unique_id=&quot;11967&quot;&gt;&lt;property id=&quot;20148&quot; value=&quot;5&quot;/&gt;&lt;property id=&quot;20300&quot; value=&quot;Slide 12 - &amp;quot;Lesson 1-2 Audit Your Understanding (2)&amp;quot;&quot;/&gt;&lt;property id=&quot;20307&quot; value=&quot;328&quot;/&gt;&lt;/object&gt;&lt;object type=&quot;3&quot; unique_id=&quot;11968&quot;&gt;&lt;property id=&quot;20148&quot; value=&quot;5&quot;/&gt;&lt;property id=&quot;20300&quot; value=&quot;Slide 13 - &amp;quot;Lesson 1-2 Audit Your Understanding (3)&amp;quot;&quot;/&gt;&lt;property id=&quot;20307&quot; value=&quot;329&quot;/&gt;&lt;/object&gt;&lt;object type=&quot;3&quot; unique_id=&quot;11969&quot;&gt;&lt;property id=&quot;20148&quot; value=&quot;5&quot;/&gt;&lt;property id=&quot;20300&quot; value=&quot;Slide 14 - &amp;quot;Lesson 1-2 Audit Your Understanding (4)&amp;quot;&quot;/&gt;&lt;property id=&quot;20307&quot; value=&quot;330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345</Words>
  <Application>Microsoft Macintosh PowerPoint</Application>
  <PresentationFormat>On-screen Show (4:3)</PresentationFormat>
  <Paragraphs>110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Custom Design</vt:lpstr>
      <vt:lpstr>LESSON 1-2 How Business Activities       Change the        Accounting Equation</vt:lpstr>
      <vt:lpstr>The Business—Delgado Web Services</vt:lpstr>
      <vt:lpstr>Accounting Standards and Rules</vt:lpstr>
      <vt:lpstr>The Accounting Equation</vt:lpstr>
      <vt:lpstr>The Accounting Equation</vt:lpstr>
      <vt:lpstr>Receiving Cash</vt:lpstr>
      <vt:lpstr>Receiving Cash</vt:lpstr>
      <vt:lpstr>Paying Cash</vt:lpstr>
      <vt:lpstr>Transactions on Account</vt:lpstr>
      <vt:lpstr>Transactions on Account</vt:lpstr>
      <vt:lpstr>Lesson 1-2 Audit Your Understanding</vt:lpstr>
      <vt:lpstr>Lesson 1-2 Audit Your Understanding</vt:lpstr>
      <vt:lpstr>Lesson 1-2 Audit Your Understanding</vt:lpstr>
      <vt:lpstr>Lesson 1-2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300</cp:revision>
  <dcterms:created xsi:type="dcterms:W3CDTF">2012-07-02T15:51:50Z</dcterms:created>
  <dcterms:modified xsi:type="dcterms:W3CDTF">2018-01-30T12:37:50Z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