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56" r:id="rId2"/>
  </p:sldMasterIdLst>
  <p:notesMasterIdLst>
    <p:notesMasterId r:id="rId16"/>
  </p:notesMasterIdLst>
  <p:sldIdLst>
    <p:sldId id="339" r:id="rId3"/>
    <p:sldId id="350" r:id="rId4"/>
    <p:sldId id="360" r:id="rId5"/>
    <p:sldId id="361" r:id="rId6"/>
    <p:sldId id="351" r:id="rId7"/>
    <p:sldId id="362" r:id="rId8"/>
    <p:sldId id="363" r:id="rId9"/>
    <p:sldId id="352" r:id="rId10"/>
    <p:sldId id="364" r:id="rId11"/>
    <p:sldId id="353" r:id="rId12"/>
    <p:sldId id="331" r:id="rId13"/>
    <p:sldId id="332" r:id="rId14"/>
    <p:sldId id="333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345">
          <p15:clr>
            <a:srgbClr val="A4A3A4"/>
          </p15:clr>
        </p15:guide>
        <p15:guide id="4" orient="horz" pos="1099">
          <p15:clr>
            <a:srgbClr val="A4A3A4"/>
          </p15:clr>
        </p15:guide>
        <p15:guide id="5" orient="horz" pos="704">
          <p15:clr>
            <a:srgbClr val="A4A3A4"/>
          </p15:clr>
        </p15:guide>
        <p15:guide id="6" orient="horz" pos="461">
          <p15:clr>
            <a:srgbClr val="A4A3A4"/>
          </p15:clr>
        </p15:guide>
        <p15:guide id="7" orient="horz" pos="4121">
          <p15:clr>
            <a:srgbClr val="A4A3A4"/>
          </p15:clr>
        </p15:guide>
        <p15:guide id="8" orient="horz" pos="1922">
          <p15:clr>
            <a:srgbClr val="A4A3A4"/>
          </p15:clr>
        </p15:guide>
        <p15:guide id="9" pos="5517">
          <p15:clr>
            <a:srgbClr val="A4A3A4"/>
          </p15:clr>
        </p15:guide>
        <p15:guide id="10" pos="229">
          <p15:clr>
            <a:srgbClr val="A4A3A4"/>
          </p15:clr>
        </p15:guide>
        <p15:guide id="11" pos="300">
          <p15:clr>
            <a:srgbClr val="A4A3A4"/>
          </p15:clr>
        </p15:guide>
        <p15:guide id="12" pos="529">
          <p15:clr>
            <a:srgbClr val="A4A3A4"/>
          </p15:clr>
        </p15:guide>
        <p15:guide id="13" pos="720">
          <p15:clr>
            <a:srgbClr val="A4A3A4"/>
          </p15:clr>
        </p15:guide>
        <p15:guide id="14" pos="110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 User" initials="CU" lastIdx="16" clrIdx="0"/>
  <p:cmAuthor id="1" name="Ann Borman" initials="AB" lastIdx="2" clrIdx="1">
    <p:extLst>
      <p:ext uri="{19B8F6BF-5375-455C-9EA6-DF929625EA0E}">
        <p15:presenceInfo xmlns="" xmlns:p15="http://schemas.microsoft.com/office/powerpoint/2012/main" userId="64b9a9a8dd4b284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045"/>
    <a:srgbClr val="FFFFFF"/>
    <a:srgbClr val="4F81BD"/>
    <a:srgbClr val="EA0000"/>
    <a:srgbClr val="B6D5AB"/>
    <a:srgbClr val="77933C"/>
    <a:srgbClr val="FF3300"/>
    <a:srgbClr val="FF0000"/>
    <a:srgbClr val="CC0000"/>
    <a:srgbClr val="73BEF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7353" autoAdjust="0"/>
    <p:restoredTop sz="94711" autoAdjust="0"/>
  </p:normalViewPr>
  <p:slideViewPr>
    <p:cSldViewPr>
      <p:cViewPr varScale="1">
        <p:scale>
          <a:sx n="126" d="100"/>
          <a:sy n="126" d="100"/>
        </p:scale>
        <p:origin x="-666" y="-90"/>
      </p:cViewPr>
      <p:guideLst>
        <p:guide orient="horz" pos="2160"/>
        <p:guide orient="horz" pos="1345"/>
        <p:guide orient="horz" pos="1099"/>
        <p:guide orient="horz" pos="704"/>
        <p:guide orient="horz" pos="461"/>
        <p:guide orient="horz" pos="4121"/>
        <p:guide orient="horz" pos="1922"/>
        <p:guide pos="2880"/>
        <p:guide pos="5517"/>
        <p:guide pos="229"/>
        <p:guide pos="300"/>
        <p:guide pos="529"/>
        <p:guide pos="720"/>
        <p:guide pos="1106"/>
      </p:guideLst>
    </p:cSldViewPr>
  </p:slideViewPr>
  <p:outlineViewPr>
    <p:cViewPr>
      <p:scale>
        <a:sx n="33" d="100"/>
        <a:sy n="33" d="100"/>
      </p:scale>
      <p:origin x="0" y="7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02248-3E8E-4013-A492-EE2D20E1DA6B}" type="datetimeFigureOut">
              <a:rPr lang="en-US" smtClean="0"/>
              <a:pPr/>
              <a:t>1/30/2018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03EE-1FBA-4CD6-A9B1-250AC4FFD3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39229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F03EE-1FBA-4CD6-A9B1-250AC4FFD3B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91187"/>
            <a:ext cx="7886700" cy="6840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0457" y="3619988"/>
            <a:ext cx="1843088" cy="597477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rgbClr val="004A78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47" y="6382895"/>
            <a:ext cx="1327543" cy="29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73265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9058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457200" indent="-457200">
              <a:buClr>
                <a:srgbClr val="004A78"/>
              </a:buClr>
              <a:buFont typeface="+mj-lt"/>
              <a:buAutoNum type="arabicPeriod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6455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734264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4A78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915173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1421642" y="2019871"/>
            <a:ext cx="6096000" cy="338009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45983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76403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5438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3962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3962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4"/>
            <a:ext cx="8033657" cy="3732692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5067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F3F8-4B08-4E2F-822B-AB84995DF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2" y="1290693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557681" y="1737343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1" y="3389730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57681" y="3856204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6690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7936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3813351" cy="3953578"/>
          </a:xfrm>
        </p:spPr>
        <p:txBody>
          <a:bodyPr>
            <a:normAutofit/>
          </a:bodyPr>
          <a:lstStyle>
            <a:lvl1pPr marL="2286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2pPr>
            <a:lvl3pPr marL="11430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3pPr>
            <a:lvl4pPr marL="16002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4pPr>
            <a:lvl5pPr marL="20574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20"/>
          </p:nvPr>
        </p:nvSpPr>
        <p:spPr>
          <a:xfrm>
            <a:off x="4777988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777988" y="2202774"/>
            <a:ext cx="3813351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Tx/>
              <a:buChar char="‒"/>
              <a:defRPr sz="1800">
                <a:solidFill>
                  <a:srgbClr val="000000"/>
                </a:solidFill>
              </a:defRPr>
            </a:lvl2pPr>
            <a:lvl3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3pPr>
            <a:lvl4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4pPr>
            <a:lvl5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75900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/>
          </p:nvPr>
        </p:nvSpPr>
        <p:spPr>
          <a:xfrm>
            <a:off x="3334350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334350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3"/>
          </p:nvPr>
        </p:nvSpPr>
        <p:spPr>
          <a:xfrm>
            <a:off x="6109465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116038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37718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7"/>
            <a:ext cx="8033657" cy="2750053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55173" y="4846655"/>
            <a:ext cx="8033657" cy="825500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747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47480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49839" y="1619557"/>
            <a:ext cx="4857750" cy="4259263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609230" y="4070660"/>
            <a:ext cx="2982305" cy="1808163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8605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711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96125"/>
            <a:ext cx="7886700" cy="6721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55931" y="2193424"/>
            <a:ext cx="7232139" cy="618014"/>
          </a:xfrm>
        </p:spPr>
        <p:txBody>
          <a:bodyPr anchor="b">
            <a:noAutofit/>
          </a:bodyPr>
          <a:lstStyle>
            <a:lvl1pPr marL="0" indent="0" algn="ctr">
              <a:buNone/>
              <a:defRPr sz="50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Unit 1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6362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3817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997682" y="3112899"/>
            <a:ext cx="2473070" cy="618014"/>
          </a:xfrm>
        </p:spPr>
        <p:txBody>
          <a:bodyPr anchor="b">
            <a:no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97683" y="4035477"/>
            <a:ext cx="4802013" cy="67210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84549" y="314482"/>
            <a:ext cx="2507456" cy="43180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1881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61778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67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33" y="6369050"/>
            <a:ext cx="1324359" cy="29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hf sldNum="0"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 i="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None/>
        <a:defRPr sz="2800" kern="1200" baseline="0">
          <a:solidFill>
            <a:srgbClr val="000000"/>
          </a:solidFill>
          <a:latin typeface="Arial" charset="0"/>
          <a:ea typeface="Arial" charset="0"/>
          <a:cs typeface="Arial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Wave 6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© 2014 Cengage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2320" y="6583680"/>
            <a:ext cx="1828800" cy="2743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</p:sldLayoutIdLst>
  <p:transition>
    <p:wipe dir="r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Calibri" pitchFamily="34" charset="0"/>
        <a:buChar char="●"/>
        <a:defRPr lang="en-US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09600" y="2049843"/>
            <a:ext cx="914400" cy="419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1" algn="ctr"/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Learning Objectives</a:t>
            </a:r>
          </a:p>
        </p:txBody>
      </p:sp>
      <p:sp>
        <p:nvSpPr>
          <p:cNvPr id="13" name="Title 9"/>
          <p:cNvSpPr>
            <a:spLocks noGrp="1"/>
          </p:cNvSpPr>
          <p:nvPr>
            <p:ph type="title"/>
          </p:nvPr>
        </p:nvSpPr>
        <p:spPr>
          <a:xfrm>
            <a:off x="817406" y="703177"/>
            <a:ext cx="8227093" cy="1963823"/>
          </a:xfrm>
        </p:spPr>
        <p:txBody>
          <a:bodyPr/>
          <a:lstStyle/>
          <a:p>
            <a:pPr algn="l">
              <a:tabLst>
                <a:tab pos="892175" algn="l"/>
              </a:tabLst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LESSON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>
                <a:solidFill>
                  <a:schemeClr val="bg1"/>
                </a:solidFill>
              </a:rPr>
              <a:t>1-3 How Transactions Change 	Owner’s Equity in an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	Accounting Equation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43381" y="2937808"/>
            <a:ext cx="64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0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6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Compare and contrast the types of transactions that increase and decrease owner’s equity.</a:t>
            </a:r>
          </a:p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0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7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Explain the difference between expenses and liabilities.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66725" y="792858"/>
            <a:ext cx="8210550" cy="672105"/>
          </a:xfrm>
        </p:spPr>
        <p:txBody>
          <a:bodyPr/>
          <a:lstStyle/>
          <a:p>
            <a:r>
              <a:rPr lang="en-US" sz="3000" dirty="0">
                <a:latin typeface="Arial" pitchFamily="34" charset="0"/>
                <a:cs typeface="Arial" pitchFamily="34" charset="0"/>
              </a:rPr>
              <a:t>Summary of Changes in Owner’s Equity</a:t>
            </a:r>
            <a:endParaRPr lang="en-IN" sz="3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Content Placeholder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21983539"/>
              </p:ext>
            </p:extLst>
          </p:nvPr>
        </p:nvGraphicFramePr>
        <p:xfrm>
          <a:off x="457200" y="2189646"/>
          <a:ext cx="8229600" cy="3322320"/>
        </p:xfrm>
        <a:graphic>
          <a:graphicData uri="http://schemas.openxmlformats.org/drawingml/2006/table">
            <a:tbl>
              <a:tblPr firstRow="1" bandRow="1"/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Transaction</a:t>
                      </a:r>
                      <a:br>
                        <a:rPr lang="en-US" sz="22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Number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Kind of </a:t>
                      </a:r>
                      <a:br>
                        <a:rPr lang="en-US" sz="22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Transaction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Change in</a:t>
                      </a:r>
                      <a:br>
                        <a:rPr lang="en-US" sz="22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Owner’s Equity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Revenue (cash)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+1,100.00</a:t>
                      </a:r>
                    </a:p>
                  </a:txBody>
                  <a:tcPr marR="73152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Revenue (on account)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+500.00</a:t>
                      </a:r>
                    </a:p>
                  </a:txBody>
                  <a:tcPr marR="73152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Expense (communications)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cs typeface="Times New Roman"/>
                        </a:rPr>
                        <a:t>−</a:t>
                      </a:r>
                      <a:r>
                        <a:rPr lang="en-US" sz="2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80.00</a:t>
                      </a:r>
                    </a:p>
                  </a:txBody>
                  <a:tcPr marR="73152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Expense (equipment rental)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cs typeface="Times New Roman"/>
                        </a:rPr>
                        <a:t>−</a:t>
                      </a:r>
                      <a:r>
                        <a:rPr lang="en-US" sz="2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400.00</a:t>
                      </a:r>
                    </a:p>
                  </a:txBody>
                  <a:tcPr marR="73152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571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Withdrawal of equity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571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cs typeface="Times New Roman"/>
                        </a:rPr>
                        <a:t>−</a:t>
                      </a:r>
                      <a:r>
                        <a:rPr lang="en-US" sz="22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350.00</a:t>
                      </a:r>
                    </a:p>
                  </a:txBody>
                  <a:tcPr marR="73152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571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Net change in owner’s equity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571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en-US" sz="2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+770.00</a:t>
                      </a:r>
                    </a:p>
                  </a:txBody>
                  <a:tcPr marR="73152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571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Slide Number Placeholder 10"/>
          <p:cNvSpPr txBox="1">
            <a:spLocks/>
          </p:cNvSpPr>
          <p:nvPr/>
        </p:nvSpPr>
        <p:spPr>
          <a:xfrm>
            <a:off x="717035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10</a:t>
            </a:r>
          </a:p>
        </p:txBody>
      </p:sp>
      <p:sp>
        <p:nvSpPr>
          <p:cNvPr id="6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1-3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38" y="780761"/>
            <a:ext cx="8394700" cy="67210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Lesson 1-3 </a:t>
            </a:r>
            <a:r>
              <a:rPr lang="en-US" sz="3200" dirty="0"/>
              <a:t>Audit Your </a:t>
            </a:r>
            <a:r>
              <a:rPr lang="en-US" sz="3200" dirty="0" smtClean="0"/>
              <a:t>Understanding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361202" y="1661916"/>
            <a:ext cx="8033657" cy="1020828"/>
          </a:xfrm>
        </p:spPr>
        <p:txBody>
          <a:bodyPr vert="horz" lIns="91440" tIns="45720" rIns="91440" bIns="45720" rtlCol="0">
            <a:normAutofit/>
          </a:bodyPr>
          <a:lstStyle/>
          <a:p>
            <a:pPr marL="377825" marR="0" indent="-377825"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</a:rPr>
              <a:t>1.	</a:t>
            </a:r>
            <a:r>
              <a:rPr lang="en-US" dirty="0"/>
              <a:t>How is owner’s equity affected when cash is received from sales?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831273" y="3049980"/>
            <a:ext cx="7315200" cy="904863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>
                <a:tab pos="228600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Owner’s equity is increased.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10"/>
          <p:cNvSpPr txBox="1">
            <a:spLocks/>
          </p:cNvSpPr>
          <p:nvPr/>
        </p:nvSpPr>
        <p:spPr>
          <a:xfrm>
            <a:off x="71628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11</a:t>
            </a:r>
          </a:p>
        </p:txBody>
      </p:sp>
      <p:sp>
        <p:nvSpPr>
          <p:cNvPr id="8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1-3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63538" y="777114"/>
            <a:ext cx="8394700" cy="67210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Lesson 1-3 </a:t>
            </a:r>
            <a:r>
              <a:rPr lang="en-US" sz="3200" dirty="0"/>
              <a:t>Audit Your </a:t>
            </a:r>
            <a:r>
              <a:rPr lang="en-US" sz="3200" dirty="0" smtClean="0"/>
              <a:t>Understanding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361202" y="1661286"/>
            <a:ext cx="8033657" cy="1325628"/>
          </a:xfrm>
        </p:spPr>
        <p:txBody>
          <a:bodyPr vert="horz" lIns="91440" tIns="45720" rIns="91440" bIns="45720" rtlCol="0">
            <a:normAutofit/>
          </a:bodyPr>
          <a:lstStyle/>
          <a:p>
            <a:pPr marL="377825" marR="0" indent="-377825"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</a:rPr>
              <a:t>2.	</a:t>
            </a:r>
            <a:r>
              <a:rPr lang="en-US" dirty="0"/>
              <a:t>How is owner’s equity affected when services are sold on account?</a:t>
            </a:r>
          </a:p>
        </p:txBody>
      </p:sp>
      <p:sp>
        <p:nvSpPr>
          <p:cNvPr id="14" name="Content Placeholder 7"/>
          <p:cNvSpPr txBox="1">
            <a:spLocks/>
          </p:cNvSpPr>
          <p:nvPr/>
        </p:nvSpPr>
        <p:spPr>
          <a:xfrm>
            <a:off x="831273" y="3049980"/>
            <a:ext cx="7315200" cy="904863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>
                <a:tab pos="228600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Owner’s equity is increased.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10"/>
          <p:cNvSpPr txBox="1">
            <a:spLocks/>
          </p:cNvSpPr>
          <p:nvPr/>
        </p:nvSpPr>
        <p:spPr>
          <a:xfrm>
            <a:off x="717035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12</a:t>
            </a:r>
          </a:p>
        </p:txBody>
      </p:sp>
      <p:sp>
        <p:nvSpPr>
          <p:cNvPr id="8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1-3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63538" y="780102"/>
            <a:ext cx="8394700" cy="67210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Lesson 1-3 </a:t>
            </a:r>
            <a:r>
              <a:rPr lang="en-US" sz="3200" dirty="0"/>
              <a:t>Audit Your </a:t>
            </a:r>
            <a:r>
              <a:rPr lang="en-US" sz="3200" dirty="0" smtClean="0"/>
              <a:t>Understanding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361202" y="1661286"/>
            <a:ext cx="8033657" cy="1150304"/>
          </a:xfrm>
        </p:spPr>
        <p:txBody>
          <a:bodyPr vert="horz" lIns="91440" tIns="45720" rIns="91440" bIns="45720" rtlCol="0">
            <a:normAutofit/>
          </a:bodyPr>
          <a:lstStyle/>
          <a:p>
            <a:pPr marL="377825" indent="-377825">
              <a:buNone/>
            </a:pPr>
            <a:r>
              <a:rPr lang="en-US" b="1" dirty="0">
                <a:solidFill>
                  <a:srgbClr val="FF0000"/>
                </a:solidFill>
              </a:rPr>
              <a:t>3.	</a:t>
            </a:r>
            <a:r>
              <a:rPr lang="en-US" dirty="0"/>
              <a:t>How is owner’s equity affected when cash is paid for expenses?</a:t>
            </a:r>
          </a:p>
        </p:txBody>
      </p:sp>
      <p:sp>
        <p:nvSpPr>
          <p:cNvPr id="14" name="Content Placeholder 7"/>
          <p:cNvSpPr txBox="1">
            <a:spLocks/>
          </p:cNvSpPr>
          <p:nvPr/>
        </p:nvSpPr>
        <p:spPr>
          <a:xfrm>
            <a:off x="831273" y="3055557"/>
            <a:ext cx="7315200" cy="904863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>
                <a:tab pos="228600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Owner’s equity is decreased.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10"/>
          <p:cNvSpPr txBox="1">
            <a:spLocks/>
          </p:cNvSpPr>
          <p:nvPr/>
        </p:nvSpPr>
        <p:spPr>
          <a:xfrm>
            <a:off x="717035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13</a:t>
            </a:r>
          </a:p>
        </p:txBody>
      </p:sp>
      <p:sp>
        <p:nvSpPr>
          <p:cNvPr id="8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1-3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094" y="792858"/>
            <a:ext cx="8151812" cy="672105"/>
          </a:xfrm>
        </p:spPr>
        <p:txBody>
          <a:bodyPr>
            <a:noAutofit/>
          </a:bodyPr>
          <a:lstStyle/>
          <a:p>
            <a:pPr marR="0" rtl="0"/>
            <a:r>
              <a:rPr lang="en-US" sz="3000" baseline="0" dirty="0">
                <a:latin typeface="Arial" pitchFamily="34" charset="0"/>
                <a:cs typeface="Arial" pitchFamily="34" charset="0"/>
              </a:rPr>
              <a:t>Transactions Affecting Owner’s Equity</a:t>
            </a:r>
            <a:endParaRPr lang="en-US" sz="3000" baseline="0" dirty="0">
              <a:solidFill>
                <a:srgbClr val="B6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1886" y="1706628"/>
            <a:ext cx="8306352" cy="1621218"/>
          </a:xfrm>
        </p:spPr>
        <p:txBody>
          <a:bodyPr/>
          <a:lstStyle/>
          <a:p>
            <a:pPr marL="377825" marR="0" lvl="0" indent="-377825" rtl="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baseline="0" dirty="0">
                <a:latin typeface="Arial" pitchFamily="34" charset="0"/>
                <a:cs typeface="Arial" pitchFamily="34" charset="0"/>
              </a:rPr>
              <a:t>An increase in equity resulting from the sale of goods or services is called </a:t>
            </a:r>
            <a:r>
              <a:rPr lang="en-US" b="1" baseline="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revenue</a:t>
            </a:r>
            <a:r>
              <a:rPr lang="en-US" baseline="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77825" marR="0" lvl="0" indent="-377825" rtl="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baseline="0" dirty="0">
                <a:latin typeface="Arial" pitchFamily="34" charset="0"/>
                <a:cs typeface="Arial" pitchFamily="34" charset="0"/>
              </a:rPr>
              <a:t>A sale for which payment will be received at a later date is called a </a:t>
            </a:r>
            <a:r>
              <a:rPr lang="en-US" b="1" baseline="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sale on account</a:t>
            </a:r>
            <a:r>
              <a:rPr lang="en-US" baseline="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LO6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2</a:t>
            </a:r>
          </a:p>
        </p:txBody>
      </p:sp>
      <p:sp>
        <p:nvSpPr>
          <p:cNvPr id="6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1-3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790809"/>
            <a:ext cx="8039100" cy="672105"/>
          </a:xfrm>
        </p:spPr>
        <p:txBody>
          <a:bodyPr>
            <a:noAutofit/>
          </a:bodyPr>
          <a:lstStyle/>
          <a:p>
            <a:pPr marR="0" rtl="0"/>
            <a:r>
              <a:rPr lang="en-US" sz="3000" baseline="0" dirty="0">
                <a:latin typeface="Arial" pitchFamily="34" charset="0"/>
                <a:cs typeface="Arial" pitchFamily="34" charset="0"/>
              </a:rPr>
              <a:t>Transactions Affecting Owner’s Equity</a:t>
            </a:r>
            <a:endParaRPr lang="en-US" sz="3000" baseline="0" dirty="0">
              <a:solidFill>
                <a:srgbClr val="B6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66516" y="5506456"/>
            <a:ext cx="8391722" cy="584775"/>
          </a:xfrm>
          <a:prstGeom prst="rect">
            <a:avLst/>
          </a:prstGeom>
          <a:gradFill rotWithShape="0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Transaction 7</a:t>
            </a:r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January 12.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Sold services on account to Main Street Services, $500.00.</a:t>
            </a: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366516" y="1743214"/>
            <a:ext cx="8153400" cy="584775"/>
          </a:xfrm>
          <a:prstGeom prst="rect">
            <a:avLst/>
          </a:prstGeom>
          <a:gradFill rotWithShape="0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0" scaled="1"/>
          </a:gradFill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Transaction 6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January 10.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Received cash from sales, $1,100.00.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Picture 22" descr="Chapter 1_Page 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1" y="2810788"/>
            <a:ext cx="8372478" cy="24266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LO6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3</a:t>
            </a:r>
          </a:p>
        </p:txBody>
      </p:sp>
      <p:sp>
        <p:nvSpPr>
          <p:cNvPr id="8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1-3</a:t>
            </a:r>
          </a:p>
        </p:txBody>
      </p:sp>
      <p:sp>
        <p:nvSpPr>
          <p:cNvPr id="12" name="Isosceles Triangle 11"/>
          <p:cNvSpPr/>
          <p:nvPr/>
        </p:nvSpPr>
        <p:spPr>
          <a:xfrm rot="5400000">
            <a:off x="0" y="4549329"/>
            <a:ext cx="365760" cy="365760"/>
          </a:xfrm>
          <a:prstGeom prst="triangl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5400000">
            <a:off x="0" y="4000185"/>
            <a:ext cx="365760" cy="365760"/>
          </a:xfrm>
          <a:prstGeom prst="triangl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6" y="795875"/>
            <a:ext cx="8129588" cy="672105"/>
          </a:xfrm>
        </p:spPr>
        <p:txBody>
          <a:bodyPr>
            <a:noAutofit/>
          </a:bodyPr>
          <a:lstStyle/>
          <a:p>
            <a:pPr marR="0" rtl="0"/>
            <a:r>
              <a:rPr lang="en-US" sz="3000" baseline="0" dirty="0">
                <a:latin typeface="Arial" pitchFamily="34" charset="0"/>
                <a:cs typeface="Arial" pitchFamily="34" charset="0"/>
              </a:rPr>
              <a:t>Transactions Affecting Owner’s Equity</a:t>
            </a:r>
            <a:endParaRPr lang="en-US" sz="3000" baseline="0" dirty="0">
              <a:solidFill>
                <a:srgbClr val="B6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Picture 29" descr="Chapter 1_Page 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547" y="2107260"/>
            <a:ext cx="8168905" cy="2367662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2438400" y="4241383"/>
            <a:ext cx="3627626" cy="1469825"/>
            <a:chOff x="2438400" y="4800601"/>
            <a:chExt cx="3627626" cy="1469825"/>
          </a:xfrm>
        </p:grpSpPr>
        <p:sp>
          <p:nvSpPr>
            <p:cNvPr id="32" name="Left Brace 31"/>
            <p:cNvSpPr/>
            <p:nvPr/>
          </p:nvSpPr>
          <p:spPr>
            <a:xfrm rot="16200000">
              <a:off x="3931920" y="3307081"/>
              <a:ext cx="365760" cy="3352800"/>
            </a:xfrm>
            <a:prstGeom prst="leftBrace">
              <a:avLst/>
            </a:prstGeom>
            <a:noFill/>
            <a:ln w="28575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518265" y="5248870"/>
              <a:ext cx="3547761" cy="1021556"/>
            </a:xfrm>
            <a:prstGeom prst="round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Total of left side: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$1,935 + $500 + $385 + $900 =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$3,720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184676" y="4241383"/>
            <a:ext cx="2116108" cy="1469825"/>
            <a:chOff x="6184676" y="4800601"/>
            <a:chExt cx="2116108" cy="1469825"/>
          </a:xfrm>
        </p:grpSpPr>
        <p:sp>
          <p:nvSpPr>
            <p:cNvPr id="35" name="TextBox 34"/>
            <p:cNvSpPr txBox="1"/>
            <p:nvPr/>
          </p:nvSpPr>
          <p:spPr>
            <a:xfrm>
              <a:off x="6184676" y="5248870"/>
              <a:ext cx="2116108" cy="1021556"/>
            </a:xfrm>
            <a:prstGeom prst="round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Total of right side: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$120 + $3,600 =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$3,720</a:t>
              </a:r>
            </a:p>
          </p:txBody>
        </p:sp>
        <p:sp>
          <p:nvSpPr>
            <p:cNvPr id="36" name="Left Brace 35"/>
            <p:cNvSpPr/>
            <p:nvPr/>
          </p:nvSpPr>
          <p:spPr>
            <a:xfrm rot="16200000">
              <a:off x="6979920" y="4069081"/>
              <a:ext cx="365760" cy="1828800"/>
            </a:xfrm>
            <a:prstGeom prst="leftBrace">
              <a:avLst/>
            </a:prstGeom>
            <a:noFill/>
            <a:ln w="28575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LO6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4</a:t>
            </a:r>
          </a:p>
        </p:txBody>
      </p:sp>
      <p:sp>
        <p:nvSpPr>
          <p:cNvPr id="12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1-3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5875"/>
            <a:ext cx="7886700" cy="672105"/>
          </a:xfrm>
        </p:spPr>
        <p:txBody>
          <a:bodyPr/>
          <a:lstStyle/>
          <a:p>
            <a:r>
              <a:rPr lang="en-US" sz="3000"/>
              <a:t>Expense Transactions</a:t>
            </a:r>
            <a:endParaRPr lang="en-US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701542"/>
            <a:ext cx="8301038" cy="1682116"/>
          </a:xfrm>
        </p:spPr>
        <p:txBody>
          <a:bodyPr/>
          <a:lstStyle/>
          <a:p>
            <a:pPr marL="369888" lvl="0" indent="-369888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Unlike a liability, which is an amount that is owed, the cost of goods or services used to operate a business is called an </a:t>
            </a:r>
            <a:r>
              <a:rPr lang="en-US" b="1" dirty="0">
                <a:solidFill>
                  <a:srgbClr val="0070C0"/>
                </a:solidFill>
              </a:rPr>
              <a:t>expense</a:t>
            </a:r>
            <a:r>
              <a:rPr lang="en-US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LO7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5</a:t>
            </a:r>
          </a:p>
        </p:txBody>
      </p:sp>
      <p:sp>
        <p:nvSpPr>
          <p:cNvPr id="6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1-3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5875"/>
            <a:ext cx="7886700" cy="672105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Arial" pitchFamily="34" charset="0"/>
                <a:cs typeface="Arial" pitchFamily="34" charset="0"/>
              </a:rPr>
              <a:t>Expense Transactions</a:t>
            </a:r>
            <a:endParaRPr lang="en-US" sz="3000" baseline="0" dirty="0">
              <a:solidFill>
                <a:srgbClr val="B6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366516" y="1627112"/>
            <a:ext cx="7696200" cy="830997"/>
          </a:xfrm>
          <a:prstGeom prst="rect">
            <a:avLst/>
          </a:prstGeom>
          <a:gradFill rotWithShape="0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0" scaled="1"/>
          </a:gradFill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Transaction 8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January 12.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Paid cash for communications bill for cell phone and Internet service, $80.00.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18" descr="Chapter 1_Page 19.jpg"/>
          <p:cNvPicPr>
            <a:picLocks noChangeAspect="1"/>
          </p:cNvPicPr>
          <p:nvPr/>
        </p:nvPicPr>
        <p:blipFill>
          <a:blip r:embed="rId2" cstate="print"/>
          <a:srcRect b="35346"/>
          <a:stretch>
            <a:fillRect/>
          </a:stretch>
        </p:blipFill>
        <p:spPr>
          <a:xfrm>
            <a:off x="457200" y="3112863"/>
            <a:ext cx="8229600" cy="26487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LO7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6</a:t>
            </a:r>
          </a:p>
        </p:txBody>
      </p:sp>
      <p:sp>
        <p:nvSpPr>
          <p:cNvPr id="7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1-3</a:t>
            </a:r>
          </a:p>
        </p:txBody>
      </p:sp>
      <p:sp>
        <p:nvSpPr>
          <p:cNvPr id="10" name="Isosceles Triangle 9"/>
          <p:cNvSpPr/>
          <p:nvPr/>
        </p:nvSpPr>
        <p:spPr>
          <a:xfrm rot="5400000">
            <a:off x="0" y="4404612"/>
            <a:ext cx="365760" cy="365760"/>
          </a:xfrm>
          <a:prstGeom prst="triangl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9785"/>
            <a:ext cx="7886700" cy="672105"/>
          </a:xfrm>
        </p:spPr>
        <p:txBody>
          <a:bodyPr>
            <a:normAutofit/>
          </a:bodyPr>
          <a:lstStyle/>
          <a:p>
            <a:r>
              <a:rPr lang="en-US" sz="3000" dirty="0"/>
              <a:t>Expense Transactions</a:t>
            </a:r>
            <a:endParaRPr lang="en-US" sz="3000" baseline="0" dirty="0">
              <a:solidFill>
                <a:srgbClr val="B60000"/>
              </a:solidFill>
              <a:latin typeface="Calibri"/>
            </a:endParaRPr>
          </a:p>
        </p:txBody>
      </p:sp>
      <p:pic>
        <p:nvPicPr>
          <p:cNvPr id="18" name="Picture 17" descr="Chapter 1_Page 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8166" y="2486098"/>
            <a:ext cx="7647668" cy="3807014"/>
          </a:xfrm>
          <a:prstGeom prst="rect">
            <a:avLst/>
          </a:prstGeom>
        </p:spPr>
      </p:pic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66516" y="1631058"/>
            <a:ext cx="7772400" cy="584775"/>
          </a:xfrm>
          <a:prstGeom prst="rect">
            <a:avLst/>
          </a:prstGeom>
          <a:gradFill rotWithShape="0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lvl="0"/>
            <a:r>
              <a:rPr lang="en-US" sz="1600" b="1" dirty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Transaction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9</a:t>
            </a:r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January 13.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Paid cash for equipment rental, $400.00.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LO7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7</a:t>
            </a:r>
          </a:p>
        </p:txBody>
      </p:sp>
      <p:sp>
        <p:nvSpPr>
          <p:cNvPr id="7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1-3</a:t>
            </a:r>
          </a:p>
        </p:txBody>
      </p:sp>
      <p:sp>
        <p:nvSpPr>
          <p:cNvPr id="10" name="Isosceles Triangle 9"/>
          <p:cNvSpPr/>
          <p:nvPr/>
        </p:nvSpPr>
        <p:spPr>
          <a:xfrm rot="5400000">
            <a:off x="0" y="5051997"/>
            <a:ext cx="365760" cy="365760"/>
          </a:xfrm>
          <a:prstGeom prst="triangl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/>
          <a:lstStyle/>
          <a:p>
            <a:pPr marR="0" rtl="0"/>
            <a:r>
              <a:rPr lang="en-US" sz="3000" baseline="0" dirty="0">
                <a:latin typeface="Arial" pitchFamily="34" charset="0"/>
                <a:cs typeface="Arial" pitchFamily="34" charset="0"/>
              </a:rPr>
              <a:t>Other Cash Transactions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1886" y="1699324"/>
            <a:ext cx="8306352" cy="1150304"/>
          </a:xfrm>
        </p:spPr>
        <p:txBody>
          <a:bodyPr/>
          <a:lstStyle/>
          <a:p>
            <a:pPr marL="377825" marR="0" lvl="0" indent="-377825" rtl="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baseline="0" dirty="0">
                <a:latin typeface="Arial" pitchFamily="34" charset="0"/>
                <a:cs typeface="Arial" pitchFamily="34" charset="0"/>
              </a:rPr>
              <a:t>Assets taken from the business for the owner’s personal use are called </a:t>
            </a:r>
            <a:r>
              <a:rPr lang="en-US" b="1" baseline="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withdrawals</a:t>
            </a:r>
            <a:r>
              <a:rPr lang="en-US" baseline="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8</a:t>
            </a:r>
          </a:p>
        </p:txBody>
      </p:sp>
      <p:sp>
        <p:nvSpPr>
          <p:cNvPr id="6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1-3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5875"/>
            <a:ext cx="7886700" cy="672105"/>
          </a:xfrm>
        </p:spPr>
        <p:txBody>
          <a:bodyPr/>
          <a:lstStyle/>
          <a:p>
            <a:pPr marR="0" rtl="0"/>
            <a:r>
              <a:rPr lang="en-US" sz="3000" baseline="0" dirty="0">
                <a:latin typeface="Arial" pitchFamily="34" charset="0"/>
                <a:cs typeface="Arial" pitchFamily="34" charset="0"/>
              </a:rPr>
              <a:t>Other Cash Transactions</a:t>
            </a:r>
          </a:p>
        </p:txBody>
      </p:sp>
      <p:pic>
        <p:nvPicPr>
          <p:cNvPr id="21" name="Picture 20" descr="Chapter 1_Page 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714" y="2331140"/>
            <a:ext cx="7909686" cy="3276374"/>
          </a:xfrm>
          <a:prstGeom prst="rect">
            <a:avLst/>
          </a:prstGeom>
        </p:spPr>
      </p:pic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74073" y="5684728"/>
            <a:ext cx="8305800" cy="584775"/>
          </a:xfrm>
          <a:prstGeom prst="rect">
            <a:avLst/>
          </a:prstGeom>
          <a:gradFill rotWithShape="0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Transaction 11</a:t>
            </a:r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January 16.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Michael Delgado withdrew equity in the form of cash, $350.00.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74073" y="1644283"/>
            <a:ext cx="8391722" cy="584775"/>
          </a:xfrm>
          <a:prstGeom prst="rect">
            <a:avLst/>
          </a:prstGeom>
          <a:gradFill rotWithShape="0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0" scaled="1"/>
          </a:gradFill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Transaction 10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January 16.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Received cash on account from Main Street Services, $200.00.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9</a:t>
            </a:r>
          </a:p>
        </p:txBody>
      </p:sp>
      <p:sp>
        <p:nvSpPr>
          <p:cNvPr id="8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1-3</a:t>
            </a:r>
          </a:p>
        </p:txBody>
      </p:sp>
      <p:sp>
        <p:nvSpPr>
          <p:cNvPr id="12" name="Isosceles Triangle 11"/>
          <p:cNvSpPr/>
          <p:nvPr/>
        </p:nvSpPr>
        <p:spPr>
          <a:xfrm rot="5400000">
            <a:off x="0" y="4320855"/>
            <a:ext cx="365760" cy="365760"/>
          </a:xfrm>
          <a:prstGeom prst="triangl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5400000">
            <a:off x="0" y="3565656"/>
            <a:ext cx="365760" cy="365760"/>
          </a:xfrm>
          <a:prstGeom prst="triangl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6.0&quot;&gt;&lt;object type=&quot;1&quot; unique_id=&quot;10001&quot;&gt;&lt;object type=&quot;8&quot; unique_id=&quot;11924&quot;&gt;&lt;/object&gt;&lt;object type=&quot;2&quot; unique_id=&quot;11925&quot;&gt;&lt;object type=&quot;3&quot; unique_id=&quot;11926&quot;&gt;&lt;property id=&quot;20148&quot; value=&quot;5&quot;/&gt;&lt;property id=&quot;20300&quot; value=&quot;Slide 1 - &amp;quot;LESSON&amp;#x0D;&amp;#x0A;1-3 How Transactions Change Owner’s Equity in an Accounting Equation&amp;quot;&quot;/&gt;&lt;property id=&quot;20307&quot; value=&quot;339&quot;/&gt;&lt;/object&gt;&lt;object type=&quot;3&quot; unique_id=&quot;11927&quot;&gt;&lt;property id=&quot;20148&quot; value=&quot;5&quot;/&gt;&lt;property id=&quot;20300&quot; value=&quot;Slide 2 - &amp;quot;Transactions Affecting Owner’s Equity&amp;quot;&quot;/&gt;&lt;property id=&quot;20307&quot; value=&quot;350&quot;/&gt;&lt;/object&gt;&lt;object type=&quot;3&quot; unique_id=&quot;11928&quot;&gt;&lt;property id=&quot;20148&quot; value=&quot;5&quot;/&gt;&lt;property id=&quot;20300&quot; value=&quot;Slide 3 - &amp;quot;Transactions Affecting Owner’s Equity&amp;quot;&quot;/&gt;&lt;property id=&quot;20307&quot; value=&quot;360&quot;/&gt;&lt;/object&gt;&lt;object type=&quot;3&quot; unique_id=&quot;11929&quot;&gt;&lt;property id=&quot;20148&quot; value=&quot;5&quot;/&gt;&lt;property id=&quot;20300&quot; value=&quot;Slide 4 - &amp;quot;Transactions Affecting Owner’s Equity&amp;quot;&quot;/&gt;&lt;property id=&quot;20307&quot; value=&quot;361&quot;/&gt;&lt;/object&gt;&lt;object type=&quot;3&quot; unique_id=&quot;11930&quot;&gt;&lt;property id=&quot;20148&quot; value=&quot;5&quot;/&gt;&lt;property id=&quot;20300&quot; value=&quot;Slide 5 - &amp;quot;Expense Transactions&amp;quot;&quot;/&gt;&lt;property id=&quot;20307&quot; value=&quot;351&quot;/&gt;&lt;/object&gt;&lt;object type=&quot;3&quot; unique_id=&quot;11931&quot;&gt;&lt;property id=&quot;20148&quot; value=&quot;5&quot;/&gt;&lt;property id=&quot;20300&quot; value=&quot;Slide 6 - &amp;quot;Expense Transactions&amp;quot;&quot;/&gt;&lt;property id=&quot;20307&quot; value=&quot;362&quot;/&gt;&lt;/object&gt;&lt;object type=&quot;3&quot; unique_id=&quot;11932&quot;&gt;&lt;property id=&quot;20148&quot; value=&quot;5&quot;/&gt;&lt;property id=&quot;20300&quot; value=&quot;Slide 7 - &amp;quot;Expense Transactions&amp;quot;&quot;/&gt;&lt;property id=&quot;20307&quot; value=&quot;363&quot;/&gt;&lt;/object&gt;&lt;object type=&quot;3&quot; unique_id=&quot;11933&quot;&gt;&lt;property id=&quot;20148&quot; value=&quot;5&quot;/&gt;&lt;property id=&quot;20300&quot; value=&quot;Slide 8 - &amp;quot;Other Cash Transactions&amp;quot;&quot;/&gt;&lt;property id=&quot;20307&quot; value=&quot;352&quot;/&gt;&lt;/object&gt;&lt;object type=&quot;3&quot; unique_id=&quot;11934&quot;&gt;&lt;property id=&quot;20148&quot; value=&quot;5&quot;/&gt;&lt;property id=&quot;20300&quot; value=&quot;Slide 9 - &amp;quot;Other Cash Transactions&amp;quot;&quot;/&gt;&lt;property id=&quot;20307&quot; value=&quot;364&quot;/&gt;&lt;/object&gt;&lt;object type=&quot;3&quot; unique_id=&quot;11935&quot;&gt;&lt;property id=&quot;20148&quot; value=&quot;5&quot;/&gt;&lt;property id=&quot;20300&quot; value=&quot;Slide 10 - &amp;quot;Summary of Changes in Owner’s Equity&amp;quot;&quot;/&gt;&lt;property id=&quot;20307&quot; value=&quot;353&quot;/&gt;&lt;/object&gt;&lt;object type=&quot;3&quot; unique_id=&quot;11936&quot;&gt;&lt;property id=&quot;20148&quot; value=&quot;5&quot;/&gt;&lt;property id=&quot;20300&quot; value=&quot;Slide 11 - &amp;quot;Lesson 1-3 Audit Your Understanding (1)&amp;quot;&quot;/&gt;&lt;property id=&quot;20307&quot; value=&quot;331&quot;/&gt;&lt;/object&gt;&lt;object type=&quot;3&quot; unique_id=&quot;11937&quot;&gt;&lt;property id=&quot;20148&quot; value=&quot;5&quot;/&gt;&lt;property id=&quot;20300&quot; value=&quot;Slide 12 - &amp;quot;Lesson 1-3 Audit Your Understanding (2)&amp;quot;&quot;/&gt;&lt;property id=&quot;20307&quot; value=&quot;332&quot;/&gt;&lt;/object&gt;&lt;object type=&quot;3&quot; unique_id=&quot;11938&quot;&gt;&lt;property id=&quot;20148&quot; value=&quot;5&quot;/&gt;&lt;property id=&quot;20300&quot; value=&quot;Slide 13 - &amp;quot;Lesson 1-3 Audit Your Understanding (3)&amp;quot;&quot;/&gt;&lt;property id=&quot;20307&quot; value=&quot;333&quot;/&gt;&lt;/object&gt;&lt;/object&gt;&lt;/object&gt;&lt;/database&gt;"/>
</p:tagLst>
</file>

<file path=ppt/theme/theme1.xml><?xml version="1.0" encoding="utf-8"?>
<a:theme xmlns:a="http://schemas.openxmlformats.org/drawingml/2006/main" name="1_Office Theme">
  <a:themeElements>
    <a:clrScheme name="Custom 1">
      <a:dk1>
        <a:srgbClr val="011892"/>
      </a:dk1>
      <a:lt1>
        <a:srgbClr val="FFFFFF"/>
      </a:lt1>
      <a:dk2>
        <a:srgbClr val="006198"/>
      </a:dk2>
      <a:lt2>
        <a:srgbClr val="E7E6E6"/>
      </a:lt2>
      <a:accent1>
        <a:srgbClr val="0098D4"/>
      </a:accent1>
      <a:accent2>
        <a:srgbClr val="00B7E6"/>
      </a:accent2>
      <a:accent3>
        <a:srgbClr val="81CFEC"/>
      </a:accent3>
      <a:accent4>
        <a:srgbClr val="E8255F"/>
      </a:accent4>
      <a:accent5>
        <a:srgbClr val="FF6300"/>
      </a:accent5>
      <a:accent6>
        <a:srgbClr val="F5B600"/>
      </a:accent6>
      <a:hlink>
        <a:srgbClr val="00B7E6"/>
      </a:hlink>
      <a:folHlink>
        <a:srgbClr val="0098D4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effectLst/>
      </a:spPr>
      <a:bodyPr wrap="square" lIns="0" tIns="0" rIns="0" rtlCol="0" anchor="b">
        <a:spAutoFit/>
      </a:bodyPr>
      <a:lstStyle>
        <a:defPPr>
          <a:defRPr sz="2000" smtClean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Gilbertson_C21_11e PPT Template (Read-Only)" id="{9080F0FD-2DBD-B940-951A-23B0D5DCBA39}" vid="{59C5481E-374E-FE4C-AF5C-F3E808802C4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3690</TotalTime>
  <Words>299</Words>
  <Application>Microsoft Macintosh PowerPoint</Application>
  <PresentationFormat>On-screen Show (4:3)</PresentationFormat>
  <Paragraphs>93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1_Office Theme</vt:lpstr>
      <vt:lpstr>Custom Design</vt:lpstr>
      <vt:lpstr>LESSON 1-3 How Transactions Change  Owner’s Equity in an   Accounting Equation</vt:lpstr>
      <vt:lpstr>Transactions Affecting Owner’s Equity</vt:lpstr>
      <vt:lpstr>Transactions Affecting Owner’s Equity</vt:lpstr>
      <vt:lpstr>Transactions Affecting Owner’s Equity</vt:lpstr>
      <vt:lpstr>Expense Transactions</vt:lpstr>
      <vt:lpstr>Expense Transactions</vt:lpstr>
      <vt:lpstr>Expense Transactions</vt:lpstr>
      <vt:lpstr>Other Cash Transactions</vt:lpstr>
      <vt:lpstr>Other Cash Transactions</vt:lpstr>
      <vt:lpstr>Summary of Changes in Owner’s Equity</vt:lpstr>
      <vt:lpstr>Lesson 1-3 Audit Your Understanding</vt:lpstr>
      <vt:lpstr>Lesson 1-3 Audit Your Understanding</vt:lpstr>
      <vt:lpstr>Lesson 1-3 Audit Your Understanding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McLaughlin</dc:creator>
  <cp:lastModifiedBy>lw-dlf</cp:lastModifiedBy>
  <cp:revision>303</cp:revision>
  <dcterms:created xsi:type="dcterms:W3CDTF">2012-07-02T15:51:50Z</dcterms:created>
  <dcterms:modified xsi:type="dcterms:W3CDTF">2018-01-30T12:36:53Z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-748959103</vt:i4>
  </property>
  <property fmtid="{D5CDD505-2E9C-101B-9397-08002B2CF9AE}" pid="3" name="_NewReviewCycle">
    <vt:lpwstr/>
  </property>
  <property fmtid="{D5CDD505-2E9C-101B-9397-08002B2CF9AE}" pid="4" name="_EmailSubject">
    <vt:lpwstr>C21 PPT Sample Comments</vt:lpwstr>
  </property>
  <property fmtid="{D5CDD505-2E9C-101B-9397-08002B2CF9AE}" pid="5" name="_AuthorEmail">
    <vt:lpwstr>Diane.Bowdler@cengage.com</vt:lpwstr>
  </property>
  <property fmtid="{D5CDD505-2E9C-101B-9397-08002B2CF9AE}" pid="6" name="_AuthorEmailDisplayName">
    <vt:lpwstr>Bowdler, Diane</vt:lpwstr>
  </property>
</Properties>
</file>