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56" r:id="rId2"/>
  </p:sldMasterIdLst>
  <p:notesMasterIdLst>
    <p:notesMasterId r:id="rId13"/>
  </p:notesMasterIdLst>
  <p:sldIdLst>
    <p:sldId id="334" r:id="rId3"/>
    <p:sldId id="351" r:id="rId4"/>
    <p:sldId id="339" r:id="rId5"/>
    <p:sldId id="315" r:id="rId6"/>
    <p:sldId id="266" r:id="rId7"/>
    <p:sldId id="341" r:id="rId8"/>
    <p:sldId id="342" r:id="rId9"/>
    <p:sldId id="343" r:id="rId10"/>
    <p:sldId id="326" r:id="rId11"/>
    <p:sldId id="327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922">
          <p15:clr>
            <a:srgbClr val="A4A3A4"/>
          </p15:clr>
        </p15:guide>
        <p15:guide id="4" orient="horz" pos="1099">
          <p15:clr>
            <a:srgbClr val="A4A3A4"/>
          </p15:clr>
        </p15:guide>
        <p15:guide id="5" orient="horz" pos="704">
          <p15:clr>
            <a:srgbClr val="A4A3A4"/>
          </p15:clr>
        </p15:guide>
        <p15:guide id="6" orient="horz" pos="461">
          <p15:clr>
            <a:srgbClr val="A4A3A4"/>
          </p15:clr>
        </p15:guide>
        <p15:guide id="7" orient="horz" pos="4117">
          <p15:clr>
            <a:srgbClr val="A4A3A4"/>
          </p15:clr>
        </p15:guide>
        <p15:guide id="8" pos="298">
          <p15:clr>
            <a:srgbClr val="A4A3A4"/>
          </p15:clr>
        </p15:guide>
        <p15:guide id="9" pos="231">
          <p15:clr>
            <a:srgbClr val="A4A3A4"/>
          </p15:clr>
        </p15:guide>
        <p15:guide id="10" pos="528">
          <p15:clr>
            <a:srgbClr val="A4A3A4"/>
          </p15:clr>
        </p15:guide>
        <p15:guide id="11" pos="720">
          <p15:clr>
            <a:srgbClr val="A4A3A4"/>
          </p15:clr>
        </p15:guide>
        <p15:guide id="12" pos="1048">
          <p15:clr>
            <a:srgbClr val="A4A3A4"/>
          </p15:clr>
        </p15:guide>
        <p15:guide id="13" pos="551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 User" initials="CU" lastIdx="13" clrIdx="0"/>
  <p:cmAuthor id="1" name="Ann Borman" initials="AB" lastIdx="1" clrIdx="1">
    <p:extLst>
      <p:ext uri="{19B8F6BF-5375-455C-9EA6-DF929625EA0E}">
        <p15:presenceInfo xmlns="" xmlns:p15="http://schemas.microsoft.com/office/powerpoint/2012/main" userId="64b9a9a8dd4b284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45"/>
    <a:srgbClr val="006600"/>
    <a:srgbClr val="92D050"/>
    <a:srgbClr val="CCECFF"/>
    <a:srgbClr val="99CCFF"/>
    <a:srgbClr val="73BEF1"/>
    <a:srgbClr val="77933C"/>
    <a:srgbClr val="B6D5AB"/>
    <a:srgbClr val="EA0000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5858" autoAdjust="0"/>
    <p:restoredTop sz="94686" autoAdjust="0"/>
  </p:normalViewPr>
  <p:slideViewPr>
    <p:cSldViewPr>
      <p:cViewPr varScale="1">
        <p:scale>
          <a:sx n="126" d="100"/>
          <a:sy n="126" d="100"/>
        </p:scale>
        <p:origin x="-738" y="-90"/>
      </p:cViewPr>
      <p:guideLst>
        <p:guide orient="horz" pos="2160"/>
        <p:guide orient="horz" pos="1922"/>
        <p:guide orient="horz" pos="1099"/>
        <p:guide orient="horz" pos="704"/>
        <p:guide orient="horz" pos="461"/>
        <p:guide orient="horz" pos="4117"/>
        <p:guide pos="2880"/>
        <p:guide pos="298"/>
        <p:guide pos="231"/>
        <p:guide pos="528"/>
        <p:guide pos="720"/>
        <p:guide pos="1048"/>
        <p:guide pos="5517"/>
      </p:guideLst>
    </p:cSldViewPr>
  </p:slideViewPr>
  <p:outlineViewPr>
    <p:cViewPr>
      <p:scale>
        <a:sx n="33" d="100"/>
        <a:sy n="33" d="100"/>
      </p:scale>
      <p:origin x="0" y="73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02248-3E8E-4013-A492-EE2D20E1DA6B}" type="datetimeFigureOut">
              <a:rPr lang="en-US" smtClean="0"/>
              <a:pPr/>
              <a:t>1/30/2018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F03EE-1FBA-4CD6-A9B1-250AC4FFD3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91187"/>
            <a:ext cx="7886700" cy="6840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0457" y="3619988"/>
            <a:ext cx="1843088" cy="597477"/>
          </a:xfrm>
        </p:spPr>
        <p:txBody>
          <a:bodyPr>
            <a:normAutofit/>
          </a:bodyPr>
          <a:lstStyle>
            <a:lvl1pPr marL="0" indent="0" algn="ctr">
              <a:buNone/>
              <a:defRPr sz="2000" b="0" i="0">
                <a:solidFill>
                  <a:srgbClr val="004A78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date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47" y="6382895"/>
            <a:ext cx="1327543" cy="296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6527322"/>
            <a:ext cx="914400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Gilbertson, Century 21 Accounting General Journal, 11 Edition. © 2019 </a:t>
            </a:r>
            <a:r>
              <a:rPr lang="en-US" sz="1000" dirty="0" err="1" smtClean="0">
                <a:solidFill>
                  <a:schemeClr val="bg2">
                    <a:lumMod val="10000"/>
                  </a:schemeClr>
                </a:solidFill>
              </a:rPr>
              <a:t>Cengage</a:t>
            </a:r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. All Rights Reserved. </a:t>
            </a:r>
          </a:p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173265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342900" indent="-342900">
              <a:buClr>
                <a:srgbClr val="004A78"/>
              </a:buClr>
              <a:buFont typeface="Arial" charset="0"/>
              <a:buChar char="•"/>
              <a:defRPr sz="2000">
                <a:solidFill>
                  <a:srgbClr val="000000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</a:t>
            </a:r>
          </a:p>
          <a:p>
            <a:pPr lvl="0"/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</a:t>
            </a:r>
          </a:p>
          <a:p>
            <a:pPr lvl="0"/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90581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457200" indent="-457200">
              <a:buClr>
                <a:srgbClr val="004A78"/>
              </a:buClr>
              <a:buFont typeface="+mj-lt"/>
              <a:buAutoNum type="arabicPeriod"/>
              <a:defRPr sz="2000">
                <a:solidFill>
                  <a:srgbClr val="000000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</a:t>
            </a:r>
          </a:p>
          <a:p>
            <a:pPr lvl="0"/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</a:t>
            </a:r>
          </a:p>
          <a:p>
            <a:pPr lvl="0"/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6454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734264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342900" indent="-342900">
              <a:buClr>
                <a:srgbClr val="004A78"/>
              </a:buClr>
              <a:buFont typeface="Arial" charset="0"/>
              <a:buChar char="•"/>
              <a:defRPr sz="2000">
                <a:solidFill>
                  <a:srgbClr val="004A78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915173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0"/>
          </p:nvPr>
        </p:nvSpPr>
        <p:spPr>
          <a:xfrm>
            <a:off x="1421642" y="2019870"/>
            <a:ext cx="6096000" cy="3380095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45983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764034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75438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396239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396239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4" y="1289684"/>
            <a:ext cx="8033657" cy="3732692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350673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Section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2" y="1290693"/>
            <a:ext cx="8033657" cy="348047"/>
          </a:xfrm>
        </p:spPr>
        <p:txBody>
          <a:bodyPr>
            <a:noAutofit/>
          </a:bodyPr>
          <a:lstStyle>
            <a:lvl1pPr marL="0" indent="0" algn="l">
              <a:buNone/>
              <a:defRPr sz="2400" b="1" i="0" baseline="0">
                <a:solidFill>
                  <a:srgbClr val="00629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557679" y="1737343"/>
            <a:ext cx="8033657" cy="1462674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1" y="3389730"/>
            <a:ext cx="8033657" cy="348047"/>
          </a:xfrm>
        </p:spPr>
        <p:txBody>
          <a:bodyPr>
            <a:noAutofit/>
          </a:bodyPr>
          <a:lstStyle>
            <a:lvl1pPr marL="0" indent="0" algn="l">
              <a:buNone/>
              <a:defRPr sz="2400" b="1" i="0" baseline="0">
                <a:solidFill>
                  <a:srgbClr val="00629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557679" y="3856204"/>
            <a:ext cx="8033657" cy="1462674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6690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87936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57683" y="1579018"/>
            <a:ext cx="3813351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3" y="2202774"/>
            <a:ext cx="3813351" cy="3953578"/>
          </a:xfrm>
        </p:spPr>
        <p:txBody>
          <a:bodyPr>
            <a:normAutofit/>
          </a:bodyPr>
          <a:lstStyle>
            <a:lvl1pPr marL="2286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1pPr>
            <a:lvl2pPr marL="6858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2pPr>
            <a:lvl3pPr marL="11430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3pPr>
            <a:lvl4pPr marL="16002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4pPr>
            <a:lvl5pPr marL="20574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 Massa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fusce</a:t>
            </a:r>
            <a:r>
              <a:rPr lang="en-US" dirty="0"/>
              <a:t> id </a:t>
            </a:r>
            <a:r>
              <a:rPr lang="en-US" dirty="0" err="1"/>
              <a:t>velit</a:t>
            </a:r>
            <a:r>
              <a:rPr lang="en-US" dirty="0"/>
              <a:t>.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nisi porta lorem. </a:t>
            </a:r>
            <a:r>
              <a:rPr lang="en-US" dirty="0" err="1"/>
              <a:t>Fermentum</a:t>
            </a:r>
            <a:r>
              <a:rPr lang="en-US" dirty="0"/>
              <a:t> et </a:t>
            </a:r>
            <a:r>
              <a:rPr lang="en-US" dirty="0" err="1"/>
              <a:t>sollicitudin</a:t>
            </a:r>
            <a:r>
              <a:rPr lang="en-US" dirty="0"/>
              <a:t> ac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Nec</a:t>
            </a:r>
            <a:r>
              <a:rPr lang="en-US" dirty="0"/>
              <a:t> dui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id </a:t>
            </a:r>
            <a:r>
              <a:rPr lang="en-US" dirty="0" err="1"/>
              <a:t>venenatis</a:t>
            </a:r>
            <a:r>
              <a:rPr lang="en-US" dirty="0"/>
              <a:t> a </a:t>
            </a:r>
            <a:r>
              <a:rPr lang="en-US" dirty="0" err="1"/>
              <a:t>condimentum</a:t>
            </a:r>
            <a:r>
              <a:rPr lang="en-US" dirty="0"/>
              <a:t>. Non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20"/>
          </p:nvPr>
        </p:nvSpPr>
        <p:spPr>
          <a:xfrm>
            <a:off x="4777988" y="1579018"/>
            <a:ext cx="3813351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4777988" y="2202774"/>
            <a:ext cx="3813351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Clr>
                <a:srgbClr val="004A78"/>
              </a:buClr>
              <a:buFontTx/>
              <a:buChar char="‒"/>
              <a:defRPr sz="1800">
                <a:solidFill>
                  <a:srgbClr val="000000"/>
                </a:solidFill>
              </a:defRPr>
            </a:lvl2pPr>
            <a:lvl3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3pPr>
            <a:lvl4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4pPr>
            <a:lvl5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 Massa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fusce</a:t>
            </a:r>
            <a:r>
              <a:rPr lang="en-US" dirty="0"/>
              <a:t> id </a:t>
            </a:r>
            <a:r>
              <a:rPr lang="en-US" dirty="0" err="1"/>
              <a:t>velit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nisi porta lorem. </a:t>
            </a:r>
            <a:r>
              <a:rPr lang="en-US" dirty="0" err="1"/>
              <a:t>Fermentum</a:t>
            </a:r>
            <a:r>
              <a:rPr lang="en-US" dirty="0"/>
              <a:t> et </a:t>
            </a:r>
            <a:r>
              <a:rPr lang="en-US" dirty="0" err="1"/>
              <a:t>sollicitudin</a:t>
            </a:r>
            <a:r>
              <a:rPr lang="en-US" dirty="0"/>
              <a:t> ac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Nec</a:t>
            </a:r>
            <a:r>
              <a:rPr lang="en-US" dirty="0"/>
              <a:t> dui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id </a:t>
            </a:r>
            <a:r>
              <a:rPr lang="en-US" dirty="0" err="1"/>
              <a:t>venenatis</a:t>
            </a:r>
            <a:r>
              <a:rPr lang="en-US" dirty="0"/>
              <a:t> a </a:t>
            </a:r>
            <a:r>
              <a:rPr lang="en-US" dirty="0" err="1"/>
              <a:t>condimentum</a:t>
            </a:r>
            <a:r>
              <a:rPr lang="en-US" dirty="0"/>
              <a:t>. Non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69670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175900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57683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3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22"/>
          </p:nvPr>
        </p:nvSpPr>
        <p:spPr>
          <a:xfrm>
            <a:off x="3334350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3334350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23"/>
          </p:nvPr>
        </p:nvSpPr>
        <p:spPr>
          <a:xfrm>
            <a:off x="6109465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6116038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69670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137718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4" y="1289687"/>
            <a:ext cx="8033657" cy="2750053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555173" y="4846655"/>
            <a:ext cx="8033657" cy="825500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rgbClr val="0062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Click to add caption to accompany content. Lorem ipsum dolor sit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amet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elit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do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eiusmod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tempor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ut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labore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dolore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magna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aliqua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Viverra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vitae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congue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ac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felis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donec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5747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147480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49838" y="1619557"/>
            <a:ext cx="4857750" cy="4259263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609230" y="4070657"/>
            <a:ext cx="2982305" cy="1808163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rgbClr val="0062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Click to add caption to accompany content. Lorem ipsum dolor sit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amet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elit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do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eiusmod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tempor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ut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labore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dolore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magna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aliqua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Viverra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vitae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congue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ac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felis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donec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8605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8711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i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96125"/>
            <a:ext cx="7886700" cy="6721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55931" y="2193424"/>
            <a:ext cx="7232139" cy="618014"/>
          </a:xfrm>
        </p:spPr>
        <p:txBody>
          <a:bodyPr anchor="b">
            <a:noAutofit/>
          </a:bodyPr>
          <a:lstStyle>
            <a:lvl1pPr marL="0" indent="0" algn="ctr">
              <a:buNone/>
              <a:defRPr sz="50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2pPr>
            <a:lvl3pPr marL="9144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3pPr>
            <a:lvl4pPr marL="13716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4pPr>
          </a:lstStyle>
          <a:p>
            <a:pPr lvl="0"/>
            <a:r>
              <a:rPr lang="en-US" dirty="0"/>
              <a:t>Unit 1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47" y="6356350"/>
            <a:ext cx="1274569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46362" y="635635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83817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997682" y="3112899"/>
            <a:ext cx="2473070" cy="618014"/>
          </a:xfrm>
        </p:spPr>
        <p:txBody>
          <a:bodyPr anchor="b">
            <a:noAutofit/>
          </a:bodyPr>
          <a:lstStyle>
            <a:lvl1pPr marL="0" indent="0" algn="l">
              <a:buNone/>
              <a:defRPr sz="3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2pPr>
            <a:lvl3pPr marL="9144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3pPr>
            <a:lvl4pPr marL="13716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4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97683" y="4035477"/>
            <a:ext cx="4802013" cy="67210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184549" y="314482"/>
            <a:ext cx="2507456" cy="431800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47" y="6356350"/>
            <a:ext cx="1274569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1880" y="635635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61778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67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AD2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33" y="6369050"/>
            <a:ext cx="1324359" cy="29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0" y="6527322"/>
            <a:ext cx="914400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Gilbertson, Century 21 Accounting General Journal, 11 Edition. © 2019 </a:t>
            </a:r>
            <a:r>
              <a:rPr lang="en-US" sz="1000" dirty="0" err="1" smtClean="0">
                <a:solidFill>
                  <a:schemeClr val="bg2">
                    <a:lumMod val="10000"/>
                  </a:schemeClr>
                </a:solidFill>
              </a:rPr>
              <a:t>Cengage</a:t>
            </a:r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. All Rights Reserved. </a:t>
            </a:r>
          </a:p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May not be scanned, copied or duplicated, or posted to a publicly accessible website, in whole or in part.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hf sldNum="0" hd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 i="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None/>
        <a:defRPr sz="2800" kern="1200" baseline="0">
          <a:solidFill>
            <a:srgbClr val="000000"/>
          </a:solidFill>
          <a:latin typeface="Arial" charset="0"/>
          <a:ea typeface="Arial" charset="0"/>
          <a:cs typeface="Arial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Wave 6"/>
          <p:cNvSpPr/>
          <p:nvPr/>
        </p:nvSpPr>
        <p:spPr>
          <a:xfrm>
            <a:off x="0" y="6400800"/>
            <a:ext cx="9144000" cy="457200"/>
          </a:xfrm>
          <a:prstGeom prst="wav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accent1"/>
                </a:solidFill>
              </a:rPr>
              <a:t>© 2014 Cengage Learning.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2320" y="6583680"/>
            <a:ext cx="1828800" cy="27432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AD2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transition>
    <p:wipe dir="r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0000"/>
        </a:buClr>
        <a:buFont typeface="Calibri" pitchFamily="34" charset="0"/>
        <a:buChar char="●"/>
        <a:defRPr lang="en-US" sz="32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Calibri" pitchFamily="34" charset="0"/>
        <a:buChar char="●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33400" y="1425129"/>
            <a:ext cx="914400" cy="419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Arial" pitchFamily="34" charset="0"/>
              </a:rPr>
              <a:t>Learning Objectives</a:t>
            </a:r>
          </a:p>
        </p:txBody>
      </p:sp>
      <p:sp>
        <p:nvSpPr>
          <p:cNvPr id="13" name="Title 9"/>
          <p:cNvSpPr>
            <a:spLocks noGrp="1"/>
          </p:cNvSpPr>
          <p:nvPr>
            <p:ph type="title"/>
          </p:nvPr>
        </p:nvSpPr>
        <p:spPr>
          <a:xfrm>
            <a:off x="817406" y="703177"/>
            <a:ext cx="8227093" cy="1963823"/>
          </a:xfrm>
        </p:spPr>
        <p:txBody>
          <a:bodyPr/>
          <a:lstStyle/>
          <a:p>
            <a:pPr algn="l">
              <a:tabLst>
                <a:tab pos="854075" algn="l"/>
              </a:tabLst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LESSON</a:t>
            </a:r>
            <a:r>
              <a:rPr lang="en-US" dirty="0"/>
              <a:t/>
            </a:r>
            <a:br>
              <a:rPr lang="en-US" dirty="0"/>
            </a:br>
            <a:r>
              <a:rPr lang="en-US" sz="4000" dirty="0">
                <a:solidFill>
                  <a:schemeClr val="bg1"/>
                </a:solidFill>
              </a:rPr>
              <a:t>2-2 Analyzing How Transactions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	Affect Accounts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49192" y="2937142"/>
            <a:ext cx="72090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marR="0" lvl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04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4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Restate and apply the four questions necessary to analyze transactions for starting a business into debit and credit parts.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76238" y="790809"/>
            <a:ext cx="8391525" cy="672105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chemeClr val="accent1"/>
                </a:solidFill>
              </a:rPr>
              <a:t>Lesson 2-2 </a:t>
            </a:r>
            <a:r>
              <a:rPr lang="en-US" sz="3000" dirty="0"/>
              <a:t>Audit Your Understanding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361202" y="1662169"/>
            <a:ext cx="8033657" cy="1150304"/>
          </a:xfrm>
        </p:spPr>
        <p:txBody>
          <a:bodyPr vert="horz" lIns="91440" tIns="45720" rIns="91440" bIns="45720" rtlCol="0">
            <a:normAutofit/>
          </a:bodyPr>
          <a:lstStyle/>
          <a:p>
            <a:pPr marL="377825" marR="0" indent="-377825">
              <a:spcAft>
                <a:spcPts val="0"/>
              </a:spcAft>
              <a:buNone/>
            </a:pPr>
            <a:r>
              <a:rPr lang="en-US" b="1" dirty="0">
                <a:solidFill>
                  <a:srgbClr val="FF0000"/>
                </a:solidFill>
              </a:rPr>
              <a:t>2.	</a:t>
            </a:r>
            <a:r>
              <a:rPr lang="en-US" dirty="0"/>
              <a:t>What two accounts are affected when a business buys supplies on account?</a:t>
            </a:r>
          </a:p>
        </p:txBody>
      </p:sp>
      <p:sp>
        <p:nvSpPr>
          <p:cNvPr id="12" name="Content Placeholder 7"/>
          <p:cNvSpPr txBox="1">
            <a:spLocks/>
          </p:cNvSpPr>
          <p:nvPr/>
        </p:nvSpPr>
        <p:spPr>
          <a:xfrm>
            <a:off x="831273" y="3046534"/>
            <a:ext cx="7315200" cy="1274195"/>
          </a:xfrm>
          <a:prstGeom prst="rect">
            <a:avLst/>
          </a:prstGeom>
          <a:solidFill>
            <a:srgbClr val="EEECE1"/>
          </a:solidFill>
        </p:spPr>
        <p:txBody>
          <a:bodyPr vert="horz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>
                <a:tab pos="228600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Supplies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Accounts Payable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10"/>
          <p:cNvSpPr txBox="1">
            <a:spLocks/>
          </p:cNvSpPr>
          <p:nvPr/>
        </p:nvSpPr>
        <p:spPr>
          <a:xfrm>
            <a:off x="7169727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10</a:t>
            </a:r>
          </a:p>
        </p:txBody>
      </p:sp>
      <p:sp>
        <p:nvSpPr>
          <p:cNvPr id="8" name="Flowchart: Delay 4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26615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2-2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0809"/>
            <a:ext cx="7886700" cy="672105"/>
          </a:xfrm>
        </p:spPr>
        <p:txBody>
          <a:bodyPr/>
          <a:lstStyle/>
          <a:p>
            <a:r>
              <a:rPr lang="en-US" sz="3000" dirty="0"/>
              <a:t>Chart of Accounts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5"/>
          </p:nvPr>
        </p:nvSpPr>
        <p:spPr>
          <a:xfrm>
            <a:off x="451886" y="1709099"/>
            <a:ext cx="8306352" cy="2139316"/>
          </a:xfrm>
        </p:spPr>
        <p:txBody>
          <a:bodyPr/>
          <a:lstStyle/>
          <a:p>
            <a:pPr marL="377825" indent="-377825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Each transaction changes the balances of at least two accounts. </a:t>
            </a:r>
          </a:p>
          <a:p>
            <a:pPr marL="377825" indent="-377825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A list of accounts used by a business is called </a:t>
            </a:r>
            <a:r>
              <a:rPr lang="en-US" dirty="0" smtClean="0"/>
              <a:t>a</a:t>
            </a:r>
            <a:br>
              <a:rPr lang="en-US" dirty="0" smtClean="0"/>
            </a:br>
            <a:r>
              <a:rPr lang="en-US" b="1" dirty="0" smtClean="0">
                <a:solidFill>
                  <a:srgbClr val="0070C0"/>
                </a:solidFill>
              </a:rPr>
              <a:t>chart </a:t>
            </a:r>
            <a:r>
              <a:rPr lang="en-US" b="1" dirty="0">
                <a:solidFill>
                  <a:srgbClr val="0070C0"/>
                </a:solidFill>
              </a:rPr>
              <a:t>of accounts</a:t>
            </a:r>
            <a:r>
              <a:rPr lang="en-US" dirty="0"/>
              <a:t>.</a:t>
            </a:r>
          </a:p>
        </p:txBody>
      </p:sp>
      <p:sp>
        <p:nvSpPr>
          <p:cNvPr id="5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2</a:t>
            </a:r>
          </a:p>
        </p:txBody>
      </p:sp>
      <p:sp>
        <p:nvSpPr>
          <p:cNvPr id="6" name="Flowchart: Delay 4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6615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2-2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419" y="792858"/>
            <a:ext cx="8285163" cy="600548"/>
          </a:xfrm>
        </p:spPr>
        <p:txBody>
          <a:bodyPr>
            <a:noAutofit/>
          </a:bodyPr>
          <a:lstStyle/>
          <a:p>
            <a:r>
              <a:rPr lang="en-US" sz="3000" dirty="0">
                <a:latin typeface="Arial" pitchFamily="34" charset="0"/>
                <a:cs typeface="Arial" pitchFamily="34" charset="0"/>
              </a:rPr>
              <a:t>Chart of Accounts for Delgado Web Services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1736226"/>
            <a:ext cx="4876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77933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Balance Sheet Accounts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(100) ASSETS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110 Cash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120 Petty Cash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130 Accounts Receivable—Main Street Services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140 Accounts Receivable—Valley Landscaping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150 Supplies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160 Prepaid Insurance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(200) LIABILITIES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210 Accounts Payable—Canyon Office Supplies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220 Accounts Payable—Mountain Graphic Arts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(300) OWNER’S EQUITY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310 Michael Delgado, Capital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320 Michael Delgado, Drawing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330 Income Summary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78995" y="1736226"/>
            <a:ext cx="3260829" cy="338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77933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Income Statement Accounts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(400) REVENUE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410 Sales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(500) EXPENSES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510 Advertising Expense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520 Cash Short and Over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530 Communications Expense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540 Equipment Rental Expense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550 Insurance Expense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560 Miscellaneous Expense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570 Supplies Expense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7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3</a:t>
            </a:r>
          </a:p>
        </p:txBody>
      </p:sp>
      <p:sp>
        <p:nvSpPr>
          <p:cNvPr id="7" name="Flowchart: Delay 4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26615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2-2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682" y="381000"/>
            <a:ext cx="8148637" cy="736600"/>
          </a:xfrm>
        </p:spPr>
        <p:txBody>
          <a:bodyPr>
            <a:noAutofit/>
          </a:bodyPr>
          <a:lstStyle/>
          <a:p>
            <a:r>
              <a:rPr lang="en-US" sz="3000" dirty="0"/>
              <a:t>Received Cash from Owner as </a:t>
            </a:r>
            <a:r>
              <a:rPr lang="en-US" sz="3000" dirty="0" smtClean="0"/>
              <a:t>an</a:t>
            </a:r>
            <a:br>
              <a:rPr lang="en-US" sz="3000" dirty="0" smtClean="0"/>
            </a:br>
            <a:r>
              <a:rPr lang="en-US" sz="3000" dirty="0" smtClean="0"/>
              <a:t>Investment</a:t>
            </a:r>
            <a:endParaRPr lang="en-US" sz="3000" dirty="0"/>
          </a:p>
        </p:txBody>
      </p:sp>
      <p:sp>
        <p:nvSpPr>
          <p:cNvPr id="95" name="TextBox 94"/>
          <p:cNvSpPr txBox="1"/>
          <p:nvPr/>
        </p:nvSpPr>
        <p:spPr>
          <a:xfrm>
            <a:off x="503487" y="1524000"/>
            <a:ext cx="7772400" cy="457200"/>
          </a:xfrm>
          <a:prstGeom prst="rect">
            <a:avLst/>
          </a:prstGeom>
          <a:gradFill flip="none" rotWithShape="1">
            <a:gsLst>
              <a:gs pos="0">
                <a:sysClr val="window" lastClr="FFFFFF"/>
              </a:gs>
              <a:gs pos="50000">
                <a:srgbClr val="CCECFF"/>
              </a:gs>
              <a:gs pos="100000">
                <a:sysClr val="window" lastClr="FFFFFF"/>
              </a:gs>
            </a:gsLst>
            <a:lin ang="108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January 2.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Received cash from owner as an investment, $2,000.00.</a:t>
            </a:r>
          </a:p>
        </p:txBody>
      </p:sp>
      <p:pic>
        <p:nvPicPr>
          <p:cNvPr id="96" name="Picture 95" descr="Chapter 2_Page 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3350219"/>
            <a:ext cx="6400800" cy="2488514"/>
          </a:xfrm>
          <a:prstGeom prst="rect">
            <a:avLst/>
          </a:prstGeom>
        </p:spPr>
      </p:pic>
      <p:grpSp>
        <p:nvGrpSpPr>
          <p:cNvPr id="97" name="Group 96"/>
          <p:cNvGrpSpPr/>
          <p:nvPr/>
        </p:nvGrpSpPr>
        <p:grpSpPr>
          <a:xfrm>
            <a:off x="2514600" y="2303631"/>
            <a:ext cx="4267200" cy="1732388"/>
            <a:chOff x="2514600" y="2153812"/>
            <a:chExt cx="4267200" cy="1732388"/>
          </a:xfrm>
        </p:grpSpPr>
        <p:sp>
          <p:nvSpPr>
            <p:cNvPr id="98" name="Line 20"/>
            <p:cNvSpPr>
              <a:spLocks noChangeShapeType="1"/>
            </p:cNvSpPr>
            <p:nvPr/>
          </p:nvSpPr>
          <p:spPr bwMode="auto">
            <a:xfrm flipV="1">
              <a:off x="2514600" y="2438400"/>
              <a:ext cx="1066800" cy="144780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Line 20"/>
            <p:cNvSpPr>
              <a:spLocks noChangeShapeType="1"/>
            </p:cNvSpPr>
            <p:nvPr/>
          </p:nvSpPr>
          <p:spPr bwMode="auto">
            <a:xfrm flipH="1" flipV="1">
              <a:off x="3657600" y="2438400"/>
              <a:ext cx="1219200" cy="144780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4038600" y="2153812"/>
              <a:ext cx="27432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Cash and Michael Delgado, Capital are affected.</a:t>
              </a:r>
            </a:p>
          </p:txBody>
        </p:sp>
        <p:sp>
          <p:nvSpPr>
            <p:cNvPr id="101" name="Rectangle 7"/>
            <p:cNvSpPr>
              <a:spLocks noChangeArrowheads="1"/>
            </p:cNvSpPr>
            <p:nvPr/>
          </p:nvSpPr>
          <p:spPr bwMode="auto">
            <a:xfrm>
              <a:off x="3429000" y="2209800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228600" y="2563089"/>
            <a:ext cx="3276600" cy="1549130"/>
            <a:chOff x="228600" y="2413270"/>
            <a:chExt cx="3276600" cy="1549130"/>
          </a:xfrm>
        </p:grpSpPr>
        <p:sp>
          <p:nvSpPr>
            <p:cNvPr id="103" name="Line 16"/>
            <p:cNvSpPr>
              <a:spLocks noChangeShapeType="1"/>
            </p:cNvSpPr>
            <p:nvPr/>
          </p:nvSpPr>
          <p:spPr bwMode="auto">
            <a:xfrm>
              <a:off x="457200" y="2667000"/>
              <a:ext cx="1417320" cy="83820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Rectangle 8"/>
            <p:cNvSpPr>
              <a:spLocks noChangeArrowheads="1"/>
            </p:cNvSpPr>
            <p:nvPr/>
          </p:nvSpPr>
          <p:spPr bwMode="auto">
            <a:xfrm>
              <a:off x="228600" y="2470539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533400" y="2413270"/>
              <a:ext cx="29718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Cash is an asset </a:t>
              </a:r>
              <a:r>
                <a:rPr lang="en-US" sz="1600" kern="0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account.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Right Brace 105"/>
            <p:cNvSpPr/>
            <p:nvPr/>
          </p:nvSpPr>
          <p:spPr>
            <a:xfrm flipH="1">
              <a:off x="1981200" y="3124200"/>
              <a:ext cx="228600" cy="838200"/>
            </a:xfrm>
            <a:prstGeom prst="rightBrace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5638800" y="5407619"/>
            <a:ext cx="3276600" cy="914400"/>
            <a:chOff x="5638800" y="5257800"/>
            <a:chExt cx="3276600" cy="914400"/>
          </a:xfrm>
        </p:grpSpPr>
        <p:sp>
          <p:nvSpPr>
            <p:cNvPr id="108" name="Rectangle 107"/>
            <p:cNvSpPr/>
            <p:nvPr/>
          </p:nvSpPr>
          <p:spPr>
            <a:xfrm>
              <a:off x="5943600" y="5802868"/>
              <a:ext cx="29718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Owner’s Equity is increased.</a:t>
              </a:r>
            </a:p>
          </p:txBody>
        </p:sp>
        <p:sp>
          <p:nvSpPr>
            <p:cNvPr id="109" name="Line 16"/>
            <p:cNvSpPr>
              <a:spLocks noChangeShapeType="1"/>
            </p:cNvSpPr>
            <p:nvPr/>
          </p:nvSpPr>
          <p:spPr bwMode="auto">
            <a:xfrm flipV="1">
              <a:off x="5791200" y="5257800"/>
              <a:ext cx="304800" cy="68580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" name="Rectangle 9"/>
            <p:cNvSpPr>
              <a:spLocks noChangeArrowheads="1"/>
            </p:cNvSpPr>
            <p:nvPr/>
          </p:nvSpPr>
          <p:spPr bwMode="auto">
            <a:xfrm>
              <a:off x="5638800" y="5806440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6629400" y="4476288"/>
            <a:ext cx="2362200" cy="906506"/>
            <a:chOff x="6629400" y="4326469"/>
            <a:chExt cx="2362200" cy="906506"/>
          </a:xfrm>
        </p:grpSpPr>
        <p:sp>
          <p:nvSpPr>
            <p:cNvPr id="112" name="Rectangle 111"/>
            <p:cNvSpPr/>
            <p:nvPr/>
          </p:nvSpPr>
          <p:spPr>
            <a:xfrm>
              <a:off x="7112000" y="4648200"/>
              <a:ext cx="18796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Michael Delgado,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Capital is credited.</a:t>
              </a:r>
            </a:p>
          </p:txBody>
        </p:sp>
        <p:sp>
          <p:nvSpPr>
            <p:cNvPr id="113" name="Line 16"/>
            <p:cNvSpPr>
              <a:spLocks noChangeShapeType="1"/>
            </p:cNvSpPr>
            <p:nvPr/>
          </p:nvSpPr>
          <p:spPr bwMode="auto">
            <a:xfrm flipH="1" flipV="1">
              <a:off x="6629400" y="4521198"/>
              <a:ext cx="685800" cy="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" name="Rectangle 11"/>
            <p:cNvSpPr>
              <a:spLocks noChangeArrowheads="1"/>
            </p:cNvSpPr>
            <p:nvPr/>
          </p:nvSpPr>
          <p:spPr bwMode="auto">
            <a:xfrm>
              <a:off x="7162800" y="4326469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152400" y="4112219"/>
            <a:ext cx="1371600" cy="948844"/>
            <a:chOff x="152400" y="3962400"/>
            <a:chExt cx="1371600" cy="948844"/>
          </a:xfrm>
        </p:grpSpPr>
        <p:sp>
          <p:nvSpPr>
            <p:cNvPr id="116" name="Rectangle 115"/>
            <p:cNvSpPr/>
            <p:nvPr/>
          </p:nvSpPr>
          <p:spPr>
            <a:xfrm>
              <a:off x="152400" y="4326469"/>
              <a:ext cx="13716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Cash is debited.</a:t>
              </a:r>
            </a:p>
          </p:txBody>
        </p:sp>
        <p:sp>
          <p:nvSpPr>
            <p:cNvPr id="117" name="Line 16"/>
            <p:cNvSpPr>
              <a:spLocks noChangeShapeType="1"/>
            </p:cNvSpPr>
            <p:nvPr/>
          </p:nvSpPr>
          <p:spPr bwMode="auto">
            <a:xfrm>
              <a:off x="448733" y="4148665"/>
              <a:ext cx="838200" cy="38100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" name="Rectangle 10"/>
            <p:cNvSpPr>
              <a:spLocks noChangeArrowheads="1"/>
            </p:cNvSpPr>
            <p:nvPr/>
          </p:nvSpPr>
          <p:spPr bwMode="auto">
            <a:xfrm>
              <a:off x="228600" y="3962400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6858000" y="2620358"/>
            <a:ext cx="1989387" cy="1815882"/>
            <a:chOff x="6858000" y="2470539"/>
            <a:chExt cx="1989387" cy="1815882"/>
          </a:xfrm>
        </p:grpSpPr>
        <p:grpSp>
          <p:nvGrpSpPr>
            <p:cNvPr id="120" name="Group 55"/>
            <p:cNvGrpSpPr/>
            <p:nvPr/>
          </p:nvGrpSpPr>
          <p:grpSpPr>
            <a:xfrm>
              <a:off x="6858000" y="2470539"/>
              <a:ext cx="1989387" cy="1815882"/>
              <a:chOff x="6858000" y="2470539"/>
              <a:chExt cx="1989387" cy="1815882"/>
            </a:xfrm>
          </p:grpSpPr>
          <p:sp>
            <p:nvSpPr>
              <p:cNvPr id="122" name="Rectangle 121"/>
              <p:cNvSpPr/>
              <p:nvPr/>
            </p:nvSpPr>
            <p:spPr>
              <a:xfrm>
                <a:off x="7704387" y="2470539"/>
                <a:ext cx="1143000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Michael Delgado, Capital is an owner‘s equity account.</a:t>
                </a:r>
              </a:p>
            </p:txBody>
          </p:sp>
          <p:sp>
            <p:nvSpPr>
              <p:cNvPr id="123" name="Right Brace 122"/>
              <p:cNvSpPr/>
              <p:nvPr/>
            </p:nvSpPr>
            <p:spPr>
              <a:xfrm>
                <a:off x="6858000" y="3124200"/>
                <a:ext cx="228600" cy="838200"/>
              </a:xfrm>
              <a:prstGeom prst="rightBrace">
                <a:avLst/>
              </a:prstGeom>
              <a:noFill/>
              <a:ln w="38100" cap="flat" cmpd="sng" algn="ctr">
                <a:solidFill>
                  <a:srgbClr val="00B0F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4" name="Line 16"/>
              <p:cNvSpPr>
                <a:spLocks noChangeShapeType="1"/>
              </p:cNvSpPr>
              <p:nvPr/>
            </p:nvSpPr>
            <p:spPr bwMode="auto">
              <a:xfrm flipH="1">
                <a:off x="7162800" y="2667000"/>
                <a:ext cx="457200" cy="838200"/>
              </a:xfrm>
              <a:prstGeom prst="line">
                <a:avLst/>
              </a:prstGeom>
              <a:solidFill>
                <a:srgbClr val="CC0000"/>
              </a:solidFill>
              <a:ln w="38100">
                <a:solidFill>
                  <a:srgbClr val="00B0F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21" name="Rectangle 8"/>
            <p:cNvSpPr>
              <a:spLocks noChangeArrowheads="1"/>
            </p:cNvSpPr>
            <p:nvPr/>
          </p:nvSpPr>
          <p:spPr bwMode="auto">
            <a:xfrm>
              <a:off x="7391400" y="2470539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838200" y="5407619"/>
            <a:ext cx="3276600" cy="914400"/>
            <a:chOff x="5638800" y="5257800"/>
            <a:chExt cx="3276600" cy="914400"/>
          </a:xfrm>
        </p:grpSpPr>
        <p:sp>
          <p:nvSpPr>
            <p:cNvPr id="126" name="Rectangle 125"/>
            <p:cNvSpPr/>
            <p:nvPr/>
          </p:nvSpPr>
          <p:spPr>
            <a:xfrm>
              <a:off x="5943600" y="5802868"/>
              <a:ext cx="29718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Assets are increased.</a:t>
              </a:r>
            </a:p>
          </p:txBody>
        </p:sp>
        <p:sp>
          <p:nvSpPr>
            <p:cNvPr id="127" name="Line 16"/>
            <p:cNvSpPr>
              <a:spLocks noChangeShapeType="1"/>
            </p:cNvSpPr>
            <p:nvPr/>
          </p:nvSpPr>
          <p:spPr bwMode="auto">
            <a:xfrm flipV="1">
              <a:off x="5791200" y="5257800"/>
              <a:ext cx="304800" cy="68580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" name="Rectangle 9"/>
            <p:cNvSpPr>
              <a:spLocks noChangeArrowheads="1"/>
            </p:cNvSpPr>
            <p:nvPr/>
          </p:nvSpPr>
          <p:spPr bwMode="auto">
            <a:xfrm>
              <a:off x="5638800" y="5806440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LO4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4</a:t>
            </a:r>
          </a:p>
        </p:txBody>
      </p:sp>
      <p:sp>
        <p:nvSpPr>
          <p:cNvPr id="39" name="Flowchart: Delay 4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026615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2-2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628650" y="790809"/>
            <a:ext cx="7886700" cy="672105"/>
          </a:xfrm>
        </p:spPr>
        <p:txBody>
          <a:bodyPr/>
          <a:lstStyle/>
          <a:p>
            <a:r>
              <a:rPr lang="en-US" sz="3000" dirty="0"/>
              <a:t>Paid Cash for Supplies</a:t>
            </a:r>
          </a:p>
        </p:txBody>
      </p:sp>
      <p:pic>
        <p:nvPicPr>
          <p:cNvPr id="93" name="Picture 92" descr="Chapter 2_Page 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63781" y="3250099"/>
            <a:ext cx="7315200" cy="2165684"/>
          </a:xfrm>
          <a:prstGeom prst="rect">
            <a:avLst/>
          </a:prstGeom>
        </p:spPr>
      </p:pic>
      <p:sp>
        <p:nvSpPr>
          <p:cNvPr id="94" name="TextBox 93"/>
          <p:cNvSpPr txBox="1"/>
          <p:nvPr/>
        </p:nvSpPr>
        <p:spPr>
          <a:xfrm>
            <a:off x="366516" y="1744503"/>
            <a:ext cx="4293163" cy="338554"/>
          </a:xfrm>
          <a:prstGeom prst="rect">
            <a:avLst/>
          </a:prstGeom>
          <a:gradFill flip="none" rotWithShape="1">
            <a:gsLst>
              <a:gs pos="0">
                <a:sysClr val="window" lastClr="FFFFFF"/>
              </a:gs>
              <a:gs pos="50000">
                <a:srgbClr val="CCECFF"/>
              </a:gs>
              <a:gs pos="100000">
                <a:sysClr val="window" lastClr="FFFFFF"/>
              </a:gs>
            </a:gsLst>
            <a:lin ang="10800000" scaled="1"/>
            <a:tileRect/>
          </a:gradFill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January 2.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Paid cash for supplies, $165.00.</a:t>
            </a:r>
          </a:p>
        </p:txBody>
      </p:sp>
      <p:grpSp>
        <p:nvGrpSpPr>
          <p:cNvPr id="95" name="Group 94"/>
          <p:cNvGrpSpPr/>
          <p:nvPr/>
        </p:nvGrpSpPr>
        <p:grpSpPr>
          <a:xfrm>
            <a:off x="2687781" y="2209610"/>
            <a:ext cx="6070456" cy="1540024"/>
            <a:chOff x="1371600" y="2193776"/>
            <a:chExt cx="6070456" cy="1540024"/>
          </a:xfrm>
        </p:grpSpPr>
        <p:sp>
          <p:nvSpPr>
            <p:cNvPr id="96" name="Line 20"/>
            <p:cNvSpPr>
              <a:spLocks noChangeShapeType="1"/>
            </p:cNvSpPr>
            <p:nvPr/>
          </p:nvSpPr>
          <p:spPr bwMode="auto">
            <a:xfrm flipV="1">
              <a:off x="1371600" y="2438400"/>
              <a:ext cx="2209800" cy="129540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Line 20"/>
            <p:cNvSpPr>
              <a:spLocks noChangeShapeType="1"/>
            </p:cNvSpPr>
            <p:nvPr/>
          </p:nvSpPr>
          <p:spPr bwMode="auto">
            <a:xfrm flipH="1" flipV="1">
              <a:off x="3657600" y="2438400"/>
              <a:ext cx="228600" cy="121920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3809999" y="2193776"/>
              <a:ext cx="363205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Supplies and Cash are affected.</a:t>
              </a:r>
            </a:p>
          </p:txBody>
        </p:sp>
        <p:sp>
          <p:nvSpPr>
            <p:cNvPr id="99" name="Rectangle 7"/>
            <p:cNvSpPr>
              <a:spLocks noChangeArrowheads="1"/>
            </p:cNvSpPr>
            <p:nvPr/>
          </p:nvSpPr>
          <p:spPr bwMode="auto">
            <a:xfrm>
              <a:off x="3429000" y="2209800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401781" y="2450364"/>
            <a:ext cx="3713019" cy="1527870"/>
            <a:chOff x="228600" y="2434530"/>
            <a:chExt cx="3713019" cy="1527870"/>
          </a:xfrm>
        </p:grpSpPr>
        <p:sp>
          <p:nvSpPr>
            <p:cNvPr id="101" name="Line 16"/>
            <p:cNvSpPr>
              <a:spLocks noChangeShapeType="1"/>
            </p:cNvSpPr>
            <p:nvPr/>
          </p:nvSpPr>
          <p:spPr bwMode="auto">
            <a:xfrm>
              <a:off x="457200" y="2667000"/>
              <a:ext cx="1417320" cy="83820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" name="Rectangle 8"/>
            <p:cNvSpPr>
              <a:spLocks noChangeArrowheads="1"/>
            </p:cNvSpPr>
            <p:nvPr/>
          </p:nvSpPr>
          <p:spPr bwMode="auto">
            <a:xfrm>
              <a:off x="228600" y="2470539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617157" y="2434530"/>
              <a:ext cx="332446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Supplies and Cash are assets.</a:t>
              </a:r>
            </a:p>
          </p:txBody>
        </p:sp>
        <p:sp>
          <p:nvSpPr>
            <p:cNvPr id="104" name="Right Brace 103"/>
            <p:cNvSpPr/>
            <p:nvPr/>
          </p:nvSpPr>
          <p:spPr>
            <a:xfrm flipH="1">
              <a:off x="1981200" y="3124200"/>
              <a:ext cx="228600" cy="838200"/>
            </a:xfrm>
            <a:prstGeom prst="rightBrace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5354781" y="5181600"/>
            <a:ext cx="2874819" cy="1129843"/>
            <a:chOff x="5638800" y="5257800"/>
            <a:chExt cx="2874819" cy="1129843"/>
          </a:xfrm>
        </p:grpSpPr>
        <p:sp>
          <p:nvSpPr>
            <p:cNvPr id="106" name="Rectangle 105"/>
            <p:cNvSpPr/>
            <p:nvPr/>
          </p:nvSpPr>
          <p:spPr>
            <a:xfrm>
              <a:off x="6019800" y="5802868"/>
              <a:ext cx="2493819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Assets (Cash) are decreased.</a:t>
              </a:r>
            </a:p>
          </p:txBody>
        </p:sp>
        <p:sp>
          <p:nvSpPr>
            <p:cNvPr id="107" name="Line 16"/>
            <p:cNvSpPr>
              <a:spLocks noChangeShapeType="1"/>
            </p:cNvSpPr>
            <p:nvPr/>
          </p:nvSpPr>
          <p:spPr bwMode="auto">
            <a:xfrm flipV="1">
              <a:off x="5791200" y="5257800"/>
              <a:ext cx="304800" cy="68580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" name="Rectangle 9"/>
            <p:cNvSpPr>
              <a:spLocks noChangeArrowheads="1"/>
            </p:cNvSpPr>
            <p:nvPr/>
          </p:nvSpPr>
          <p:spPr bwMode="auto">
            <a:xfrm>
              <a:off x="5638800" y="5806440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6116781" y="4201571"/>
            <a:ext cx="2514600" cy="660285"/>
            <a:chOff x="6629400" y="4326469"/>
            <a:chExt cx="2514600" cy="660285"/>
          </a:xfrm>
        </p:grpSpPr>
        <p:sp>
          <p:nvSpPr>
            <p:cNvPr id="110" name="Rectangle 109"/>
            <p:cNvSpPr/>
            <p:nvPr/>
          </p:nvSpPr>
          <p:spPr>
            <a:xfrm>
              <a:off x="7112000" y="4648200"/>
              <a:ext cx="20320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Cash is credited.</a:t>
              </a:r>
            </a:p>
          </p:txBody>
        </p:sp>
        <p:sp>
          <p:nvSpPr>
            <p:cNvPr id="111" name="Line 16"/>
            <p:cNvSpPr>
              <a:spLocks noChangeShapeType="1"/>
            </p:cNvSpPr>
            <p:nvPr/>
          </p:nvSpPr>
          <p:spPr bwMode="auto">
            <a:xfrm flipH="1" flipV="1">
              <a:off x="6629400" y="4521198"/>
              <a:ext cx="685800" cy="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" name="Rectangle 11"/>
            <p:cNvSpPr>
              <a:spLocks noChangeArrowheads="1"/>
            </p:cNvSpPr>
            <p:nvPr/>
          </p:nvSpPr>
          <p:spPr bwMode="auto">
            <a:xfrm>
              <a:off x="7162800" y="4326469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1087581" y="5105400"/>
            <a:ext cx="3581400" cy="914400"/>
            <a:chOff x="5638800" y="5257800"/>
            <a:chExt cx="3581400" cy="914400"/>
          </a:xfrm>
        </p:grpSpPr>
        <p:sp>
          <p:nvSpPr>
            <p:cNvPr id="114" name="Rectangle 113"/>
            <p:cNvSpPr/>
            <p:nvPr/>
          </p:nvSpPr>
          <p:spPr>
            <a:xfrm>
              <a:off x="6019800" y="5802868"/>
              <a:ext cx="32004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Assets (Supplies) are increased.</a:t>
              </a:r>
            </a:p>
          </p:txBody>
        </p:sp>
        <p:sp>
          <p:nvSpPr>
            <p:cNvPr id="115" name="Line 16"/>
            <p:cNvSpPr>
              <a:spLocks noChangeShapeType="1"/>
            </p:cNvSpPr>
            <p:nvPr/>
          </p:nvSpPr>
          <p:spPr bwMode="auto">
            <a:xfrm flipV="1">
              <a:off x="5791200" y="5257800"/>
              <a:ext cx="304800" cy="68580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" name="Rectangle 9"/>
            <p:cNvSpPr>
              <a:spLocks noChangeArrowheads="1"/>
            </p:cNvSpPr>
            <p:nvPr/>
          </p:nvSpPr>
          <p:spPr bwMode="auto">
            <a:xfrm>
              <a:off x="5638800" y="5806440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2078181" y="4206834"/>
            <a:ext cx="2874818" cy="660285"/>
            <a:chOff x="6629400" y="4326469"/>
            <a:chExt cx="2874818" cy="660285"/>
          </a:xfrm>
        </p:grpSpPr>
        <p:sp>
          <p:nvSpPr>
            <p:cNvPr id="118" name="Rectangle 117"/>
            <p:cNvSpPr/>
            <p:nvPr/>
          </p:nvSpPr>
          <p:spPr>
            <a:xfrm>
              <a:off x="7111999" y="4648200"/>
              <a:ext cx="2392219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Supplies is debited.</a:t>
              </a:r>
            </a:p>
          </p:txBody>
        </p:sp>
        <p:sp>
          <p:nvSpPr>
            <p:cNvPr id="119" name="Line 16"/>
            <p:cNvSpPr>
              <a:spLocks noChangeShapeType="1"/>
            </p:cNvSpPr>
            <p:nvPr/>
          </p:nvSpPr>
          <p:spPr bwMode="auto">
            <a:xfrm flipH="1" flipV="1">
              <a:off x="6629400" y="4521198"/>
              <a:ext cx="685800" cy="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Rectangle 11"/>
            <p:cNvSpPr>
              <a:spLocks noChangeArrowheads="1"/>
            </p:cNvSpPr>
            <p:nvPr/>
          </p:nvSpPr>
          <p:spPr bwMode="auto">
            <a:xfrm>
              <a:off x="7162800" y="4326469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LO4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5</a:t>
            </a:r>
          </a:p>
        </p:txBody>
      </p:sp>
      <p:sp>
        <p:nvSpPr>
          <p:cNvPr id="33" name="Flowchart: Delay 4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026615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2-2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628650" y="790809"/>
            <a:ext cx="7886700" cy="672105"/>
          </a:xfrm>
        </p:spPr>
        <p:txBody>
          <a:bodyPr/>
          <a:lstStyle/>
          <a:p>
            <a:r>
              <a:rPr lang="en-US" sz="3000" dirty="0"/>
              <a:t>Paid Cash for Insurance</a:t>
            </a:r>
          </a:p>
        </p:txBody>
      </p:sp>
      <p:pic>
        <p:nvPicPr>
          <p:cNvPr id="92" name="Picture 91" descr="Chapter 2_Page 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7529" y="3268366"/>
            <a:ext cx="7315200" cy="2162523"/>
          </a:xfrm>
          <a:prstGeom prst="rect">
            <a:avLst/>
          </a:prstGeom>
        </p:spPr>
      </p:pic>
      <p:sp>
        <p:nvSpPr>
          <p:cNvPr id="93" name="TextBox 92"/>
          <p:cNvSpPr txBox="1"/>
          <p:nvPr/>
        </p:nvSpPr>
        <p:spPr>
          <a:xfrm>
            <a:off x="1090101" y="1740096"/>
            <a:ext cx="4429418" cy="338554"/>
          </a:xfrm>
          <a:prstGeom prst="rect">
            <a:avLst/>
          </a:prstGeom>
          <a:gradFill flip="none" rotWithShape="1">
            <a:gsLst>
              <a:gs pos="0">
                <a:sysClr val="window" lastClr="FFFFFF"/>
              </a:gs>
              <a:gs pos="50000">
                <a:srgbClr val="CCECFF"/>
              </a:gs>
              <a:gs pos="100000">
                <a:sysClr val="window" lastClr="FFFFFF"/>
              </a:gs>
            </a:gsLst>
            <a:lin ang="10800000" scaled="1"/>
            <a:tileRect/>
          </a:gradFill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January 3.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Paid cash for insurance, $900.00.</a:t>
            </a:r>
          </a:p>
        </p:txBody>
      </p:sp>
      <p:grpSp>
        <p:nvGrpSpPr>
          <p:cNvPr id="94" name="Group 93"/>
          <p:cNvGrpSpPr/>
          <p:nvPr/>
        </p:nvGrpSpPr>
        <p:grpSpPr>
          <a:xfrm>
            <a:off x="2954796" y="2235431"/>
            <a:ext cx="5334000" cy="1608667"/>
            <a:chOff x="1676400" y="2201333"/>
            <a:chExt cx="5334000" cy="1608667"/>
          </a:xfrm>
        </p:grpSpPr>
        <p:sp>
          <p:nvSpPr>
            <p:cNvPr id="95" name="Line 20"/>
            <p:cNvSpPr>
              <a:spLocks noChangeShapeType="1"/>
            </p:cNvSpPr>
            <p:nvPr/>
          </p:nvSpPr>
          <p:spPr bwMode="auto">
            <a:xfrm flipV="1">
              <a:off x="1676400" y="2362200"/>
              <a:ext cx="1676400" cy="144780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Line 20"/>
            <p:cNvSpPr>
              <a:spLocks noChangeShapeType="1"/>
            </p:cNvSpPr>
            <p:nvPr/>
          </p:nvSpPr>
          <p:spPr bwMode="auto">
            <a:xfrm flipH="1" flipV="1">
              <a:off x="3429000" y="2438400"/>
              <a:ext cx="381000" cy="129540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3581400" y="2201333"/>
              <a:ext cx="34290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Prepaid Insurance and </a:t>
              </a:r>
              <a:b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</a:b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Cash are affected. </a:t>
              </a:r>
            </a:p>
          </p:txBody>
        </p:sp>
        <p:sp>
          <p:nvSpPr>
            <p:cNvPr id="98" name="Rectangle 7"/>
            <p:cNvSpPr>
              <a:spLocks noChangeArrowheads="1"/>
            </p:cNvSpPr>
            <p:nvPr/>
          </p:nvSpPr>
          <p:spPr bwMode="auto">
            <a:xfrm>
              <a:off x="3200400" y="2209800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1278396" y="2235431"/>
            <a:ext cx="2971800" cy="1752600"/>
            <a:chOff x="1143000" y="2470539"/>
            <a:chExt cx="2971800" cy="1752600"/>
          </a:xfrm>
        </p:grpSpPr>
        <p:sp>
          <p:nvSpPr>
            <p:cNvPr id="100" name="Line 16"/>
            <p:cNvSpPr>
              <a:spLocks noChangeShapeType="1"/>
            </p:cNvSpPr>
            <p:nvPr/>
          </p:nvSpPr>
          <p:spPr bwMode="auto">
            <a:xfrm>
              <a:off x="1371600" y="2783806"/>
              <a:ext cx="381000" cy="99060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" name="Rectangle 8"/>
            <p:cNvSpPr>
              <a:spLocks noChangeArrowheads="1"/>
            </p:cNvSpPr>
            <p:nvPr/>
          </p:nvSpPr>
          <p:spPr bwMode="auto">
            <a:xfrm>
              <a:off x="1143000" y="2479006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1524000" y="2470539"/>
              <a:ext cx="25908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Prepaid Insurance </a:t>
              </a:r>
              <a:b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</a:b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and Cash are assets.</a:t>
              </a:r>
            </a:p>
          </p:txBody>
        </p:sp>
        <p:sp>
          <p:nvSpPr>
            <p:cNvPr id="103" name="Right Brace 102"/>
            <p:cNvSpPr/>
            <p:nvPr/>
          </p:nvSpPr>
          <p:spPr>
            <a:xfrm flipH="1">
              <a:off x="1786468" y="3384939"/>
              <a:ext cx="228600" cy="838200"/>
            </a:xfrm>
            <a:prstGeom prst="rightBrace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5316996" y="5291898"/>
            <a:ext cx="3352800" cy="914400"/>
            <a:chOff x="5638800" y="5257800"/>
            <a:chExt cx="3352800" cy="914400"/>
          </a:xfrm>
        </p:grpSpPr>
        <p:sp>
          <p:nvSpPr>
            <p:cNvPr id="105" name="Rectangle 104"/>
            <p:cNvSpPr/>
            <p:nvPr/>
          </p:nvSpPr>
          <p:spPr>
            <a:xfrm>
              <a:off x="6019800" y="5802868"/>
              <a:ext cx="29718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Assets (Cash) are decreased.</a:t>
              </a:r>
            </a:p>
          </p:txBody>
        </p:sp>
        <p:sp>
          <p:nvSpPr>
            <p:cNvPr id="106" name="Line 16"/>
            <p:cNvSpPr>
              <a:spLocks noChangeShapeType="1"/>
            </p:cNvSpPr>
            <p:nvPr/>
          </p:nvSpPr>
          <p:spPr bwMode="auto">
            <a:xfrm flipV="1">
              <a:off x="5791200" y="5257800"/>
              <a:ext cx="304800" cy="68580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Rectangle 9"/>
            <p:cNvSpPr>
              <a:spLocks noChangeArrowheads="1"/>
            </p:cNvSpPr>
            <p:nvPr/>
          </p:nvSpPr>
          <p:spPr bwMode="auto">
            <a:xfrm>
              <a:off x="5638800" y="5806440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6078996" y="4219835"/>
            <a:ext cx="2514600" cy="660285"/>
            <a:chOff x="6629400" y="4326469"/>
            <a:chExt cx="2514600" cy="660285"/>
          </a:xfrm>
        </p:grpSpPr>
        <p:sp>
          <p:nvSpPr>
            <p:cNvPr id="109" name="Rectangle 108"/>
            <p:cNvSpPr/>
            <p:nvPr/>
          </p:nvSpPr>
          <p:spPr>
            <a:xfrm>
              <a:off x="7112000" y="4648200"/>
              <a:ext cx="20320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Cash is credited.</a:t>
              </a:r>
            </a:p>
          </p:txBody>
        </p:sp>
        <p:sp>
          <p:nvSpPr>
            <p:cNvPr id="110" name="Line 16"/>
            <p:cNvSpPr>
              <a:spLocks noChangeShapeType="1"/>
            </p:cNvSpPr>
            <p:nvPr/>
          </p:nvSpPr>
          <p:spPr bwMode="auto">
            <a:xfrm flipH="1" flipV="1">
              <a:off x="6629400" y="4521198"/>
              <a:ext cx="685800" cy="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" name="Rectangle 11"/>
            <p:cNvSpPr>
              <a:spLocks noChangeArrowheads="1"/>
            </p:cNvSpPr>
            <p:nvPr/>
          </p:nvSpPr>
          <p:spPr bwMode="auto">
            <a:xfrm>
              <a:off x="7162800" y="4326469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668796" y="5139498"/>
            <a:ext cx="4419600" cy="1066800"/>
            <a:chOff x="5638800" y="5105400"/>
            <a:chExt cx="4419600" cy="1066800"/>
          </a:xfrm>
        </p:grpSpPr>
        <p:sp>
          <p:nvSpPr>
            <p:cNvPr id="113" name="Rectangle 112"/>
            <p:cNvSpPr/>
            <p:nvPr/>
          </p:nvSpPr>
          <p:spPr>
            <a:xfrm>
              <a:off x="6019800" y="5802868"/>
              <a:ext cx="40386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Assets (Prepaid Insurance) are increased.</a:t>
              </a:r>
            </a:p>
          </p:txBody>
        </p:sp>
        <p:sp>
          <p:nvSpPr>
            <p:cNvPr id="114" name="Line 16"/>
            <p:cNvSpPr>
              <a:spLocks noChangeShapeType="1"/>
            </p:cNvSpPr>
            <p:nvPr/>
          </p:nvSpPr>
          <p:spPr bwMode="auto">
            <a:xfrm flipV="1">
              <a:off x="5791200" y="5105400"/>
              <a:ext cx="533400" cy="83820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" name="Rectangle 9"/>
            <p:cNvSpPr>
              <a:spLocks noChangeArrowheads="1"/>
            </p:cNvSpPr>
            <p:nvPr/>
          </p:nvSpPr>
          <p:spPr bwMode="auto">
            <a:xfrm>
              <a:off x="5638800" y="5806440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2040396" y="4225098"/>
            <a:ext cx="2438400" cy="906506"/>
            <a:chOff x="6629400" y="4326469"/>
            <a:chExt cx="2438400" cy="906506"/>
          </a:xfrm>
        </p:grpSpPr>
        <p:sp>
          <p:nvSpPr>
            <p:cNvPr id="117" name="Rectangle 116"/>
            <p:cNvSpPr/>
            <p:nvPr/>
          </p:nvSpPr>
          <p:spPr>
            <a:xfrm>
              <a:off x="7112000" y="4648200"/>
              <a:ext cx="19558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Prepaid Insurance</a:t>
              </a:r>
              <a:b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</a:b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is debited.</a:t>
              </a:r>
            </a:p>
          </p:txBody>
        </p:sp>
        <p:sp>
          <p:nvSpPr>
            <p:cNvPr id="118" name="Line 16"/>
            <p:cNvSpPr>
              <a:spLocks noChangeShapeType="1"/>
            </p:cNvSpPr>
            <p:nvPr/>
          </p:nvSpPr>
          <p:spPr bwMode="auto">
            <a:xfrm flipH="1" flipV="1">
              <a:off x="6629400" y="4521198"/>
              <a:ext cx="685800" cy="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" name="Rectangle 11"/>
            <p:cNvSpPr>
              <a:spLocks noChangeArrowheads="1"/>
            </p:cNvSpPr>
            <p:nvPr/>
          </p:nvSpPr>
          <p:spPr bwMode="auto">
            <a:xfrm>
              <a:off x="7162800" y="4326469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LO4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6</a:t>
            </a:r>
          </a:p>
        </p:txBody>
      </p:sp>
      <p:sp>
        <p:nvSpPr>
          <p:cNvPr id="33" name="Flowchart: Delay 4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026615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2-2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628650" y="791439"/>
            <a:ext cx="7886700" cy="672105"/>
          </a:xfrm>
        </p:spPr>
        <p:txBody>
          <a:bodyPr/>
          <a:lstStyle/>
          <a:p>
            <a:r>
              <a:rPr lang="en-US" sz="3000" dirty="0"/>
              <a:t>Bought Supplies on Account</a:t>
            </a:r>
          </a:p>
        </p:txBody>
      </p:sp>
      <p:pic>
        <p:nvPicPr>
          <p:cNvPr id="106" name="Picture 105" descr="Chapter 2_Page 3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7570" y="3304006"/>
            <a:ext cx="6400800" cy="2501678"/>
          </a:xfrm>
          <a:prstGeom prst="rect">
            <a:avLst/>
          </a:prstGeom>
        </p:spPr>
      </p:pic>
      <p:sp>
        <p:nvSpPr>
          <p:cNvPr id="107" name="TextBox 106"/>
          <p:cNvSpPr txBox="1"/>
          <p:nvPr/>
        </p:nvSpPr>
        <p:spPr>
          <a:xfrm>
            <a:off x="532770" y="1441503"/>
            <a:ext cx="6248400" cy="584775"/>
          </a:xfrm>
          <a:prstGeom prst="rect">
            <a:avLst/>
          </a:prstGeom>
          <a:gradFill flip="none" rotWithShape="1">
            <a:gsLst>
              <a:gs pos="0">
                <a:sysClr val="window" lastClr="FFFFFF"/>
              </a:gs>
              <a:gs pos="50000">
                <a:srgbClr val="CCECFF"/>
              </a:gs>
              <a:gs pos="100000">
                <a:sysClr val="window" lastClr="FFFFFF"/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January 5.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Bought supplies on account from </a:t>
            </a:r>
            <a:b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Canyon Office Supplies, $220.00.</a:t>
            </a:r>
          </a:p>
        </p:txBody>
      </p:sp>
      <p:grpSp>
        <p:nvGrpSpPr>
          <p:cNvPr id="108" name="Group 107"/>
          <p:cNvGrpSpPr/>
          <p:nvPr/>
        </p:nvGrpSpPr>
        <p:grpSpPr>
          <a:xfrm>
            <a:off x="2666370" y="2140526"/>
            <a:ext cx="3963030" cy="1760156"/>
            <a:chOff x="2438400" y="2034777"/>
            <a:chExt cx="3963030" cy="1935200"/>
          </a:xfrm>
        </p:grpSpPr>
        <p:sp>
          <p:nvSpPr>
            <p:cNvPr id="109" name="Line 20"/>
            <p:cNvSpPr>
              <a:spLocks noChangeShapeType="1"/>
            </p:cNvSpPr>
            <p:nvPr/>
          </p:nvSpPr>
          <p:spPr bwMode="auto">
            <a:xfrm flipV="1">
              <a:off x="2438400" y="2378195"/>
              <a:ext cx="838200" cy="1591782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" name="Line 20"/>
            <p:cNvSpPr>
              <a:spLocks noChangeShapeType="1"/>
            </p:cNvSpPr>
            <p:nvPr/>
          </p:nvSpPr>
          <p:spPr bwMode="auto">
            <a:xfrm flipH="1" flipV="1">
              <a:off x="3352800" y="2461972"/>
              <a:ext cx="914400" cy="1508005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3810630" y="2034777"/>
              <a:ext cx="2590800" cy="9136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Supplies and Accounts Payable—Canyon Office Supplies are affected.</a:t>
              </a:r>
            </a:p>
          </p:txBody>
        </p:sp>
        <p:sp>
          <p:nvSpPr>
            <p:cNvPr id="112" name="Rectangle 7"/>
            <p:cNvSpPr>
              <a:spLocks noChangeArrowheads="1"/>
            </p:cNvSpPr>
            <p:nvPr/>
          </p:nvSpPr>
          <p:spPr bwMode="auto">
            <a:xfrm>
              <a:off x="3124200" y="2209800"/>
              <a:ext cx="365760" cy="402134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304170" y="2605284"/>
            <a:ext cx="3276600" cy="1491861"/>
            <a:chOff x="228600" y="2470539"/>
            <a:chExt cx="3276600" cy="1491861"/>
          </a:xfrm>
        </p:grpSpPr>
        <p:sp>
          <p:nvSpPr>
            <p:cNvPr id="114" name="Line 16"/>
            <p:cNvSpPr>
              <a:spLocks noChangeShapeType="1"/>
            </p:cNvSpPr>
            <p:nvPr/>
          </p:nvSpPr>
          <p:spPr bwMode="auto">
            <a:xfrm>
              <a:off x="457200" y="2667000"/>
              <a:ext cx="1417320" cy="83820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" name="Rectangle 8"/>
            <p:cNvSpPr>
              <a:spLocks noChangeArrowheads="1"/>
            </p:cNvSpPr>
            <p:nvPr/>
          </p:nvSpPr>
          <p:spPr bwMode="auto">
            <a:xfrm>
              <a:off x="228600" y="2470539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609600" y="2470539"/>
              <a:ext cx="28956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Supplies is an asset.</a:t>
              </a:r>
            </a:p>
          </p:txBody>
        </p:sp>
        <p:sp>
          <p:nvSpPr>
            <p:cNvPr id="117" name="Right Brace 116"/>
            <p:cNvSpPr/>
            <p:nvPr/>
          </p:nvSpPr>
          <p:spPr>
            <a:xfrm flipH="1">
              <a:off x="1981200" y="3124200"/>
              <a:ext cx="228600" cy="838200"/>
            </a:xfrm>
            <a:prstGeom prst="rightBrace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5714370" y="5348484"/>
            <a:ext cx="3277230" cy="1048285"/>
            <a:chOff x="5638800" y="5257800"/>
            <a:chExt cx="3277230" cy="1048285"/>
          </a:xfrm>
        </p:grpSpPr>
        <p:sp>
          <p:nvSpPr>
            <p:cNvPr id="119" name="Rectangle 118"/>
            <p:cNvSpPr/>
            <p:nvPr/>
          </p:nvSpPr>
          <p:spPr>
            <a:xfrm>
              <a:off x="5944230" y="5967531"/>
              <a:ext cx="29718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Liabilities</a:t>
              </a: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are</a:t>
              </a: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increased.</a:t>
              </a:r>
            </a:p>
          </p:txBody>
        </p:sp>
        <p:sp>
          <p:nvSpPr>
            <p:cNvPr id="120" name="Line 16"/>
            <p:cNvSpPr>
              <a:spLocks noChangeShapeType="1"/>
            </p:cNvSpPr>
            <p:nvPr/>
          </p:nvSpPr>
          <p:spPr bwMode="auto">
            <a:xfrm flipV="1">
              <a:off x="5791200" y="5257800"/>
              <a:ext cx="304800" cy="68580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" name="Rectangle 9"/>
            <p:cNvSpPr>
              <a:spLocks noChangeArrowheads="1"/>
            </p:cNvSpPr>
            <p:nvPr/>
          </p:nvSpPr>
          <p:spPr bwMode="auto">
            <a:xfrm>
              <a:off x="5638800" y="5806440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6781170" y="4417153"/>
            <a:ext cx="2134230" cy="1645170"/>
            <a:chOff x="6629400" y="4326469"/>
            <a:chExt cx="2134230" cy="1645170"/>
          </a:xfrm>
        </p:grpSpPr>
        <p:sp>
          <p:nvSpPr>
            <p:cNvPr id="123" name="Rectangle 122"/>
            <p:cNvSpPr/>
            <p:nvPr/>
          </p:nvSpPr>
          <p:spPr>
            <a:xfrm>
              <a:off x="7010400" y="4648200"/>
              <a:ext cx="1753230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Accounts Payable—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Canyon Office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Supplies is credited.</a:t>
              </a:r>
            </a:p>
          </p:txBody>
        </p:sp>
        <p:sp>
          <p:nvSpPr>
            <p:cNvPr id="124" name="Line 16"/>
            <p:cNvSpPr>
              <a:spLocks noChangeShapeType="1"/>
            </p:cNvSpPr>
            <p:nvPr/>
          </p:nvSpPr>
          <p:spPr bwMode="auto">
            <a:xfrm flipH="1" flipV="1">
              <a:off x="6629400" y="4521198"/>
              <a:ext cx="685800" cy="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" name="Rectangle 11"/>
            <p:cNvSpPr>
              <a:spLocks noChangeArrowheads="1"/>
            </p:cNvSpPr>
            <p:nvPr/>
          </p:nvSpPr>
          <p:spPr bwMode="auto">
            <a:xfrm>
              <a:off x="7162800" y="4326469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76200" y="3976884"/>
            <a:ext cx="1371600" cy="971442"/>
            <a:chOff x="630" y="3886200"/>
            <a:chExt cx="1371600" cy="971442"/>
          </a:xfrm>
        </p:grpSpPr>
        <p:sp>
          <p:nvSpPr>
            <p:cNvPr id="127" name="Rectangle 126"/>
            <p:cNvSpPr/>
            <p:nvPr/>
          </p:nvSpPr>
          <p:spPr>
            <a:xfrm>
              <a:off x="630" y="4272867"/>
              <a:ext cx="13716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Supplies</a:t>
              </a:r>
              <a:b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</a:b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is debited.</a:t>
              </a:r>
            </a:p>
          </p:txBody>
        </p:sp>
        <p:sp>
          <p:nvSpPr>
            <p:cNvPr id="128" name="Line 16"/>
            <p:cNvSpPr>
              <a:spLocks noChangeShapeType="1"/>
            </p:cNvSpPr>
            <p:nvPr/>
          </p:nvSpPr>
          <p:spPr bwMode="auto">
            <a:xfrm>
              <a:off x="448733" y="4148665"/>
              <a:ext cx="838200" cy="38100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" name="Rectangle 10"/>
            <p:cNvSpPr>
              <a:spLocks noChangeArrowheads="1"/>
            </p:cNvSpPr>
            <p:nvPr/>
          </p:nvSpPr>
          <p:spPr bwMode="auto">
            <a:xfrm>
              <a:off x="228600" y="3886200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6645704" y="2286000"/>
            <a:ext cx="2269696" cy="1811145"/>
            <a:chOff x="6798734" y="2151255"/>
            <a:chExt cx="2269696" cy="1811145"/>
          </a:xfrm>
        </p:grpSpPr>
        <p:grpSp>
          <p:nvGrpSpPr>
            <p:cNvPr id="131" name="Group 55"/>
            <p:cNvGrpSpPr/>
            <p:nvPr/>
          </p:nvGrpSpPr>
          <p:grpSpPr>
            <a:xfrm>
              <a:off x="6798734" y="2151255"/>
              <a:ext cx="2269696" cy="1811145"/>
              <a:chOff x="6798734" y="2151255"/>
              <a:chExt cx="2269696" cy="1811145"/>
            </a:xfrm>
          </p:grpSpPr>
          <p:sp>
            <p:nvSpPr>
              <p:cNvPr id="133" name="Rectangle 132"/>
              <p:cNvSpPr/>
              <p:nvPr/>
            </p:nvSpPr>
            <p:spPr>
              <a:xfrm>
                <a:off x="7696200" y="2151255"/>
                <a:ext cx="1372230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Accounts Payable—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Canyon Office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Supplies is a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liability.</a:t>
                </a:r>
              </a:p>
            </p:txBody>
          </p:sp>
          <p:sp>
            <p:nvSpPr>
              <p:cNvPr id="134" name="Right Brace 133"/>
              <p:cNvSpPr/>
              <p:nvPr/>
            </p:nvSpPr>
            <p:spPr>
              <a:xfrm>
                <a:off x="6798734" y="3124200"/>
                <a:ext cx="228600" cy="838200"/>
              </a:xfrm>
              <a:prstGeom prst="rightBrace">
                <a:avLst/>
              </a:prstGeom>
              <a:noFill/>
              <a:ln w="38100" cap="flat" cmpd="sng" algn="ctr">
                <a:solidFill>
                  <a:srgbClr val="00B0F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" name="Line 16"/>
              <p:cNvSpPr>
                <a:spLocks noChangeShapeType="1"/>
              </p:cNvSpPr>
              <p:nvPr/>
            </p:nvSpPr>
            <p:spPr bwMode="auto">
              <a:xfrm flipH="1">
                <a:off x="7086600" y="2699139"/>
                <a:ext cx="381000" cy="806060"/>
              </a:xfrm>
              <a:prstGeom prst="line">
                <a:avLst/>
              </a:prstGeom>
              <a:solidFill>
                <a:srgbClr val="CC0000"/>
              </a:solidFill>
              <a:ln w="38100">
                <a:solidFill>
                  <a:srgbClr val="00B0F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32" name="Rectangle 8"/>
            <p:cNvSpPr>
              <a:spLocks noChangeArrowheads="1"/>
            </p:cNvSpPr>
            <p:nvPr/>
          </p:nvSpPr>
          <p:spPr bwMode="auto">
            <a:xfrm>
              <a:off x="7315200" y="2470539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913770" y="5348484"/>
            <a:ext cx="3276600" cy="914400"/>
            <a:chOff x="5638800" y="5257800"/>
            <a:chExt cx="3276600" cy="914400"/>
          </a:xfrm>
        </p:grpSpPr>
        <p:sp>
          <p:nvSpPr>
            <p:cNvPr id="137" name="Rectangle 136"/>
            <p:cNvSpPr/>
            <p:nvPr/>
          </p:nvSpPr>
          <p:spPr>
            <a:xfrm>
              <a:off x="5943600" y="5802868"/>
              <a:ext cx="29718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Assets are increased.</a:t>
              </a:r>
            </a:p>
          </p:txBody>
        </p:sp>
        <p:sp>
          <p:nvSpPr>
            <p:cNvPr id="138" name="Line 16"/>
            <p:cNvSpPr>
              <a:spLocks noChangeShapeType="1"/>
            </p:cNvSpPr>
            <p:nvPr/>
          </p:nvSpPr>
          <p:spPr bwMode="auto">
            <a:xfrm flipV="1">
              <a:off x="5791200" y="5257800"/>
              <a:ext cx="304800" cy="68580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" name="Rectangle 9"/>
            <p:cNvSpPr>
              <a:spLocks noChangeArrowheads="1"/>
            </p:cNvSpPr>
            <p:nvPr/>
          </p:nvSpPr>
          <p:spPr bwMode="auto">
            <a:xfrm>
              <a:off x="5638800" y="5806440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LO4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7</a:t>
            </a:r>
          </a:p>
        </p:txBody>
      </p:sp>
      <p:sp>
        <p:nvSpPr>
          <p:cNvPr id="39" name="Flowchart: Delay 4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026615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2-2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628650" y="790809"/>
            <a:ext cx="7886700" cy="672105"/>
          </a:xfrm>
        </p:spPr>
        <p:txBody>
          <a:bodyPr/>
          <a:lstStyle/>
          <a:p>
            <a:r>
              <a:rPr lang="en-US" sz="3000" dirty="0"/>
              <a:t>Paid Cash on Account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57200" y="1517073"/>
            <a:ext cx="4594041" cy="584775"/>
          </a:xfrm>
          <a:prstGeom prst="rect">
            <a:avLst/>
          </a:prstGeom>
          <a:gradFill flip="none" rotWithShape="1">
            <a:gsLst>
              <a:gs pos="0">
                <a:sysClr val="window" lastClr="FFFFFF"/>
              </a:gs>
              <a:gs pos="50000">
                <a:srgbClr val="CCECFF"/>
              </a:gs>
              <a:gs pos="100000">
                <a:sysClr val="window" lastClr="FFFFFF"/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January 9.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Paid cash on account to </a:t>
            </a:r>
            <a:b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Canyon Office Supplies, $100.00.</a:t>
            </a:r>
          </a:p>
        </p:txBody>
      </p:sp>
      <p:pic>
        <p:nvPicPr>
          <p:cNvPr id="107" name="Picture 106" descr="Chapter 2_Page 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041" y="3416556"/>
            <a:ext cx="6400800" cy="2543908"/>
          </a:xfrm>
          <a:prstGeom prst="rect">
            <a:avLst/>
          </a:prstGeom>
        </p:spPr>
      </p:pic>
      <p:grpSp>
        <p:nvGrpSpPr>
          <p:cNvPr id="108" name="Group 107"/>
          <p:cNvGrpSpPr/>
          <p:nvPr/>
        </p:nvGrpSpPr>
        <p:grpSpPr>
          <a:xfrm>
            <a:off x="2536641" y="2268996"/>
            <a:ext cx="3886200" cy="1828799"/>
            <a:chOff x="2286000" y="2043086"/>
            <a:chExt cx="3886200" cy="2010669"/>
          </a:xfrm>
        </p:grpSpPr>
        <p:sp>
          <p:nvSpPr>
            <p:cNvPr id="109" name="Line 20"/>
            <p:cNvSpPr>
              <a:spLocks noChangeShapeType="1"/>
            </p:cNvSpPr>
            <p:nvPr/>
          </p:nvSpPr>
          <p:spPr bwMode="auto">
            <a:xfrm flipV="1">
              <a:off x="2286000" y="2378194"/>
              <a:ext cx="990600" cy="1675561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" name="Line 20"/>
            <p:cNvSpPr>
              <a:spLocks noChangeShapeType="1"/>
            </p:cNvSpPr>
            <p:nvPr/>
          </p:nvSpPr>
          <p:spPr bwMode="auto">
            <a:xfrm flipH="1" flipV="1">
              <a:off x="3352800" y="2461972"/>
              <a:ext cx="914400" cy="1508005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3581400" y="2043086"/>
              <a:ext cx="2590800" cy="9136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Accounts Payable—Canyon Office Supplies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and Cash are affected.</a:t>
              </a:r>
            </a:p>
          </p:txBody>
        </p:sp>
        <p:sp>
          <p:nvSpPr>
            <p:cNvPr id="112" name="Rectangle 7"/>
            <p:cNvSpPr>
              <a:spLocks noChangeArrowheads="1"/>
            </p:cNvSpPr>
            <p:nvPr/>
          </p:nvSpPr>
          <p:spPr bwMode="auto">
            <a:xfrm>
              <a:off x="3124200" y="2209800"/>
              <a:ext cx="365760" cy="402134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326841" y="2726196"/>
            <a:ext cx="3276600" cy="1491861"/>
            <a:chOff x="228600" y="2470539"/>
            <a:chExt cx="3276600" cy="1491861"/>
          </a:xfrm>
        </p:grpSpPr>
        <p:sp>
          <p:nvSpPr>
            <p:cNvPr id="114" name="Line 16"/>
            <p:cNvSpPr>
              <a:spLocks noChangeShapeType="1"/>
            </p:cNvSpPr>
            <p:nvPr/>
          </p:nvSpPr>
          <p:spPr bwMode="auto">
            <a:xfrm>
              <a:off x="457200" y="2667000"/>
              <a:ext cx="1417320" cy="83820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" name="Rectangle 8"/>
            <p:cNvSpPr>
              <a:spLocks noChangeArrowheads="1"/>
            </p:cNvSpPr>
            <p:nvPr/>
          </p:nvSpPr>
          <p:spPr bwMode="auto">
            <a:xfrm>
              <a:off x="228600" y="2470539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609600" y="2470539"/>
              <a:ext cx="28956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Cash is an asset.</a:t>
              </a:r>
            </a:p>
          </p:txBody>
        </p:sp>
        <p:sp>
          <p:nvSpPr>
            <p:cNvPr id="117" name="Right Brace 116"/>
            <p:cNvSpPr/>
            <p:nvPr/>
          </p:nvSpPr>
          <p:spPr>
            <a:xfrm flipH="1">
              <a:off x="1981200" y="3124200"/>
              <a:ext cx="228600" cy="838200"/>
            </a:xfrm>
            <a:prstGeom prst="rightBrace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4060641" y="5469396"/>
            <a:ext cx="1828800" cy="965775"/>
            <a:chOff x="5638800" y="5257800"/>
            <a:chExt cx="1828800" cy="965775"/>
          </a:xfrm>
        </p:grpSpPr>
        <p:sp>
          <p:nvSpPr>
            <p:cNvPr id="119" name="Rectangle 118"/>
            <p:cNvSpPr/>
            <p:nvPr/>
          </p:nvSpPr>
          <p:spPr>
            <a:xfrm>
              <a:off x="5943600" y="5638800"/>
              <a:ext cx="15240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Liabilities</a:t>
              </a: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are</a:t>
              </a: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/>
              </a:r>
              <a:b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</a:b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decreased.</a:t>
              </a:r>
            </a:p>
          </p:txBody>
        </p:sp>
        <p:sp>
          <p:nvSpPr>
            <p:cNvPr id="120" name="Line 16"/>
            <p:cNvSpPr>
              <a:spLocks noChangeShapeType="1"/>
            </p:cNvSpPr>
            <p:nvPr/>
          </p:nvSpPr>
          <p:spPr bwMode="auto">
            <a:xfrm flipV="1">
              <a:off x="5791200" y="5257800"/>
              <a:ext cx="304800" cy="68580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" name="Rectangle 9"/>
            <p:cNvSpPr>
              <a:spLocks noChangeArrowheads="1"/>
            </p:cNvSpPr>
            <p:nvPr/>
          </p:nvSpPr>
          <p:spPr bwMode="auto">
            <a:xfrm>
              <a:off x="5638800" y="5806440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5051241" y="4580397"/>
            <a:ext cx="3805238" cy="1684312"/>
            <a:chOff x="4876800" y="4309998"/>
            <a:chExt cx="3805238" cy="1684312"/>
          </a:xfrm>
        </p:grpSpPr>
        <p:sp>
          <p:nvSpPr>
            <p:cNvPr id="123" name="Rectangle 122"/>
            <p:cNvSpPr/>
            <p:nvPr/>
          </p:nvSpPr>
          <p:spPr>
            <a:xfrm>
              <a:off x="7010400" y="4670871"/>
              <a:ext cx="1671638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Accounts Payable—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Canyon Office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Supplies is debited.</a:t>
              </a:r>
            </a:p>
          </p:txBody>
        </p:sp>
        <p:sp>
          <p:nvSpPr>
            <p:cNvPr id="124" name="Line 16"/>
            <p:cNvSpPr>
              <a:spLocks noChangeShapeType="1"/>
            </p:cNvSpPr>
            <p:nvPr/>
          </p:nvSpPr>
          <p:spPr bwMode="auto">
            <a:xfrm flipH="1" flipV="1">
              <a:off x="4876800" y="4487330"/>
              <a:ext cx="2468880" cy="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" name="Rectangle 11"/>
            <p:cNvSpPr>
              <a:spLocks noChangeArrowheads="1"/>
            </p:cNvSpPr>
            <p:nvPr/>
          </p:nvSpPr>
          <p:spPr bwMode="auto">
            <a:xfrm>
              <a:off x="7162800" y="4309998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174441" y="4579934"/>
            <a:ext cx="2819399" cy="982709"/>
            <a:chOff x="76200" y="3962400"/>
            <a:chExt cx="2819399" cy="982709"/>
          </a:xfrm>
        </p:grpSpPr>
        <p:sp>
          <p:nvSpPr>
            <p:cNvPr id="127" name="Rectangle 126"/>
            <p:cNvSpPr/>
            <p:nvPr/>
          </p:nvSpPr>
          <p:spPr>
            <a:xfrm>
              <a:off x="76200" y="4360334"/>
              <a:ext cx="13716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Cash is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credited.</a:t>
              </a:r>
            </a:p>
          </p:txBody>
        </p:sp>
        <p:sp>
          <p:nvSpPr>
            <p:cNvPr id="128" name="Line 16"/>
            <p:cNvSpPr>
              <a:spLocks noChangeShapeType="1"/>
            </p:cNvSpPr>
            <p:nvPr/>
          </p:nvSpPr>
          <p:spPr bwMode="auto">
            <a:xfrm>
              <a:off x="448732" y="4140198"/>
              <a:ext cx="2446867" cy="2866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" name="Rectangle 10"/>
            <p:cNvSpPr>
              <a:spLocks noChangeArrowheads="1"/>
            </p:cNvSpPr>
            <p:nvPr/>
          </p:nvSpPr>
          <p:spPr bwMode="auto">
            <a:xfrm>
              <a:off x="228600" y="3962400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6820775" y="2649996"/>
            <a:ext cx="2035704" cy="1815882"/>
            <a:chOff x="6798734" y="2394339"/>
            <a:chExt cx="2035704" cy="1815882"/>
          </a:xfrm>
        </p:grpSpPr>
        <p:grpSp>
          <p:nvGrpSpPr>
            <p:cNvPr id="131" name="Group 55"/>
            <p:cNvGrpSpPr/>
            <p:nvPr/>
          </p:nvGrpSpPr>
          <p:grpSpPr>
            <a:xfrm>
              <a:off x="6798734" y="2394339"/>
              <a:ext cx="2035704" cy="1815882"/>
              <a:chOff x="6798734" y="2394339"/>
              <a:chExt cx="2035704" cy="1815882"/>
            </a:xfrm>
          </p:grpSpPr>
          <p:sp>
            <p:nvSpPr>
              <p:cNvPr id="133" name="Rectangle 132"/>
              <p:cNvSpPr/>
              <p:nvPr/>
            </p:nvSpPr>
            <p:spPr>
              <a:xfrm>
                <a:off x="7696200" y="2394339"/>
                <a:ext cx="1138238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Accounts Payable—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Canyon Office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Supplies is a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liability.</a:t>
                </a:r>
              </a:p>
            </p:txBody>
          </p:sp>
          <p:sp>
            <p:nvSpPr>
              <p:cNvPr id="134" name="Right Brace 133"/>
              <p:cNvSpPr/>
              <p:nvPr/>
            </p:nvSpPr>
            <p:spPr>
              <a:xfrm>
                <a:off x="6798734" y="3124200"/>
                <a:ext cx="228600" cy="838200"/>
              </a:xfrm>
              <a:prstGeom prst="rightBrace">
                <a:avLst/>
              </a:prstGeom>
              <a:noFill/>
              <a:ln w="38100" cap="flat" cmpd="sng" algn="ctr">
                <a:solidFill>
                  <a:srgbClr val="00B0F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" name="Line 16"/>
              <p:cNvSpPr>
                <a:spLocks noChangeShapeType="1"/>
              </p:cNvSpPr>
              <p:nvPr/>
            </p:nvSpPr>
            <p:spPr bwMode="auto">
              <a:xfrm flipH="1">
                <a:off x="7086600" y="2699139"/>
                <a:ext cx="381000" cy="806060"/>
              </a:xfrm>
              <a:prstGeom prst="line">
                <a:avLst/>
              </a:prstGeom>
              <a:solidFill>
                <a:srgbClr val="CC0000"/>
              </a:solidFill>
              <a:ln w="38100">
                <a:solidFill>
                  <a:srgbClr val="00B0F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32" name="Rectangle 8"/>
            <p:cNvSpPr>
              <a:spLocks noChangeArrowheads="1"/>
            </p:cNvSpPr>
            <p:nvPr/>
          </p:nvSpPr>
          <p:spPr bwMode="auto">
            <a:xfrm>
              <a:off x="7315200" y="2470539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2384241" y="5469396"/>
            <a:ext cx="1676400" cy="988446"/>
            <a:chOff x="5638800" y="5257800"/>
            <a:chExt cx="1676400" cy="988446"/>
          </a:xfrm>
        </p:grpSpPr>
        <p:sp>
          <p:nvSpPr>
            <p:cNvPr id="137" name="Rectangle 136"/>
            <p:cNvSpPr/>
            <p:nvPr/>
          </p:nvSpPr>
          <p:spPr>
            <a:xfrm>
              <a:off x="5943600" y="5661471"/>
              <a:ext cx="13716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Assets are</a:t>
              </a:r>
              <a:b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</a:b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decreased.</a:t>
              </a:r>
            </a:p>
          </p:txBody>
        </p:sp>
        <p:sp>
          <p:nvSpPr>
            <p:cNvPr id="138" name="Line 16"/>
            <p:cNvSpPr>
              <a:spLocks noChangeShapeType="1"/>
            </p:cNvSpPr>
            <p:nvPr/>
          </p:nvSpPr>
          <p:spPr bwMode="auto">
            <a:xfrm flipV="1">
              <a:off x="5791200" y="5257800"/>
              <a:ext cx="304800" cy="68580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" name="Rectangle 9"/>
            <p:cNvSpPr>
              <a:spLocks noChangeArrowheads="1"/>
            </p:cNvSpPr>
            <p:nvPr/>
          </p:nvSpPr>
          <p:spPr bwMode="auto">
            <a:xfrm>
              <a:off x="5638800" y="5806440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LO4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8</a:t>
            </a:r>
          </a:p>
        </p:txBody>
      </p:sp>
      <p:sp>
        <p:nvSpPr>
          <p:cNvPr id="39" name="Flowchart: Delay 4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026615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2-2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792228"/>
            <a:ext cx="8391525" cy="672105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chemeClr val="accent1"/>
                </a:solidFill>
              </a:rPr>
              <a:t>Lesson 2-2 </a:t>
            </a:r>
            <a:r>
              <a:rPr lang="en-US" sz="3000" dirty="0"/>
              <a:t>Audit Your Understanding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361202" y="1662497"/>
            <a:ext cx="8033657" cy="767716"/>
          </a:xfrm>
        </p:spPr>
        <p:txBody>
          <a:bodyPr vert="horz" lIns="91440" tIns="45720" rIns="91440" bIns="45720" rtlCol="0">
            <a:normAutofit/>
          </a:bodyPr>
          <a:lstStyle/>
          <a:p>
            <a:pPr marL="377825" indent="-377825">
              <a:buNone/>
            </a:pPr>
            <a:r>
              <a:rPr lang="en-US" b="1" dirty="0">
                <a:solidFill>
                  <a:srgbClr val="FF0000"/>
                </a:solidFill>
              </a:rPr>
              <a:t>1.	</a:t>
            </a:r>
            <a:r>
              <a:rPr lang="en-US" dirty="0"/>
              <a:t>State the four questions used to analyze a transaction.</a:t>
            </a:r>
          </a:p>
        </p:txBody>
      </p:sp>
      <p:sp>
        <p:nvSpPr>
          <p:cNvPr id="12" name="Content Placeholder 7"/>
          <p:cNvSpPr txBox="1">
            <a:spLocks/>
          </p:cNvSpPr>
          <p:nvPr/>
        </p:nvSpPr>
        <p:spPr>
          <a:xfrm>
            <a:off x="831273" y="3047199"/>
            <a:ext cx="7315200" cy="2012859"/>
          </a:xfrm>
          <a:prstGeom prst="rect">
            <a:avLst/>
          </a:prstGeom>
          <a:solidFill>
            <a:srgbClr val="EEECE1"/>
          </a:solidFill>
        </p:spPr>
        <p:txBody>
          <a:bodyPr vert="horz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>
                <a:tab pos="228600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ANSWER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1.	Which accounts are affected? 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2.	How is each account classified? 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3.	How is each classification changed? 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4.	How is each amount entered in the accounts?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9</a:t>
            </a:r>
          </a:p>
        </p:txBody>
      </p:sp>
      <p:sp>
        <p:nvSpPr>
          <p:cNvPr id="8" name="Flowchart: Delay 4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26615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2-2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34"/>
  <p:tag name="MMPROD_UIDATA" val="&lt;database version=&quot;6.0&quot;&gt;&lt;object type=&quot;1&quot; unique_id=&quot;10001&quot;&gt;&lt;object type=&quot;8&quot; unique_id=&quot;11824&quot;&gt;&lt;/object&gt;&lt;object type=&quot;2&quot; unique_id=&quot;11825&quot;&gt;&lt;object type=&quot;3&quot; unique_id=&quot;11826&quot;&gt;&lt;property id=&quot;20148&quot; value=&quot;5&quot;/&gt;&lt;property id=&quot;20300&quot; value=&quot;Slide 1 - &amp;quot;LESSON&amp;#x0D;&amp;#x0A;2-2 Analyzing How Transactions Affect Accounts&amp;quot;&quot;/&gt;&lt;property id=&quot;20307&quot; value=&quot;334&quot;/&gt;&lt;/object&gt;&lt;object type=&quot;3&quot; unique_id=&quot;11827&quot;&gt;&lt;property id=&quot;20148&quot; value=&quot;5&quot;/&gt;&lt;property id=&quot;20300&quot; value=&quot;Slide 2 - &amp;quot;Chart of Accounts&amp;quot;&quot;/&gt;&lt;property id=&quot;20307&quot; value=&quot;351&quot;/&gt;&lt;/object&gt;&lt;object type=&quot;3&quot; unique_id=&quot;11828&quot;&gt;&lt;property id=&quot;20148&quot; value=&quot;5&quot;/&gt;&lt;property id=&quot;20300&quot; value=&quot;Slide 3 - &amp;quot;Chart of Accounts for Delgado Web Services&amp;quot;&quot;/&gt;&lt;property id=&quot;20307&quot; value=&quot;339&quot;/&gt;&lt;/object&gt;&lt;object type=&quot;3&quot; unique_id=&quot;11829&quot;&gt;&lt;property id=&quot;20148&quot; value=&quot;5&quot;/&gt;&lt;property id=&quot;20300&quot; value=&quot;Slide 4 - &amp;quot;Received Cash from Owner as an Investment&amp;quot;&quot;/&gt;&lt;property id=&quot;20307&quot; value=&quot;315&quot;/&gt;&lt;/object&gt;&lt;object type=&quot;3&quot; unique_id=&quot;11830&quot;&gt;&lt;property id=&quot;20148&quot; value=&quot;5&quot;/&gt;&lt;property id=&quot;20300&quot; value=&quot;Slide 5 - &amp;quot;Paid Cash for Supplies&amp;quot;&quot;/&gt;&lt;property id=&quot;20307&quot; value=&quot;266&quot;/&gt;&lt;/object&gt;&lt;object type=&quot;3&quot; unique_id=&quot;11831&quot;&gt;&lt;property id=&quot;20148&quot; value=&quot;5&quot;/&gt;&lt;property id=&quot;20300&quot; value=&quot;Slide 6 - &amp;quot;Paid Cash for Insurance&amp;quot;&quot;/&gt;&lt;property id=&quot;20307&quot; value=&quot;341&quot;/&gt;&lt;/object&gt;&lt;object type=&quot;3&quot; unique_id=&quot;11832&quot;&gt;&lt;property id=&quot;20148&quot; value=&quot;5&quot;/&gt;&lt;property id=&quot;20300&quot; value=&quot;Slide 7 - &amp;quot;Bought Supplies on Account&amp;quot;&quot;/&gt;&lt;property id=&quot;20307&quot; value=&quot;342&quot;/&gt;&lt;/object&gt;&lt;object type=&quot;3&quot; unique_id=&quot;11833&quot;&gt;&lt;property id=&quot;20148&quot; value=&quot;5&quot;/&gt;&lt;property id=&quot;20300&quot; value=&quot;Slide 8 - &amp;quot;Paid Cash on Account&amp;quot;&quot;/&gt;&lt;property id=&quot;20307&quot; value=&quot;343&quot;/&gt;&lt;/object&gt;&lt;object type=&quot;3&quot; unique_id=&quot;11834&quot;&gt;&lt;property id=&quot;20148&quot; value=&quot;5&quot;/&gt;&lt;property id=&quot;20300&quot; value=&quot;Slide 9 - &amp;quot;Lesson 2-2 Audit Your Understanding (1)&amp;quot;&quot;/&gt;&lt;property id=&quot;20307&quot; value=&quot;326&quot;/&gt;&lt;/object&gt;&lt;object type=&quot;3&quot; unique_id=&quot;11835&quot;&gt;&lt;property id=&quot;20148&quot; value=&quot;5&quot;/&gt;&lt;property id=&quot;20300&quot; value=&quot;Slide 10 - &amp;quot;Lesson 2-2 Audit Your Understanding (2)&amp;quot;&quot;/&gt;&lt;property id=&quot;20307&quot; value=&quot;327&quot;/&gt;&lt;/object&gt;&lt;/object&gt;&lt;/object&gt;&lt;/database&gt;"/>
</p:tagLst>
</file>

<file path=ppt/theme/theme1.xml><?xml version="1.0" encoding="utf-8"?>
<a:theme xmlns:a="http://schemas.openxmlformats.org/drawingml/2006/main" name="1_Office Theme">
  <a:themeElements>
    <a:clrScheme name="Custom 1">
      <a:dk1>
        <a:srgbClr val="011892"/>
      </a:dk1>
      <a:lt1>
        <a:srgbClr val="FFFFFF"/>
      </a:lt1>
      <a:dk2>
        <a:srgbClr val="006198"/>
      </a:dk2>
      <a:lt2>
        <a:srgbClr val="E7E6E6"/>
      </a:lt2>
      <a:accent1>
        <a:srgbClr val="0098D4"/>
      </a:accent1>
      <a:accent2>
        <a:srgbClr val="00B7E6"/>
      </a:accent2>
      <a:accent3>
        <a:srgbClr val="81CFEC"/>
      </a:accent3>
      <a:accent4>
        <a:srgbClr val="E8255F"/>
      </a:accent4>
      <a:accent5>
        <a:srgbClr val="FF6300"/>
      </a:accent5>
      <a:accent6>
        <a:srgbClr val="F5B600"/>
      </a:accent6>
      <a:hlink>
        <a:srgbClr val="00B7E6"/>
      </a:hlink>
      <a:folHlink>
        <a:srgbClr val="0098D4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effectLst/>
      </a:spPr>
      <a:bodyPr wrap="square" lIns="0" tIns="0" rIns="0" rtlCol="0" anchor="b">
        <a:spAutoFit/>
      </a:bodyPr>
      <a:lstStyle>
        <a:defPPr>
          <a:defRPr sz="2000" smtClean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Gilbertson_C21_11e PPT Template (Read-Only)" id="{9080F0FD-2DBD-B940-951A-23B0D5DCBA39}" vid="{59C5481E-374E-FE4C-AF5C-F3E808802C41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4779</TotalTime>
  <Words>488</Words>
  <Application>Microsoft Macintosh PowerPoint</Application>
  <PresentationFormat>On-screen Show (4:3)</PresentationFormat>
  <Paragraphs>157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1_Office Theme</vt:lpstr>
      <vt:lpstr>Custom Design</vt:lpstr>
      <vt:lpstr>LESSON 2-2 Analyzing How Transactions  Affect Accounts</vt:lpstr>
      <vt:lpstr>Chart of Accounts</vt:lpstr>
      <vt:lpstr>Chart of Accounts for Delgado Web Services</vt:lpstr>
      <vt:lpstr>Received Cash from Owner as an Investment</vt:lpstr>
      <vt:lpstr>Paid Cash for Supplies</vt:lpstr>
      <vt:lpstr>Paid Cash for Insurance</vt:lpstr>
      <vt:lpstr>Bought Supplies on Account</vt:lpstr>
      <vt:lpstr>Paid Cash on Account</vt:lpstr>
      <vt:lpstr>Lesson 2-2 Audit Your Understanding</vt:lpstr>
      <vt:lpstr>Lesson 2-2 Audit Your Understanding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McLaughlin</dc:creator>
  <cp:lastModifiedBy>lw-dlf</cp:lastModifiedBy>
  <cp:revision>289</cp:revision>
  <dcterms:created xsi:type="dcterms:W3CDTF">2012-07-02T15:51:50Z</dcterms:created>
  <dcterms:modified xsi:type="dcterms:W3CDTF">2018-01-30T12:34:40Z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-748959103</vt:i4>
  </property>
  <property fmtid="{D5CDD505-2E9C-101B-9397-08002B2CF9AE}" pid="3" name="_NewReviewCycle">
    <vt:lpwstr/>
  </property>
  <property fmtid="{D5CDD505-2E9C-101B-9397-08002B2CF9AE}" pid="4" name="_EmailSubject">
    <vt:lpwstr>C21 PPT Sample Comments</vt:lpwstr>
  </property>
  <property fmtid="{D5CDD505-2E9C-101B-9397-08002B2CF9AE}" pid="5" name="_AuthorEmail">
    <vt:lpwstr>Diane.Bowdler@cengage.com</vt:lpwstr>
  </property>
  <property fmtid="{D5CDD505-2E9C-101B-9397-08002B2CF9AE}" pid="6" name="_AuthorEmailDisplayName">
    <vt:lpwstr>Bowdler, Diane</vt:lpwstr>
  </property>
</Properties>
</file>