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4"/>
  </p:notesMasterIdLst>
  <p:sldIdLst>
    <p:sldId id="335" r:id="rId3"/>
    <p:sldId id="344" r:id="rId4"/>
    <p:sldId id="340" r:id="rId5"/>
    <p:sldId id="345" r:id="rId6"/>
    <p:sldId id="346" r:id="rId7"/>
    <p:sldId id="347" r:id="rId8"/>
    <p:sldId id="328" r:id="rId9"/>
    <p:sldId id="329" r:id="rId10"/>
    <p:sldId id="330" r:id="rId11"/>
    <p:sldId id="331" r:id="rId12"/>
    <p:sldId id="33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02">
          <p15:clr>
            <a:srgbClr val="A4A3A4"/>
          </p15:clr>
        </p15:guide>
        <p15:guide id="4" orient="horz" pos="1926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orient="horz" pos="461">
          <p15:clr>
            <a:srgbClr val="A4A3A4"/>
          </p15:clr>
        </p15:guide>
        <p15:guide id="7" orient="horz" pos="4128">
          <p15:clr>
            <a:srgbClr val="A4A3A4"/>
          </p15:clr>
        </p15:guide>
        <p15:guide id="8" pos="5518">
          <p15:clr>
            <a:srgbClr val="A4A3A4"/>
          </p15:clr>
        </p15:guide>
        <p15:guide id="9" pos="229">
          <p15:clr>
            <a:srgbClr val="A4A3A4"/>
          </p15:clr>
        </p15:guide>
        <p15:guide id="10" pos="301">
          <p15:clr>
            <a:srgbClr val="A4A3A4"/>
          </p15:clr>
        </p15:guide>
        <p15:guide id="11" pos="719">
          <p15:clr>
            <a:srgbClr val="A4A3A4"/>
          </p15:clr>
        </p15:guide>
        <p15:guide id="12" pos="529">
          <p15:clr>
            <a:srgbClr val="A4A3A4"/>
          </p15:clr>
        </p15:guide>
        <p15:guide id="13" pos="10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3" clrIdx="0"/>
  <p:cmAuthor id="1" name="laser" initials="lase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045"/>
    <a:srgbClr val="006600"/>
    <a:srgbClr val="92D050"/>
    <a:srgbClr val="CCECFF"/>
    <a:srgbClr val="99CCFF"/>
    <a:srgbClr val="73BEF1"/>
    <a:srgbClr val="77933C"/>
    <a:srgbClr val="B6D5AB"/>
    <a:srgbClr val="EA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89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690" y="-90"/>
      </p:cViewPr>
      <p:guideLst>
        <p:guide orient="horz" pos="2160"/>
        <p:guide orient="horz" pos="1102"/>
        <p:guide orient="horz" pos="1926"/>
        <p:guide orient="horz" pos="703"/>
        <p:guide orient="horz" pos="461"/>
        <p:guide orient="horz" pos="4128"/>
        <p:guide pos="2880"/>
        <p:guide pos="5518"/>
        <p:guide pos="229"/>
        <p:guide pos="301"/>
        <p:guide pos="720"/>
        <p:guide pos="529"/>
        <p:guide pos="104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100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5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1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81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81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9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60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1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817406" y="703177"/>
            <a:ext cx="8227093" cy="2116223"/>
          </a:xfrm>
        </p:spPr>
        <p:txBody>
          <a:bodyPr/>
          <a:lstStyle/>
          <a:p>
            <a:pPr algn="l">
              <a:tabLst>
                <a:tab pos="838200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2-3 Analyzing How </a:t>
            </a:r>
            <a:r>
              <a:rPr lang="en-US" sz="4000" dirty="0" smtClean="0">
                <a:solidFill>
                  <a:schemeClr val="bg1"/>
                </a:solidFill>
              </a:rPr>
              <a:t>Transactions 	Affect Owner’s </a:t>
            </a:r>
            <a:r>
              <a:rPr lang="en-US" sz="4000" dirty="0">
                <a:solidFill>
                  <a:schemeClr val="bg1"/>
                </a:solidFill>
              </a:rPr>
              <a:t>Equity </a:t>
            </a:r>
            <a:r>
              <a:rPr lang="en-US" sz="4000" dirty="0" smtClean="0">
                <a:solidFill>
                  <a:schemeClr val="bg1"/>
                </a:solidFill>
              </a:rPr>
              <a:t>	Accounts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9192" y="3306474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Analyze transactions for operating a business into debit and credit parts.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3857" y="760581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2-3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63127"/>
            <a:ext cx="8033657" cy="9963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/>
              <a:t>Is the drawing account increased on the debit side or credit side?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831273" y="3050374"/>
            <a:ext cx="7315200" cy="904863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Debit because withdrawals decrease owner’s equity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6972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3857" y="760581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2-3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62394"/>
            <a:ext cx="8033657" cy="1164563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5.	</a:t>
            </a:r>
            <a:r>
              <a:rPr lang="en-US" dirty="0"/>
              <a:t>Are revenue accounts increased on the debit side or credit side?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831273" y="3055557"/>
            <a:ext cx="7315200" cy="904863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Credit because revenue increases owner’s equity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16217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Received Cash from Sales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57200" y="1745670"/>
            <a:ext cx="6248400" cy="338554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10.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from sales, $1,100.00.</a:t>
            </a:r>
          </a:p>
        </p:txBody>
      </p:sp>
      <p:pic>
        <p:nvPicPr>
          <p:cNvPr id="82" name="Picture 81" descr="Chapter 2_Page 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376098"/>
            <a:ext cx="6400800" cy="2538687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2590800" y="2613332"/>
            <a:ext cx="4419600" cy="1448564"/>
            <a:chOff x="2438400" y="2461136"/>
            <a:chExt cx="4419600" cy="1592622"/>
          </a:xfrm>
        </p:grpSpPr>
        <p:sp>
          <p:nvSpPr>
            <p:cNvPr id="84" name="Line 20"/>
            <p:cNvSpPr>
              <a:spLocks noChangeShapeType="1"/>
            </p:cNvSpPr>
            <p:nvPr/>
          </p:nvSpPr>
          <p:spPr bwMode="auto">
            <a:xfrm flipV="1">
              <a:off x="2438400" y="2629533"/>
              <a:ext cx="838200" cy="134044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Line 20"/>
            <p:cNvSpPr>
              <a:spLocks noChangeShapeType="1"/>
            </p:cNvSpPr>
            <p:nvPr/>
          </p:nvSpPr>
          <p:spPr bwMode="auto">
            <a:xfrm flipH="1" flipV="1">
              <a:off x="3200400" y="2629533"/>
              <a:ext cx="2057400" cy="14242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81400" y="2474807"/>
              <a:ext cx="3276600" cy="372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and Sales are affected.</a:t>
              </a:r>
            </a:p>
          </p:txBody>
        </p:sp>
        <p:sp>
          <p:nvSpPr>
            <p:cNvPr id="87" name="Rectangle 7"/>
            <p:cNvSpPr>
              <a:spLocks noChangeArrowheads="1"/>
            </p:cNvSpPr>
            <p:nvPr/>
          </p:nvSpPr>
          <p:spPr bwMode="auto">
            <a:xfrm>
              <a:off x="3124200" y="2461136"/>
              <a:ext cx="365760" cy="40213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28600" y="2690298"/>
            <a:ext cx="3276600" cy="1491861"/>
            <a:chOff x="228600" y="2470539"/>
            <a:chExt cx="3276600" cy="1491861"/>
          </a:xfrm>
        </p:grpSpPr>
        <p:sp>
          <p:nvSpPr>
            <p:cNvPr id="89" name="Line 16"/>
            <p:cNvSpPr>
              <a:spLocks noChangeShapeType="1"/>
            </p:cNvSpPr>
            <p:nvPr/>
          </p:nvSpPr>
          <p:spPr bwMode="auto">
            <a:xfrm>
              <a:off x="457200" y="2667000"/>
              <a:ext cx="1417320" cy="8382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228600" y="2470539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9600" y="2470539"/>
              <a:ext cx="2895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is an asset.</a:t>
              </a:r>
            </a:p>
          </p:txBody>
        </p:sp>
        <p:sp>
          <p:nvSpPr>
            <p:cNvPr id="92" name="Right Brace 91"/>
            <p:cNvSpPr/>
            <p:nvPr/>
          </p:nvSpPr>
          <p:spPr>
            <a:xfrm flipH="1">
              <a:off x="1981200" y="3124200"/>
              <a:ext cx="228600" cy="838200"/>
            </a:xfrm>
            <a:prstGeom prst="rightBrac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562600" y="5433498"/>
            <a:ext cx="3352800" cy="914400"/>
            <a:chOff x="5638800" y="5257800"/>
            <a:chExt cx="3352800" cy="914400"/>
          </a:xfrm>
        </p:grpSpPr>
        <p:sp>
          <p:nvSpPr>
            <p:cNvPr id="94" name="Rectangle 93"/>
            <p:cNvSpPr/>
            <p:nvPr/>
          </p:nvSpPr>
          <p:spPr>
            <a:xfrm>
              <a:off x="5943600" y="5802868"/>
              <a:ext cx="3048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Owner’s equity is increased.</a:t>
              </a:r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672432" y="4544499"/>
            <a:ext cx="2319168" cy="676756"/>
            <a:chOff x="6443832" y="4309998"/>
            <a:chExt cx="2319168" cy="676756"/>
          </a:xfrm>
        </p:grpSpPr>
        <p:sp>
          <p:nvSpPr>
            <p:cNvPr id="98" name="Rectangle 97"/>
            <p:cNvSpPr/>
            <p:nvPr/>
          </p:nvSpPr>
          <p:spPr>
            <a:xfrm>
              <a:off x="7010400" y="4648200"/>
              <a:ext cx="1752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is credited.</a:t>
              </a:r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H="1" flipV="1">
              <a:off x="6443832" y="4487330"/>
              <a:ext cx="9144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7162800" y="430999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6200" y="4544036"/>
            <a:ext cx="1371600" cy="982709"/>
            <a:chOff x="76200" y="3962400"/>
            <a:chExt cx="1371600" cy="982709"/>
          </a:xfrm>
        </p:grpSpPr>
        <p:sp>
          <p:nvSpPr>
            <p:cNvPr id="102" name="Rectangle 101"/>
            <p:cNvSpPr/>
            <p:nvPr/>
          </p:nvSpPr>
          <p:spPr>
            <a:xfrm>
              <a:off x="76200" y="4360334"/>
              <a:ext cx="1371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is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debited.</a:t>
              </a:r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>
              <a:off x="448732" y="4140198"/>
              <a:ext cx="914400" cy="2866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"/>
            <p:cNvSpPr>
              <a:spLocks noChangeArrowheads="1"/>
            </p:cNvSpPr>
            <p:nvPr/>
          </p:nvSpPr>
          <p:spPr bwMode="auto">
            <a:xfrm>
              <a:off x="228600" y="39624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781800" y="2614098"/>
            <a:ext cx="2192866" cy="1569660"/>
            <a:chOff x="6798734" y="2394339"/>
            <a:chExt cx="2192866" cy="1569660"/>
          </a:xfrm>
        </p:grpSpPr>
        <p:grpSp>
          <p:nvGrpSpPr>
            <p:cNvPr id="106" name="Group 55"/>
            <p:cNvGrpSpPr/>
            <p:nvPr/>
          </p:nvGrpSpPr>
          <p:grpSpPr>
            <a:xfrm>
              <a:off x="6798734" y="2394339"/>
              <a:ext cx="2192866" cy="1569660"/>
              <a:chOff x="6798734" y="2394339"/>
              <a:chExt cx="2192866" cy="156966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696200" y="2394339"/>
                <a:ext cx="1295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is 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revenue account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that affects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owner‘s equity.</a:t>
                </a:r>
              </a:p>
            </p:txBody>
          </p:sp>
          <p:sp>
            <p:nvSpPr>
              <p:cNvPr id="109" name="Right Brace 108"/>
              <p:cNvSpPr/>
              <p:nvPr/>
            </p:nvSpPr>
            <p:spPr>
              <a:xfrm>
                <a:off x="6798734" y="3124200"/>
                <a:ext cx="228600" cy="838200"/>
              </a:xfrm>
              <a:prstGeom prst="rightBrac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Line 16"/>
              <p:cNvSpPr>
                <a:spLocks noChangeShapeType="1"/>
              </p:cNvSpPr>
              <p:nvPr/>
            </p:nvSpPr>
            <p:spPr bwMode="auto">
              <a:xfrm flipH="1">
                <a:off x="7086600" y="2699139"/>
                <a:ext cx="381000" cy="80606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7315200" y="2470539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43000" y="5433498"/>
            <a:ext cx="3048000" cy="914400"/>
            <a:chOff x="5638800" y="5257800"/>
            <a:chExt cx="3048000" cy="914400"/>
          </a:xfrm>
        </p:grpSpPr>
        <p:sp>
          <p:nvSpPr>
            <p:cNvPr id="112" name="Rectangle 111"/>
            <p:cNvSpPr/>
            <p:nvPr/>
          </p:nvSpPr>
          <p:spPr>
            <a:xfrm>
              <a:off x="5943600" y="5802868"/>
              <a:ext cx="2743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 are increased.</a:t>
              </a:r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4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Sold Services on Account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6516" y="1600200"/>
            <a:ext cx="7019870" cy="338554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12.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Sold services on account to Main Street Services, $500.00.</a:t>
            </a:r>
          </a:p>
        </p:txBody>
      </p:sp>
      <p:pic>
        <p:nvPicPr>
          <p:cNvPr id="82" name="Picture 81" descr="Chapter 2_Page 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942" y="3260845"/>
            <a:ext cx="5943600" cy="237039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3245742" y="2430843"/>
            <a:ext cx="4800600" cy="1447800"/>
            <a:chOff x="2438400" y="2438400"/>
            <a:chExt cx="4800600" cy="1447800"/>
          </a:xfrm>
        </p:grpSpPr>
        <p:sp>
          <p:nvSpPr>
            <p:cNvPr id="84" name="Line 20"/>
            <p:cNvSpPr>
              <a:spLocks noChangeShapeType="1"/>
            </p:cNvSpPr>
            <p:nvPr/>
          </p:nvSpPr>
          <p:spPr bwMode="auto">
            <a:xfrm flipV="1">
              <a:off x="2438400" y="2819400"/>
              <a:ext cx="609600" cy="9906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Line 20"/>
            <p:cNvSpPr>
              <a:spLocks noChangeShapeType="1"/>
            </p:cNvSpPr>
            <p:nvPr/>
          </p:nvSpPr>
          <p:spPr bwMode="auto">
            <a:xfrm flipH="1" flipV="1">
              <a:off x="3048000" y="2819400"/>
              <a:ext cx="1828800" cy="1066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76600" y="2438400"/>
              <a:ext cx="3962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Accounts Receivable—Main Street Services and Sales are affected.</a:t>
              </a:r>
            </a:p>
          </p:txBody>
        </p:sp>
        <p:sp>
          <p:nvSpPr>
            <p:cNvPr id="87" name="Rectangle 7"/>
            <p:cNvSpPr>
              <a:spLocks noChangeArrowheads="1"/>
            </p:cNvSpPr>
            <p:nvPr/>
          </p:nvSpPr>
          <p:spPr bwMode="auto">
            <a:xfrm>
              <a:off x="2910840" y="256839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97742" y="2140803"/>
            <a:ext cx="3078858" cy="1890240"/>
            <a:chOff x="152400" y="2148360"/>
            <a:chExt cx="3078858" cy="1890240"/>
          </a:xfrm>
        </p:grpSpPr>
        <p:sp>
          <p:nvSpPr>
            <p:cNvPr id="89" name="Line 16"/>
            <p:cNvSpPr>
              <a:spLocks noChangeShapeType="1"/>
            </p:cNvSpPr>
            <p:nvPr/>
          </p:nvSpPr>
          <p:spPr bwMode="auto">
            <a:xfrm>
              <a:off x="381000" y="2590800"/>
              <a:ext cx="1219200" cy="9906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152400" y="226538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92858" y="2148360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Accounts Receivable—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Main Street Services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is an asset.</a:t>
              </a:r>
            </a:p>
          </p:txBody>
        </p:sp>
        <p:sp>
          <p:nvSpPr>
            <p:cNvPr id="92" name="Right Brace 91"/>
            <p:cNvSpPr/>
            <p:nvPr/>
          </p:nvSpPr>
          <p:spPr>
            <a:xfrm flipH="1">
              <a:off x="1676400" y="3200400"/>
              <a:ext cx="228600" cy="838200"/>
            </a:xfrm>
            <a:prstGeom prst="rightBrac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912742" y="5250243"/>
            <a:ext cx="2316858" cy="1129843"/>
            <a:chOff x="5638800" y="5257800"/>
            <a:chExt cx="2316858" cy="1129843"/>
          </a:xfrm>
        </p:grpSpPr>
        <p:sp>
          <p:nvSpPr>
            <p:cNvPr id="94" name="Rectangle 93"/>
            <p:cNvSpPr/>
            <p:nvPr/>
          </p:nvSpPr>
          <p:spPr>
            <a:xfrm>
              <a:off x="5943600" y="5802868"/>
              <a:ext cx="20120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Owner’s equity is increased.</a:t>
              </a:r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827142" y="4318912"/>
            <a:ext cx="1707258" cy="1026582"/>
            <a:chOff x="6629400" y="4326469"/>
            <a:chExt cx="1707258" cy="1026582"/>
          </a:xfrm>
        </p:grpSpPr>
        <p:sp>
          <p:nvSpPr>
            <p:cNvPr id="98" name="Rectangle 97"/>
            <p:cNvSpPr/>
            <p:nvPr/>
          </p:nvSpPr>
          <p:spPr>
            <a:xfrm>
              <a:off x="7112000" y="4768276"/>
              <a:ext cx="1224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Sales is credited.</a:t>
              </a:r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H="1" flipV="1">
              <a:off x="6629400" y="4521198"/>
              <a:ext cx="6858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7162800" y="4326469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21542" y="4335843"/>
            <a:ext cx="1844040" cy="1648016"/>
            <a:chOff x="152400" y="4343400"/>
            <a:chExt cx="1844040" cy="1648016"/>
          </a:xfrm>
        </p:grpSpPr>
        <p:sp>
          <p:nvSpPr>
            <p:cNvPr id="102" name="Rectangle 101"/>
            <p:cNvSpPr/>
            <p:nvPr/>
          </p:nvSpPr>
          <p:spPr>
            <a:xfrm>
              <a:off x="152400" y="4667977"/>
              <a:ext cx="1524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Receivable—Main Street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Services is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debited.</a:t>
              </a:r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 flipV="1">
              <a:off x="807720" y="4527175"/>
              <a:ext cx="118872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"/>
            <p:cNvSpPr>
              <a:spLocks noChangeArrowheads="1"/>
            </p:cNvSpPr>
            <p:nvPr/>
          </p:nvSpPr>
          <p:spPr bwMode="auto">
            <a:xfrm>
              <a:off x="624840" y="43434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979542" y="2533118"/>
            <a:ext cx="1981200" cy="1815882"/>
            <a:chOff x="6858000" y="2470539"/>
            <a:chExt cx="1981200" cy="1815882"/>
          </a:xfrm>
        </p:grpSpPr>
        <p:grpSp>
          <p:nvGrpSpPr>
            <p:cNvPr id="106" name="Group 55"/>
            <p:cNvGrpSpPr/>
            <p:nvPr/>
          </p:nvGrpSpPr>
          <p:grpSpPr>
            <a:xfrm>
              <a:off x="6858000" y="2470539"/>
              <a:ext cx="1981200" cy="1815882"/>
              <a:chOff x="6858000" y="2470539"/>
              <a:chExt cx="1981200" cy="1815882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772400" y="2470539"/>
                <a:ext cx="10668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 is 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revenue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that affects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owner's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equity.</a:t>
                </a:r>
              </a:p>
            </p:txBody>
          </p:sp>
          <p:sp>
            <p:nvSpPr>
              <p:cNvPr id="109" name="Right Brace 108"/>
              <p:cNvSpPr/>
              <p:nvPr/>
            </p:nvSpPr>
            <p:spPr>
              <a:xfrm>
                <a:off x="6858000" y="3124200"/>
                <a:ext cx="228600" cy="838200"/>
              </a:xfrm>
              <a:prstGeom prst="rightBrace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Line 16"/>
              <p:cNvSpPr>
                <a:spLocks noChangeShapeType="1"/>
              </p:cNvSpPr>
              <p:nvPr/>
            </p:nvSpPr>
            <p:spPr bwMode="auto">
              <a:xfrm flipH="1">
                <a:off x="7162800" y="2667000"/>
                <a:ext cx="457200" cy="83820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7391400" y="2470539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721742" y="5250243"/>
            <a:ext cx="3276600" cy="914400"/>
            <a:chOff x="5638800" y="5257800"/>
            <a:chExt cx="3276600" cy="914400"/>
          </a:xfrm>
        </p:grpSpPr>
        <p:sp>
          <p:nvSpPr>
            <p:cNvPr id="112" name="Rectangle 111"/>
            <p:cNvSpPr/>
            <p:nvPr/>
          </p:nvSpPr>
          <p:spPr>
            <a:xfrm>
              <a:off x="5943600" y="5802868"/>
              <a:ext cx="2971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 are increased.</a:t>
              </a:r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4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Paid Cash for an Expense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57200" y="1600200"/>
            <a:ext cx="5410200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12.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Paid cash for communications bill for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cell phone and Internet service, $80.00.</a:t>
            </a:r>
          </a:p>
        </p:txBody>
      </p:sp>
      <p:pic>
        <p:nvPicPr>
          <p:cNvPr id="90" name="Picture 89" descr="Chapter 2_Page 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2905"/>
            <a:ext cx="6400800" cy="3256630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752600" y="2447480"/>
            <a:ext cx="4114800" cy="2415261"/>
            <a:chOff x="1981200" y="2319862"/>
            <a:chExt cx="4114800" cy="2655454"/>
          </a:xfrm>
        </p:grpSpPr>
        <p:sp>
          <p:nvSpPr>
            <p:cNvPr id="92" name="Line 20"/>
            <p:cNvSpPr>
              <a:spLocks noChangeShapeType="1"/>
            </p:cNvSpPr>
            <p:nvPr/>
          </p:nvSpPr>
          <p:spPr bwMode="auto">
            <a:xfrm flipV="1">
              <a:off x="1981200" y="2629529"/>
              <a:ext cx="1295400" cy="7540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Line 20"/>
            <p:cNvSpPr>
              <a:spLocks noChangeShapeType="1"/>
            </p:cNvSpPr>
            <p:nvPr/>
          </p:nvSpPr>
          <p:spPr bwMode="auto">
            <a:xfrm flipH="1" flipV="1">
              <a:off x="3276600" y="2545753"/>
              <a:ext cx="685800" cy="242956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05200" y="2319862"/>
              <a:ext cx="2590800" cy="64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Communications Expense and Cash are affected.</a:t>
              </a:r>
            </a:p>
          </p:txBody>
        </p:sp>
        <p:sp>
          <p:nvSpPr>
            <p:cNvPr id="95" name="Rectangle 7"/>
            <p:cNvSpPr>
              <a:spLocks noChangeArrowheads="1"/>
            </p:cNvSpPr>
            <p:nvPr/>
          </p:nvSpPr>
          <p:spPr bwMode="auto">
            <a:xfrm>
              <a:off x="3124200" y="2420750"/>
              <a:ext cx="365760" cy="40213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9600" y="2548103"/>
            <a:ext cx="2362200" cy="1042411"/>
            <a:chOff x="228600" y="2365702"/>
            <a:chExt cx="2362200" cy="1042411"/>
          </a:xfrm>
        </p:grpSpPr>
        <p:sp>
          <p:nvSpPr>
            <p:cNvPr id="97" name="Line 16"/>
            <p:cNvSpPr>
              <a:spLocks noChangeShapeType="1"/>
            </p:cNvSpPr>
            <p:nvPr/>
          </p:nvSpPr>
          <p:spPr bwMode="auto">
            <a:xfrm>
              <a:off x="476250" y="2737239"/>
              <a:ext cx="381000" cy="3810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8"/>
            <p:cNvSpPr>
              <a:spLocks noChangeArrowheads="1"/>
            </p:cNvSpPr>
            <p:nvPr/>
          </p:nvSpPr>
          <p:spPr bwMode="auto">
            <a:xfrm>
              <a:off x="228600" y="2470539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9600" y="2365702"/>
              <a:ext cx="1981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is an asset.</a:t>
              </a:r>
            </a:p>
          </p:txBody>
        </p:sp>
        <p:sp>
          <p:nvSpPr>
            <p:cNvPr id="100" name="Right Brace 99"/>
            <p:cNvSpPr/>
            <p:nvPr/>
          </p:nvSpPr>
          <p:spPr>
            <a:xfrm flipH="1">
              <a:off x="914400" y="2842574"/>
              <a:ext cx="228600" cy="565539"/>
            </a:xfrm>
            <a:prstGeom prst="rightBrac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038600" y="4405540"/>
            <a:ext cx="4572000" cy="1741835"/>
            <a:chOff x="4419600" y="4267200"/>
            <a:chExt cx="4572000" cy="1741835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 flipH="1" flipV="1">
              <a:off x="4953000" y="4267200"/>
              <a:ext cx="838200" cy="15240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419600" y="5424260"/>
              <a:ext cx="4572000" cy="584775"/>
              <a:chOff x="5105400" y="5652860"/>
              <a:chExt cx="4572001" cy="584775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6553201" y="5652860"/>
                <a:ext cx="3124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Owner‘s equity is decreased; expenses are increased.</a:t>
                </a:r>
                <a:endPara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Line 16"/>
              <p:cNvSpPr>
                <a:spLocks noChangeShapeType="1"/>
              </p:cNvSpPr>
              <p:nvPr/>
            </p:nvSpPr>
            <p:spPr bwMode="auto">
              <a:xfrm flipH="1" flipV="1">
                <a:off x="5105400" y="5992905"/>
                <a:ext cx="137160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>
                <a:off x="6248400" y="58064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228600" y="5396139"/>
            <a:ext cx="3200400" cy="751236"/>
            <a:chOff x="533400" y="5198996"/>
            <a:chExt cx="3200400" cy="751236"/>
          </a:xfrm>
        </p:grpSpPr>
        <p:sp>
          <p:nvSpPr>
            <p:cNvPr id="108" name="Rectangle 107"/>
            <p:cNvSpPr/>
            <p:nvPr/>
          </p:nvSpPr>
          <p:spPr>
            <a:xfrm>
              <a:off x="533400" y="5365457"/>
              <a:ext cx="2209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Communications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Expense is debited.</a:t>
              </a: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Line 16"/>
            <p:cNvSpPr>
              <a:spLocks noChangeShapeType="1"/>
            </p:cNvSpPr>
            <p:nvPr/>
          </p:nvSpPr>
          <p:spPr bwMode="auto">
            <a:xfrm flipV="1">
              <a:off x="2667000" y="5198996"/>
              <a:ext cx="1066800" cy="457199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1"/>
            <p:cNvSpPr>
              <a:spLocks noChangeArrowheads="1"/>
            </p:cNvSpPr>
            <p:nvPr/>
          </p:nvSpPr>
          <p:spPr bwMode="auto">
            <a:xfrm>
              <a:off x="2438400" y="5503797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33400" y="3795940"/>
            <a:ext cx="1600200" cy="1080860"/>
            <a:chOff x="457200" y="3059793"/>
            <a:chExt cx="1600200" cy="1080860"/>
          </a:xfrm>
        </p:grpSpPr>
        <p:sp>
          <p:nvSpPr>
            <p:cNvPr id="112" name="Rectangle 111"/>
            <p:cNvSpPr/>
            <p:nvPr/>
          </p:nvSpPr>
          <p:spPr>
            <a:xfrm>
              <a:off x="457200" y="3555878"/>
              <a:ext cx="1066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is credited.</a:t>
              </a:r>
            </a:p>
          </p:txBody>
        </p:sp>
        <p:sp>
          <p:nvSpPr>
            <p:cNvPr id="113" name="Line 16"/>
            <p:cNvSpPr>
              <a:spLocks noChangeShapeType="1"/>
            </p:cNvSpPr>
            <p:nvPr/>
          </p:nvSpPr>
          <p:spPr bwMode="auto">
            <a:xfrm flipV="1">
              <a:off x="914400" y="3059793"/>
              <a:ext cx="1143000" cy="304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0"/>
            <p:cNvSpPr>
              <a:spLocks noChangeArrowheads="1"/>
            </p:cNvSpPr>
            <p:nvPr/>
          </p:nvSpPr>
          <p:spPr bwMode="auto">
            <a:xfrm>
              <a:off x="685800" y="31645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553201" y="2438400"/>
            <a:ext cx="2653146" cy="1323439"/>
            <a:chOff x="6553200" y="2300060"/>
            <a:chExt cx="2918460" cy="1323439"/>
          </a:xfrm>
        </p:grpSpPr>
        <p:sp>
          <p:nvSpPr>
            <p:cNvPr id="116" name="Line 16"/>
            <p:cNvSpPr>
              <a:spLocks noChangeShapeType="1"/>
            </p:cNvSpPr>
            <p:nvPr/>
          </p:nvSpPr>
          <p:spPr bwMode="auto">
            <a:xfrm flipH="1">
              <a:off x="6819900" y="2667000"/>
              <a:ext cx="304800" cy="4572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553200" y="2300060"/>
              <a:ext cx="2918460" cy="1323439"/>
              <a:chOff x="6629400" y="2255999"/>
              <a:chExt cx="2918460" cy="1323439"/>
            </a:xfrm>
          </p:grpSpPr>
          <p:grpSp>
            <p:nvGrpSpPr>
              <p:cNvPr id="118" name="Group 55"/>
              <p:cNvGrpSpPr/>
              <p:nvPr/>
            </p:nvGrpSpPr>
            <p:grpSpPr>
              <a:xfrm>
                <a:off x="6629400" y="2255999"/>
                <a:ext cx="2918460" cy="1323439"/>
                <a:chOff x="6629400" y="2255999"/>
                <a:chExt cx="2918460" cy="1323439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7383780" y="2255999"/>
                  <a:ext cx="2164080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Communications Expense is an expense account that affects </a:t>
                  </a:r>
                  <a:b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</a:b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owner‘s equity.</a:t>
                  </a:r>
                </a:p>
              </p:txBody>
            </p:sp>
            <p:sp>
              <p:nvSpPr>
                <p:cNvPr id="121" name="Right Brace 120"/>
                <p:cNvSpPr/>
                <p:nvPr/>
              </p:nvSpPr>
              <p:spPr>
                <a:xfrm>
                  <a:off x="6629400" y="2842574"/>
                  <a:ext cx="228600" cy="565539"/>
                </a:xfrm>
                <a:prstGeom prst="rightBrace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9" name="Rectangle 8"/>
              <p:cNvSpPr>
                <a:spLocks noChangeArrowheads="1"/>
              </p:cNvSpPr>
              <p:nvPr/>
            </p:nvSpPr>
            <p:spPr bwMode="auto">
              <a:xfrm>
                <a:off x="7010400" y="2409579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447800" y="4405540"/>
            <a:ext cx="1676400" cy="928460"/>
            <a:chOff x="5410200" y="5410200"/>
            <a:chExt cx="1676400" cy="928460"/>
          </a:xfrm>
        </p:grpSpPr>
        <p:sp>
          <p:nvSpPr>
            <p:cNvPr id="123" name="Rectangle 122"/>
            <p:cNvSpPr/>
            <p:nvPr/>
          </p:nvSpPr>
          <p:spPr>
            <a:xfrm>
              <a:off x="5715000" y="5753885"/>
              <a:ext cx="1371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 are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decreased.</a:t>
              </a:r>
            </a:p>
          </p:txBody>
        </p:sp>
        <p:sp>
          <p:nvSpPr>
            <p:cNvPr id="124" name="Line 16"/>
            <p:cNvSpPr>
              <a:spLocks noChangeShapeType="1"/>
            </p:cNvSpPr>
            <p:nvPr/>
          </p:nvSpPr>
          <p:spPr bwMode="auto">
            <a:xfrm flipV="1">
              <a:off x="5638800" y="5410200"/>
              <a:ext cx="381000" cy="533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5410200" y="58064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4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Received Cash on Account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048870" y="3172473"/>
            <a:ext cx="7710954" cy="2241036"/>
            <a:chOff x="1048870" y="3147648"/>
            <a:chExt cx="7710954" cy="2241036"/>
          </a:xfrm>
        </p:grpSpPr>
        <p:pic>
          <p:nvPicPr>
            <p:cNvPr id="77" name="Picture 76" descr="Chapter 2_Page 4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870" y="3241542"/>
              <a:ext cx="7315200" cy="2147142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124200" y="3147648"/>
              <a:ext cx="1524000" cy="26161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59771" y="3147648"/>
              <a:ext cx="2400053" cy="26161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=   Liabilities   +   Owner’s Equity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6240" y="2286000"/>
            <a:ext cx="3870960" cy="1692154"/>
            <a:chOff x="396240" y="2261175"/>
            <a:chExt cx="3870960" cy="1692154"/>
          </a:xfrm>
        </p:grpSpPr>
        <p:sp>
          <p:nvSpPr>
            <p:cNvPr id="81" name="Rectangle 80"/>
            <p:cNvSpPr/>
            <p:nvPr/>
          </p:nvSpPr>
          <p:spPr>
            <a:xfrm>
              <a:off x="762000" y="2261175"/>
              <a:ext cx="3505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and Accounts Receivable—Main Street Services are assets.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609600" y="2662514"/>
              <a:ext cx="1447800" cy="918885"/>
            </a:xfrm>
            <a:custGeom>
              <a:avLst/>
              <a:gdLst>
                <a:gd name="connsiteX0" fmla="*/ 905436 w 905436"/>
                <a:gd name="connsiteY0" fmla="*/ 833718 h 833718"/>
                <a:gd name="connsiteX1" fmla="*/ 8965 w 905436"/>
                <a:gd name="connsiteY1" fmla="*/ 833718 h 833718"/>
                <a:gd name="connsiteX2" fmla="*/ 0 w 905436"/>
                <a:gd name="connsiteY2" fmla="*/ 0 h 8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436" h="833718">
                  <a:moveTo>
                    <a:pt x="905436" y="833718"/>
                  </a:moveTo>
                  <a:lnTo>
                    <a:pt x="8965" y="833718"/>
                  </a:lnTo>
                  <a:cubicBezTo>
                    <a:pt x="5977" y="555812"/>
                    <a:pt x="2988" y="277906"/>
                    <a:pt x="0" y="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ight Brace 82"/>
            <p:cNvSpPr/>
            <p:nvPr/>
          </p:nvSpPr>
          <p:spPr>
            <a:xfrm flipH="1">
              <a:off x="2127250" y="3200401"/>
              <a:ext cx="234949" cy="752928"/>
            </a:xfrm>
            <a:prstGeom prst="rightBrac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"/>
            <p:cNvSpPr>
              <a:spLocks noChangeArrowheads="1"/>
            </p:cNvSpPr>
            <p:nvPr/>
          </p:nvSpPr>
          <p:spPr bwMode="auto">
            <a:xfrm>
              <a:off x="396240" y="2401669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5" name="Group 23"/>
          <p:cNvGrpSpPr/>
          <p:nvPr/>
        </p:nvGrpSpPr>
        <p:grpSpPr>
          <a:xfrm>
            <a:off x="4419600" y="5175945"/>
            <a:ext cx="4419600" cy="996255"/>
            <a:chOff x="6248400" y="5379720"/>
            <a:chExt cx="4419601" cy="996255"/>
          </a:xfrm>
        </p:grpSpPr>
        <p:sp>
          <p:nvSpPr>
            <p:cNvPr id="86" name="Rectangle 85"/>
            <p:cNvSpPr/>
            <p:nvPr/>
          </p:nvSpPr>
          <p:spPr>
            <a:xfrm>
              <a:off x="6705600" y="5791200"/>
              <a:ext cx="39624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 (Accounts Receivable—Main Street Services) are decreased.</a:t>
              </a:r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 flipV="1">
              <a:off x="6477000" y="5379720"/>
              <a:ext cx="914400" cy="64008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6248400" y="583333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43600" y="3750816"/>
            <a:ext cx="3048000" cy="830997"/>
            <a:chOff x="1304365" y="5172136"/>
            <a:chExt cx="3048000" cy="830997"/>
          </a:xfrm>
        </p:grpSpPr>
        <p:sp>
          <p:nvSpPr>
            <p:cNvPr id="90" name="Rectangle 89"/>
            <p:cNvSpPr/>
            <p:nvPr/>
          </p:nvSpPr>
          <p:spPr>
            <a:xfrm>
              <a:off x="2066365" y="5172136"/>
              <a:ext cx="228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Accounts Receivable—Main Street Services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is credited.</a:t>
              </a:r>
            </a:p>
          </p:txBody>
        </p:sp>
        <p:sp>
          <p:nvSpPr>
            <p:cNvPr id="91" name="Line 16"/>
            <p:cNvSpPr>
              <a:spLocks noChangeShapeType="1"/>
            </p:cNvSpPr>
            <p:nvPr/>
          </p:nvSpPr>
          <p:spPr bwMode="auto">
            <a:xfrm flipH="1">
              <a:off x="1304365" y="5503796"/>
              <a:ext cx="600635" cy="1793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/>
          </p:nvSpPr>
          <p:spPr bwMode="auto">
            <a:xfrm>
              <a:off x="1676400" y="532453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133600" y="4307265"/>
            <a:ext cx="2667000" cy="704314"/>
            <a:chOff x="-457200" y="3419302"/>
            <a:chExt cx="2667000" cy="704314"/>
          </a:xfrm>
        </p:grpSpPr>
        <p:sp>
          <p:nvSpPr>
            <p:cNvPr id="94" name="Rectangle 93"/>
            <p:cNvSpPr/>
            <p:nvPr/>
          </p:nvSpPr>
          <p:spPr>
            <a:xfrm>
              <a:off x="228600" y="3785062"/>
              <a:ext cx="1981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is debited.</a:t>
              </a:r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 flipH="1" flipV="1">
              <a:off x="-457200" y="3480262"/>
              <a:ext cx="914400" cy="152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0"/>
            <p:cNvSpPr>
              <a:spLocks noChangeArrowheads="1"/>
            </p:cNvSpPr>
            <p:nvPr/>
          </p:nvSpPr>
          <p:spPr bwMode="auto">
            <a:xfrm>
              <a:off x="243840" y="3419302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9965" y="5175945"/>
            <a:ext cx="3724835" cy="819375"/>
            <a:chOff x="5419165" y="5532121"/>
            <a:chExt cx="3724835" cy="819375"/>
          </a:xfrm>
        </p:grpSpPr>
        <p:sp>
          <p:nvSpPr>
            <p:cNvPr id="98" name="Rectangle 97"/>
            <p:cNvSpPr/>
            <p:nvPr/>
          </p:nvSpPr>
          <p:spPr>
            <a:xfrm>
              <a:off x="5791200" y="5939121"/>
              <a:ext cx="3352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 (Cash) are increased.</a:t>
              </a:r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V="1">
              <a:off x="5638800" y="5532121"/>
              <a:ext cx="914400" cy="64008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"/>
            <p:cNvSpPr>
              <a:spLocks noChangeArrowheads="1"/>
            </p:cNvSpPr>
            <p:nvPr/>
          </p:nvSpPr>
          <p:spPr bwMode="auto">
            <a:xfrm>
              <a:off x="5419165" y="598573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590800" y="2271356"/>
            <a:ext cx="6169025" cy="1563468"/>
            <a:chOff x="2667000" y="2251025"/>
            <a:chExt cx="6169025" cy="1718951"/>
          </a:xfrm>
        </p:grpSpPr>
        <p:sp>
          <p:nvSpPr>
            <p:cNvPr id="102" name="Line 20"/>
            <p:cNvSpPr>
              <a:spLocks noChangeShapeType="1"/>
            </p:cNvSpPr>
            <p:nvPr/>
          </p:nvSpPr>
          <p:spPr bwMode="auto">
            <a:xfrm flipV="1">
              <a:off x="2667000" y="2629527"/>
              <a:ext cx="2133600" cy="1340449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20"/>
            <p:cNvSpPr>
              <a:spLocks noChangeShapeType="1"/>
            </p:cNvSpPr>
            <p:nvPr/>
          </p:nvSpPr>
          <p:spPr bwMode="auto">
            <a:xfrm flipH="1" flipV="1">
              <a:off x="4800600" y="2629530"/>
              <a:ext cx="0" cy="125666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015755" y="2251025"/>
              <a:ext cx="3820270" cy="642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and Accounts Receivable—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Main Street Services are affected.</a:t>
              </a:r>
            </a:p>
          </p:txBody>
        </p:sp>
        <p:sp>
          <p:nvSpPr>
            <p:cNvPr id="105" name="Rectangle 7"/>
            <p:cNvSpPr>
              <a:spLocks noChangeArrowheads="1"/>
            </p:cNvSpPr>
            <p:nvPr/>
          </p:nvSpPr>
          <p:spPr bwMode="auto">
            <a:xfrm>
              <a:off x="4648200" y="2421591"/>
              <a:ext cx="365760" cy="40213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3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4ABB3BD-7411-AD4E-A576-030AFB179027}"/>
              </a:ext>
            </a:extLst>
          </p:cNvPr>
          <p:cNvSpPr/>
          <p:nvPr/>
        </p:nvSpPr>
        <p:spPr>
          <a:xfrm>
            <a:off x="389965" y="1540618"/>
            <a:ext cx="7441461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16.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cash on account  from Main Street Services, $200.00.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Paid Cash to Owner for Personal Use</a:t>
            </a:r>
          </a:p>
        </p:txBody>
      </p:sp>
      <p:pic>
        <p:nvPicPr>
          <p:cNvPr id="85" name="Picture 84" descr="Chapter 2_Page 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430" y="2680223"/>
            <a:ext cx="6858000" cy="3532909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74073" y="1641132"/>
            <a:ext cx="7354899" cy="338554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16.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Michael Delgado withdrew equity in the form of cash, $350.00.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362830" y="2098332"/>
            <a:ext cx="6324600" cy="2514598"/>
            <a:chOff x="1981200" y="2294423"/>
            <a:chExt cx="6324600" cy="2764671"/>
          </a:xfrm>
        </p:grpSpPr>
        <p:sp>
          <p:nvSpPr>
            <p:cNvPr id="88" name="Line 20"/>
            <p:cNvSpPr>
              <a:spLocks noChangeShapeType="1"/>
            </p:cNvSpPr>
            <p:nvPr/>
          </p:nvSpPr>
          <p:spPr bwMode="auto">
            <a:xfrm flipV="1">
              <a:off x="1981200" y="2629530"/>
              <a:ext cx="1295400" cy="83778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 flipH="1" flipV="1">
              <a:off x="3276600" y="2545752"/>
              <a:ext cx="762000" cy="2513342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05200" y="2294423"/>
              <a:ext cx="4800600" cy="372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Michael Delgado, Drawing and Cash are affected.</a:t>
              </a:r>
            </a:p>
          </p:txBody>
        </p: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3124200" y="2420750"/>
              <a:ext cx="365760" cy="40213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1630" y="2186200"/>
            <a:ext cx="3276600" cy="1055132"/>
            <a:chOff x="228600" y="2595140"/>
            <a:chExt cx="3276600" cy="1055132"/>
          </a:xfrm>
        </p:grpSpPr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457200" y="2812072"/>
              <a:ext cx="1143000" cy="533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228600" y="2598712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9600" y="2595140"/>
              <a:ext cx="2895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is an asset.</a:t>
              </a:r>
            </a:p>
          </p:txBody>
        </p:sp>
        <p:sp>
          <p:nvSpPr>
            <p:cNvPr id="96" name="Right Brace 95"/>
            <p:cNvSpPr/>
            <p:nvPr/>
          </p:nvSpPr>
          <p:spPr>
            <a:xfrm flipH="1">
              <a:off x="1676400" y="3084733"/>
              <a:ext cx="228600" cy="565539"/>
            </a:xfrm>
            <a:prstGeom prst="rightBrac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725030" y="4079532"/>
            <a:ext cx="4034795" cy="2470666"/>
            <a:chOff x="4800600" y="4038600"/>
            <a:chExt cx="4034795" cy="2470666"/>
          </a:xfrm>
        </p:grpSpPr>
        <p:sp>
          <p:nvSpPr>
            <p:cNvPr id="98" name="Line 16"/>
            <p:cNvSpPr>
              <a:spLocks noChangeShapeType="1"/>
            </p:cNvSpPr>
            <p:nvPr/>
          </p:nvSpPr>
          <p:spPr bwMode="auto">
            <a:xfrm flipH="1" flipV="1">
              <a:off x="5334000" y="4038600"/>
              <a:ext cx="685800" cy="1828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72200" y="5678269"/>
              <a:ext cx="26631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Owner’s equity is decreased; withdrawals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are increased.</a:t>
              </a:r>
            </a:p>
          </p:txBody>
        </p:sp>
        <p:sp>
          <p:nvSpPr>
            <p:cNvPr id="100" name="Line 16"/>
            <p:cNvSpPr>
              <a:spLocks noChangeShapeType="1"/>
            </p:cNvSpPr>
            <p:nvPr/>
          </p:nvSpPr>
          <p:spPr bwMode="auto">
            <a:xfrm flipH="1" flipV="1">
              <a:off x="4800600" y="5764304"/>
              <a:ext cx="1219200" cy="179295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5882640" y="58064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24630" y="5261998"/>
            <a:ext cx="2514600" cy="1154909"/>
            <a:chOff x="1219200" y="5198994"/>
            <a:chExt cx="2514600" cy="1154909"/>
          </a:xfrm>
        </p:grpSpPr>
        <p:sp>
          <p:nvSpPr>
            <p:cNvPr id="103" name="Rectangle 102"/>
            <p:cNvSpPr/>
            <p:nvPr/>
          </p:nvSpPr>
          <p:spPr>
            <a:xfrm>
              <a:off x="1219200" y="5769128"/>
              <a:ext cx="22091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Michael Delgado,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Drawing is debited.</a:t>
              </a: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 flipV="1">
              <a:off x="1447800" y="5198994"/>
              <a:ext cx="2286000" cy="493934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1"/>
            <p:cNvSpPr>
              <a:spLocks noChangeArrowheads="1"/>
            </p:cNvSpPr>
            <p:nvPr/>
          </p:nvSpPr>
          <p:spPr bwMode="auto">
            <a:xfrm>
              <a:off x="1219200" y="546432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29230" y="3509400"/>
            <a:ext cx="2514600" cy="1061086"/>
            <a:chOff x="0" y="3251661"/>
            <a:chExt cx="2514600" cy="1061086"/>
          </a:xfrm>
        </p:grpSpPr>
        <p:sp>
          <p:nvSpPr>
            <p:cNvPr id="107" name="Rectangle 106"/>
            <p:cNvSpPr/>
            <p:nvPr/>
          </p:nvSpPr>
          <p:spPr>
            <a:xfrm>
              <a:off x="0" y="3974193"/>
              <a:ext cx="1905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Cash is credited.</a:t>
              </a:r>
            </a:p>
          </p:txBody>
        </p:sp>
        <p:sp>
          <p:nvSpPr>
            <p:cNvPr id="108" name="Line 16"/>
            <p:cNvSpPr>
              <a:spLocks noChangeShapeType="1"/>
            </p:cNvSpPr>
            <p:nvPr/>
          </p:nvSpPr>
          <p:spPr bwMode="auto">
            <a:xfrm flipV="1">
              <a:off x="152400" y="3251661"/>
              <a:ext cx="2362200" cy="570131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"/>
            <p:cNvSpPr>
              <a:spLocks noChangeArrowheads="1"/>
            </p:cNvSpPr>
            <p:nvPr/>
          </p:nvSpPr>
          <p:spPr bwMode="auto">
            <a:xfrm>
              <a:off x="0" y="3606647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91230" y="4155732"/>
            <a:ext cx="2590800" cy="1143000"/>
            <a:chOff x="4343400" y="5410200"/>
            <a:chExt cx="2590800" cy="1143000"/>
          </a:xfrm>
        </p:grpSpPr>
        <p:sp>
          <p:nvSpPr>
            <p:cNvPr id="111" name="Rectangle 110"/>
            <p:cNvSpPr/>
            <p:nvPr/>
          </p:nvSpPr>
          <p:spPr>
            <a:xfrm>
              <a:off x="4724400" y="6183868"/>
              <a:ext cx="2209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 are decreased.</a:t>
              </a:r>
            </a:p>
          </p:txBody>
        </p:sp>
        <p:sp>
          <p:nvSpPr>
            <p:cNvPr id="112" name="Line 16"/>
            <p:cNvSpPr>
              <a:spLocks noChangeShapeType="1"/>
            </p:cNvSpPr>
            <p:nvPr/>
          </p:nvSpPr>
          <p:spPr bwMode="auto">
            <a:xfrm flipV="1">
              <a:off x="4495800" y="5410200"/>
              <a:ext cx="1524000" cy="9906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"/>
            <p:cNvSpPr>
              <a:spLocks noChangeArrowheads="1"/>
            </p:cNvSpPr>
            <p:nvPr/>
          </p:nvSpPr>
          <p:spPr bwMode="auto">
            <a:xfrm>
              <a:off x="4343400" y="61874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639430" y="4384332"/>
            <a:ext cx="3352800" cy="830997"/>
            <a:chOff x="5715000" y="4343400"/>
            <a:chExt cx="3352800" cy="830997"/>
          </a:xfrm>
        </p:grpSpPr>
        <p:sp>
          <p:nvSpPr>
            <p:cNvPr id="115" name="Line 16"/>
            <p:cNvSpPr>
              <a:spLocks noChangeShapeType="1"/>
            </p:cNvSpPr>
            <p:nvPr/>
          </p:nvSpPr>
          <p:spPr bwMode="auto">
            <a:xfrm flipH="1">
              <a:off x="5715000" y="4688540"/>
              <a:ext cx="9144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6" name="Group 48"/>
            <p:cNvGrpSpPr/>
            <p:nvPr/>
          </p:nvGrpSpPr>
          <p:grpSpPr>
            <a:xfrm>
              <a:off x="6368714" y="4343400"/>
              <a:ext cx="2699086" cy="830997"/>
              <a:chOff x="6368714" y="4343400"/>
              <a:chExt cx="2699086" cy="830997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749716" y="4343400"/>
                <a:ext cx="23180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Michael Delgado, Drawing is an owner’s equity account.</a:t>
                </a:r>
              </a:p>
            </p:txBody>
          </p:sp>
          <p:sp>
            <p:nvSpPr>
              <p:cNvPr id="118" name="Rectangle 8"/>
              <p:cNvSpPr>
                <a:spLocks noChangeArrowheads="1"/>
              </p:cNvSpPr>
              <p:nvPr/>
            </p:nvSpPr>
            <p:spPr bwMode="auto">
              <a:xfrm>
                <a:off x="6368714" y="448687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4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57" y="760581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2-3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63127"/>
            <a:ext cx="8398623" cy="10725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indent="-377825"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What two accounts are affected when a business pays cash for a cell phone bill?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831273" y="3054091"/>
            <a:ext cx="7315200" cy="1274195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Communications Expense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Cash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3857" y="760581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2-3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63127"/>
            <a:ext cx="8033657" cy="11487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What two accounts are affected when a business sells services on account?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831273" y="3054091"/>
            <a:ext cx="7315200" cy="1274195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Accounts Receivable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Sales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857" y="760581"/>
            <a:ext cx="8396287" cy="67210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Lesson 2-3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63127"/>
            <a:ext cx="8398623" cy="11487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What two accounts are affected when a business receives cash on account?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54091"/>
            <a:ext cx="7315200" cy="1274195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Cash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Accounts Receivable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01" y="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2-3</a:t>
            </a: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33"/>
  <p:tag name="MMPROD_UIDATA" val="&lt;database version=&quot;6.0&quot;&gt;&lt;object type=&quot;1&quot; unique_id=&quot;10001&quot;&gt;&lt;object type=&quot;8&quot; unique_id=&quot;11733&quot;&gt;&lt;/object&gt;&lt;object type=&quot;2&quot; unique_id=&quot;11734&quot;&gt;&lt;object type=&quot;3&quot; unique_id=&quot;11735&quot;&gt;&lt;property id=&quot;20148&quot; value=&quot;5&quot;/&gt;&lt;property id=&quot;20300&quot; value=&quot;Slide 1 - &amp;quot;LESSON&amp;#x0D;&amp;#x0A;2-3 Analyzing How Transactions Affect Owner’s Equity Accounts&amp;quot;&quot;/&gt;&lt;property id=&quot;20307&quot; value=&quot;335&quot;/&gt;&lt;/object&gt;&lt;object type=&quot;3&quot; unique_id=&quot;11736&quot;&gt;&lt;property id=&quot;20148&quot; value=&quot;5&quot;/&gt;&lt;property id=&quot;20300&quot; value=&quot;Slide 2 - &amp;quot;Received Cash from Sales&amp;quot;&quot;/&gt;&lt;property id=&quot;20307&quot; value=&quot;344&quot;/&gt;&lt;/object&gt;&lt;object type=&quot;3&quot; unique_id=&quot;11737&quot;&gt;&lt;property id=&quot;20148&quot; value=&quot;5&quot;/&gt;&lt;property id=&quot;20300&quot; value=&quot;Slide 3 - &amp;quot;Sold Services on Account&amp;quot;&quot;/&gt;&lt;property id=&quot;20307&quot; value=&quot;340&quot;/&gt;&lt;/object&gt;&lt;object type=&quot;3&quot; unique_id=&quot;11738&quot;&gt;&lt;property id=&quot;20148&quot; value=&quot;5&quot;/&gt;&lt;property id=&quot;20300&quot; value=&quot;Slide 4 - &amp;quot;Paid Cash for an Expense&amp;quot;&quot;/&gt;&lt;property id=&quot;20307&quot; value=&quot;345&quot;/&gt;&lt;/object&gt;&lt;object type=&quot;3&quot; unique_id=&quot;11739&quot;&gt;&lt;property id=&quot;20148&quot; value=&quot;5&quot;/&gt;&lt;property id=&quot;20300&quot; value=&quot;Slide 5 - &amp;quot;Received Cash on Account&amp;quot;&quot;/&gt;&lt;property id=&quot;20307&quot; value=&quot;346&quot;/&gt;&lt;/object&gt;&lt;object type=&quot;3&quot; unique_id=&quot;11740&quot;&gt;&lt;property id=&quot;20148&quot; value=&quot;5&quot;/&gt;&lt;property id=&quot;20300&quot; value=&quot;Slide 6 - &amp;quot;Paid Cash to Owner for Personal Use&amp;quot;&quot;/&gt;&lt;property id=&quot;20307&quot; value=&quot;347&quot;/&gt;&lt;/object&gt;&lt;object type=&quot;3&quot; unique_id=&quot;11741&quot;&gt;&lt;property id=&quot;20148&quot; value=&quot;5&quot;/&gt;&lt;property id=&quot;20300&quot; value=&quot;Slide 7 - &amp;quot;Lesson 2-3 Audit Your Understanding (1)&amp;quot;&quot;/&gt;&lt;property id=&quot;20307&quot; value=&quot;328&quot;/&gt;&lt;/object&gt;&lt;object type=&quot;3&quot; unique_id=&quot;11742&quot;&gt;&lt;property id=&quot;20148&quot; value=&quot;5&quot;/&gt;&lt;property id=&quot;20300&quot; value=&quot;Slide 8 - &amp;quot;Lesson 2-3 Audit Your Understanding (2)&amp;quot;&quot;/&gt;&lt;property id=&quot;20307&quot; value=&quot;329&quot;/&gt;&lt;/object&gt;&lt;object type=&quot;3&quot; unique_id=&quot;11743&quot;&gt;&lt;property id=&quot;20148&quot; value=&quot;5&quot;/&gt;&lt;property id=&quot;20300&quot; value=&quot;Slide 9 - &amp;quot;Lesson 2-3 Audit Your Understanding (3)&amp;quot;&quot;/&gt;&lt;property id=&quot;20307&quot; value=&quot;330&quot;/&gt;&lt;/object&gt;&lt;object type=&quot;3&quot; unique_id=&quot;11744&quot;&gt;&lt;property id=&quot;20148&quot; value=&quot;5&quot;/&gt;&lt;property id=&quot;20300&quot; value=&quot;Slide 10 - &amp;quot;Lesson 2-3 Audit Your Understanding (4)&amp;quot;&quot;/&gt;&lt;property id=&quot;20307&quot; value=&quot;331&quot;/&gt;&lt;/object&gt;&lt;object type=&quot;3&quot; unique_id=&quot;11745&quot;&gt;&lt;property id=&quot;20148&quot; value=&quot;5&quot;/&gt;&lt;property id=&quot;20300&quot; value=&quot;Slide 11 - &amp;quot;Lesson 2-3 Audit Your Understanding (5)&amp;quot;&quot;/&gt;&lt;property id=&quot;20307&quot; value=&quot;332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451</Words>
  <Application>Microsoft Macintosh PowerPoint</Application>
  <PresentationFormat>On-screen Show (4:3)</PresentationFormat>
  <Paragraphs>147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Custom Design</vt:lpstr>
      <vt:lpstr>LESSON 2-3 Analyzing How Transactions  Affect Owner’s Equity  Accounts</vt:lpstr>
      <vt:lpstr>Received Cash from Sales</vt:lpstr>
      <vt:lpstr>Sold Services on Account</vt:lpstr>
      <vt:lpstr>Paid Cash for an Expense</vt:lpstr>
      <vt:lpstr>Received Cash on Account</vt:lpstr>
      <vt:lpstr>Paid Cash to Owner for Personal Use</vt:lpstr>
      <vt:lpstr>Lesson 2-3 Audit Your Understanding</vt:lpstr>
      <vt:lpstr>Lesson 2-3 Audit Your Understanding</vt:lpstr>
      <vt:lpstr>Lesson 2-3 Audit Your Understanding</vt:lpstr>
      <vt:lpstr>Lesson 2-3 Audit Your Understanding</vt:lpstr>
      <vt:lpstr>Lesson 2-3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296</cp:revision>
  <dcterms:created xsi:type="dcterms:W3CDTF">2012-07-02T15:51:50Z</dcterms:created>
  <dcterms:modified xsi:type="dcterms:W3CDTF">2018-02-02T11:35:35Z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