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5"/>
  </p:notesMasterIdLst>
  <p:sldIdLst>
    <p:sldId id="340" r:id="rId3"/>
    <p:sldId id="268" r:id="rId4"/>
    <p:sldId id="346" r:id="rId5"/>
    <p:sldId id="347" r:id="rId6"/>
    <p:sldId id="357" r:id="rId7"/>
    <p:sldId id="348" r:id="rId8"/>
    <p:sldId id="349" r:id="rId9"/>
    <p:sldId id="330" r:id="rId10"/>
    <p:sldId id="331" r:id="rId11"/>
    <p:sldId id="332" r:id="rId12"/>
    <p:sldId id="333" r:id="rId13"/>
    <p:sldId id="334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17">
          <p15:clr>
            <a:srgbClr val="A4A3A4"/>
          </p15:clr>
        </p15:guide>
        <p15:guide id="4" orient="horz" pos="1922">
          <p15:clr>
            <a:srgbClr val="A4A3A4"/>
          </p15:clr>
        </p15:guide>
        <p15:guide id="5" orient="horz" pos="1103">
          <p15:clr>
            <a:srgbClr val="A4A3A4"/>
          </p15:clr>
        </p15:guide>
        <p15:guide id="6" orient="horz" pos="480">
          <p15:clr>
            <a:srgbClr val="A4A3A4"/>
          </p15:clr>
        </p15:guide>
        <p15:guide id="7" orient="horz" pos="704">
          <p15:clr>
            <a:srgbClr val="A4A3A4"/>
          </p15:clr>
        </p15:guide>
        <p15:guide id="8" pos="229">
          <p15:clr>
            <a:srgbClr val="A4A3A4"/>
          </p15:clr>
        </p15:guide>
        <p15:guide id="9" pos="300">
          <p15:clr>
            <a:srgbClr val="A4A3A4"/>
          </p15:clr>
        </p15:guide>
        <p15:guide id="10" pos="529">
          <p15:clr>
            <a:srgbClr val="A4A3A4"/>
          </p15:clr>
        </p15:guide>
        <p15:guide id="11" pos="715">
          <p15:clr>
            <a:srgbClr val="A4A3A4"/>
          </p15:clr>
        </p15:guide>
        <p15:guide id="12" pos="1049">
          <p15:clr>
            <a:srgbClr val="A4A3A4"/>
          </p15:clr>
        </p15:guide>
        <p15:guide id="13" pos="55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20" clrIdx="0"/>
  <p:cmAuthor id="1" name="McLaughlin" initials="C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045"/>
    <a:srgbClr val="006600"/>
    <a:srgbClr val="FF0000"/>
    <a:srgbClr val="B6D5AB"/>
    <a:srgbClr val="EA0000"/>
    <a:srgbClr val="77933C"/>
    <a:srgbClr val="FF3300"/>
    <a:srgbClr val="CC0000"/>
    <a:srgbClr val="73BEF1"/>
    <a:srgbClr val="1376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4117"/>
        <p:guide orient="horz" pos="1922"/>
        <p:guide orient="horz" pos="1103"/>
        <p:guide orient="horz" pos="480"/>
        <p:guide orient="horz" pos="704"/>
        <p:guide pos="2880"/>
        <p:guide pos="229"/>
        <p:guide pos="300"/>
        <p:guide pos="529"/>
        <p:guide pos="715"/>
        <p:guide pos="1049"/>
        <p:guide pos="5517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89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25553"/>
            <a:ext cx="7940270" cy="1887918"/>
          </a:xfrm>
        </p:spPr>
        <p:txBody>
          <a:bodyPr/>
          <a:lstStyle/>
          <a:p>
            <a:pPr algn="l">
              <a:tabLst>
                <a:tab pos="868363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3-3 Transactions </a:t>
            </a:r>
            <a:r>
              <a:rPr lang="en-US" sz="4000" dirty="0" smtClean="0">
                <a:solidFill>
                  <a:schemeClr val="bg1"/>
                </a:solidFill>
              </a:rPr>
              <a:t>Affecting 	Owner’s </a:t>
            </a:r>
            <a:r>
              <a:rPr lang="en-US" sz="4000" dirty="0">
                <a:solidFill>
                  <a:schemeClr val="bg1"/>
                </a:solidFill>
              </a:rPr>
              <a:t>Equity </a:t>
            </a:r>
            <a:r>
              <a:rPr lang="en-US" sz="4000" dirty="0" smtClean="0">
                <a:solidFill>
                  <a:schemeClr val="bg1"/>
                </a:solidFill>
              </a:rPr>
              <a:t>and Asset 	Accounts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6671" y="2932838"/>
            <a:ext cx="721156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Analyze and record transactions that affect owner’s equity.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Analyze and record sales and receipt of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cash on account.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600200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4650" y="769557"/>
            <a:ext cx="8394700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3-3 </a:t>
            </a:r>
            <a:r>
              <a:rPr lang="en-US" sz="3200" dirty="0"/>
              <a:t>Audit Your Understanding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3443" y="1622871"/>
            <a:ext cx="8384795" cy="1150304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When services are sold on account, which account is listed on the second line of the entry?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48000"/>
            <a:ext cx="7315200" cy="1295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4650" y="768138"/>
            <a:ext cx="8394700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3-3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23754"/>
            <a:ext cx="8033657" cy="1150304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4.	</a:t>
            </a:r>
            <a:r>
              <a:rPr lang="en-US" dirty="0"/>
              <a:t>When cash is paid for any reason, what abbreviation is used for the source document?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48000"/>
            <a:ext cx="7315200" cy="1295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 (for check)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768138"/>
            <a:ext cx="8394700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3-3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58329" y="1623754"/>
            <a:ext cx="8399909" cy="1150304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5.	</a:t>
            </a:r>
            <a:r>
              <a:rPr lang="en-US" dirty="0"/>
              <a:t>When cash is received on account, what abbreviation is used for the source document? 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1295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 (for receipt)</a:t>
            </a: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Received Cash from Sales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66516" y="1562370"/>
            <a:ext cx="5334000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10.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from sales, $1,100.00. Calculator Tape No. 10.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5870215" y="1371600"/>
            <a:ext cx="2928136" cy="718066"/>
            <a:chOff x="5755849" y="1676400"/>
            <a:chExt cx="2928136" cy="718066"/>
          </a:xfrm>
        </p:grpSpPr>
        <p:grpSp>
          <p:nvGrpSpPr>
            <p:cNvPr id="173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5812716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176" name="Straight Connector 175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74" name="Rectangle 173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1,100.00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867400" y="2057400"/>
            <a:ext cx="2871269" cy="718066"/>
            <a:chOff x="5753034" y="2667000"/>
            <a:chExt cx="2871269" cy="718066"/>
          </a:xfrm>
        </p:grpSpPr>
        <p:grpSp>
          <p:nvGrpSpPr>
            <p:cNvPr id="179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</a:t>
                </a:r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80" name="Rectangle 179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1,100.00</a:t>
              </a:r>
            </a:p>
          </p:txBody>
        </p:sp>
      </p:grpSp>
      <p:sp>
        <p:nvSpPr>
          <p:cNvPr id="184" name="Down Arrow 183"/>
          <p:cNvSpPr/>
          <p:nvPr/>
        </p:nvSpPr>
        <p:spPr>
          <a:xfrm flipV="1">
            <a:off x="7277166" y="2430843"/>
            <a:ext cx="274320" cy="27432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Up Arrow 184"/>
          <p:cNvSpPr/>
          <p:nvPr/>
        </p:nvSpPr>
        <p:spPr>
          <a:xfrm>
            <a:off x="5920806" y="1745043"/>
            <a:ext cx="274320" cy="27432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6" name="Picture 185" descr="C21SE_GJ-003-Page 70-General Journal.jpg"/>
          <p:cNvPicPr>
            <a:picLocks noChangeAspect="1"/>
          </p:cNvPicPr>
          <p:nvPr/>
        </p:nvPicPr>
        <p:blipFill>
          <a:blip r:embed="rId2" cstate="print"/>
          <a:srcRect t="7722"/>
          <a:stretch>
            <a:fillRect/>
          </a:stretch>
        </p:blipFill>
        <p:spPr>
          <a:xfrm>
            <a:off x="457202" y="2933558"/>
            <a:ext cx="6980758" cy="1475156"/>
          </a:xfrm>
          <a:prstGeom prst="rect">
            <a:avLst/>
          </a:prstGeom>
        </p:spPr>
      </p:pic>
      <p:sp>
        <p:nvSpPr>
          <p:cNvPr id="187" name="Rectangle 29"/>
          <p:cNvSpPr>
            <a:spLocks noChangeArrowheads="1"/>
          </p:cNvSpPr>
          <p:nvPr/>
        </p:nvSpPr>
        <p:spPr bwMode="auto">
          <a:xfrm>
            <a:off x="548640" y="4774242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title of the account debited in the Account Title column. Write the debit amount in the Debit column.</a:t>
            </a:r>
          </a:p>
        </p:txBody>
      </p:sp>
      <p:sp>
        <p:nvSpPr>
          <p:cNvPr id="188" name="Rectangle 27"/>
          <p:cNvSpPr>
            <a:spLocks noChangeArrowheads="1"/>
          </p:cNvSpPr>
          <p:nvPr/>
        </p:nvSpPr>
        <p:spPr bwMode="auto">
          <a:xfrm>
            <a:off x="548640" y="449580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column.</a:t>
            </a:r>
          </a:p>
        </p:txBody>
      </p:sp>
      <p:sp>
        <p:nvSpPr>
          <p:cNvPr id="189" name="Rectangle 30"/>
          <p:cNvSpPr>
            <a:spLocks noChangeArrowheads="1"/>
          </p:cNvSpPr>
          <p:nvPr/>
        </p:nvSpPr>
        <p:spPr bwMode="auto">
          <a:xfrm>
            <a:off x="548640" y="5318819"/>
            <a:ext cx="82095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next line, indented about one centimeter, write the title of the account credited in the Account Title column. Write the credit amount in the Credit column.</a:t>
            </a:r>
          </a:p>
        </p:txBody>
      </p:sp>
      <p:sp>
        <p:nvSpPr>
          <p:cNvPr id="190" name="Rectangle 30"/>
          <p:cNvSpPr>
            <a:spLocks noChangeArrowheads="1"/>
          </p:cNvSpPr>
          <p:nvPr/>
        </p:nvSpPr>
        <p:spPr bwMode="auto">
          <a:xfrm>
            <a:off x="548640" y="588911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source document number in the Doc. No. column.</a:t>
            </a:r>
          </a:p>
        </p:txBody>
      </p:sp>
      <p:grpSp>
        <p:nvGrpSpPr>
          <p:cNvPr id="191" name="Group 190"/>
          <p:cNvGrpSpPr/>
          <p:nvPr/>
        </p:nvGrpSpPr>
        <p:grpSpPr>
          <a:xfrm>
            <a:off x="609600" y="2514600"/>
            <a:ext cx="1273628" cy="1360714"/>
            <a:chOff x="1012372" y="2819400"/>
            <a:chExt cx="1273628" cy="1360714"/>
          </a:xfrm>
        </p:grpSpPr>
        <p:grpSp>
          <p:nvGrpSpPr>
            <p:cNvPr id="192" name="Group 51"/>
            <p:cNvGrpSpPr/>
            <p:nvPr/>
          </p:nvGrpSpPr>
          <p:grpSpPr>
            <a:xfrm>
              <a:off x="1012372" y="2819400"/>
              <a:ext cx="609600" cy="1360714"/>
              <a:chOff x="1088572" y="2438400"/>
              <a:chExt cx="609600" cy="1360714"/>
            </a:xfrm>
          </p:grpSpPr>
          <p:cxnSp>
            <p:nvCxnSpPr>
              <p:cNvPr id="194" name="Straight Arrow Connector 193"/>
              <p:cNvCxnSpPr/>
              <p:nvPr/>
            </p:nvCxnSpPr>
            <p:spPr>
              <a:xfrm>
                <a:off x="1281312" y="2638184"/>
                <a:ext cx="416860" cy="116093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95" name="Rectangle 7"/>
              <p:cNvSpPr>
                <a:spLocks noChangeArrowheads="1"/>
              </p:cNvSpPr>
              <p:nvPr/>
            </p:nvSpPr>
            <p:spPr bwMode="auto">
              <a:xfrm>
                <a:off x="1088572" y="2438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1371600" y="2819400"/>
              <a:ext cx="914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697505" y="2514600"/>
            <a:ext cx="2922495" cy="1342784"/>
            <a:chOff x="3691665" y="2819400"/>
            <a:chExt cx="2922495" cy="1342784"/>
          </a:xfrm>
        </p:grpSpPr>
        <p:grpSp>
          <p:nvGrpSpPr>
            <p:cNvPr id="197" name="Group 54"/>
            <p:cNvGrpSpPr/>
            <p:nvPr/>
          </p:nvGrpSpPr>
          <p:grpSpPr>
            <a:xfrm>
              <a:off x="3691665" y="2819400"/>
              <a:ext cx="484095" cy="1342784"/>
              <a:chOff x="3691665" y="3048000"/>
              <a:chExt cx="484095" cy="1342784"/>
            </a:xfrm>
          </p:grpSpPr>
          <p:sp>
            <p:nvSpPr>
              <p:cNvPr id="199" name="Line 20"/>
              <p:cNvSpPr>
                <a:spLocks noChangeShapeType="1"/>
              </p:cNvSpPr>
              <p:nvPr/>
            </p:nvSpPr>
            <p:spPr bwMode="auto">
              <a:xfrm flipV="1">
                <a:off x="3691665" y="3247784"/>
                <a:ext cx="304800" cy="11430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" name="Rectangle 9"/>
              <p:cNvSpPr>
                <a:spLocks noChangeArrowheads="1"/>
              </p:cNvSpPr>
              <p:nvPr/>
            </p:nvSpPr>
            <p:spPr bwMode="auto">
              <a:xfrm>
                <a:off x="38100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98" name="Rectangle 197"/>
            <p:cNvSpPr/>
            <p:nvPr/>
          </p:nvSpPr>
          <p:spPr>
            <a:xfrm>
              <a:off x="4175760" y="2819400"/>
              <a:ext cx="2438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Source Document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1600201" y="2684813"/>
            <a:ext cx="3962397" cy="1436912"/>
            <a:chOff x="1676401" y="2677886"/>
            <a:chExt cx="3962397" cy="1436912"/>
          </a:xfrm>
        </p:grpSpPr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H="1" flipV="1">
              <a:off x="2133599" y="2895599"/>
              <a:ext cx="3505199" cy="1219199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3" name="Group 71"/>
            <p:cNvGrpSpPr/>
            <p:nvPr/>
          </p:nvGrpSpPr>
          <p:grpSpPr>
            <a:xfrm>
              <a:off x="1676401" y="2677886"/>
              <a:ext cx="1447799" cy="1360712"/>
              <a:chOff x="7010401" y="4648200"/>
              <a:chExt cx="1447799" cy="1360712"/>
            </a:xfrm>
          </p:grpSpPr>
          <p:grpSp>
            <p:nvGrpSpPr>
              <p:cNvPr id="204" name="Group 60"/>
              <p:cNvGrpSpPr/>
              <p:nvPr/>
            </p:nvGrpSpPr>
            <p:grpSpPr>
              <a:xfrm>
                <a:off x="7010401" y="4648200"/>
                <a:ext cx="594359" cy="1360712"/>
                <a:chOff x="4267201" y="4343400"/>
                <a:chExt cx="594359" cy="1360712"/>
              </a:xfrm>
            </p:grpSpPr>
            <p:sp>
              <p:nvSpPr>
                <p:cNvPr id="20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267201" y="4484913"/>
                  <a:ext cx="457200" cy="1219199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7" name="Rectangle 9"/>
                <p:cNvSpPr>
                  <a:spLocks noChangeArrowheads="1"/>
                </p:cNvSpPr>
                <p:nvPr/>
              </p:nvSpPr>
              <p:spPr bwMode="auto">
                <a:xfrm>
                  <a:off x="4495800" y="43434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205" name="Rectangle 204"/>
              <p:cNvSpPr/>
              <p:nvPr/>
            </p:nvSpPr>
            <p:spPr>
              <a:xfrm>
                <a:off x="7620000" y="4648200"/>
                <a:ext cx="838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1931895" y="4198044"/>
            <a:ext cx="4572000" cy="506380"/>
            <a:chOff x="1828800" y="4290648"/>
            <a:chExt cx="4572000" cy="506380"/>
          </a:xfrm>
        </p:grpSpPr>
        <p:cxnSp>
          <p:nvCxnSpPr>
            <p:cNvPr id="209" name="Straight Arrow Connector 208"/>
            <p:cNvCxnSpPr/>
            <p:nvPr/>
          </p:nvCxnSpPr>
          <p:spPr>
            <a:xfrm flipV="1">
              <a:off x="5199530" y="4290648"/>
              <a:ext cx="1201270" cy="30480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210" name="Group 90"/>
            <p:cNvGrpSpPr/>
            <p:nvPr/>
          </p:nvGrpSpPr>
          <p:grpSpPr>
            <a:xfrm>
              <a:off x="1828800" y="4290648"/>
              <a:ext cx="4495800" cy="506380"/>
              <a:chOff x="1828800" y="4290648"/>
              <a:chExt cx="4495800" cy="506380"/>
            </a:xfrm>
          </p:grpSpPr>
          <p:cxnSp>
            <p:nvCxnSpPr>
              <p:cNvPr id="211" name="Straight Arrow Connector 210"/>
              <p:cNvCxnSpPr/>
              <p:nvPr/>
            </p:nvCxnSpPr>
            <p:spPr>
              <a:xfrm flipH="1" flipV="1">
                <a:off x="1828800" y="4290648"/>
                <a:ext cx="3352800" cy="357552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212" name="Group 70"/>
              <p:cNvGrpSpPr/>
              <p:nvPr/>
            </p:nvGrpSpPr>
            <p:grpSpPr>
              <a:xfrm>
                <a:off x="5029200" y="4431268"/>
                <a:ext cx="1295400" cy="365760"/>
                <a:chOff x="4038600" y="4419600"/>
                <a:chExt cx="1295400" cy="365760"/>
              </a:xfrm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4419600" y="4419600"/>
                  <a:ext cx="9144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4" name="Rectangle 10"/>
                <p:cNvSpPr>
                  <a:spLocks noChangeArrowheads="1"/>
                </p:cNvSpPr>
                <p:nvPr/>
              </p:nvSpPr>
              <p:spPr bwMode="auto">
                <a:xfrm>
                  <a:off x="4038600" y="44196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48" name="TextBox 4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lowchart: Delay 48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5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84" grpId="0" animBg="1"/>
      <p:bldP spid="185" grpId="0" animBg="1"/>
      <p:bldP spid="187" grpId="0" autoUpdateAnimBg="0"/>
      <p:bldP spid="188" grpId="0" autoUpdateAnimBg="0"/>
      <p:bldP spid="189" grpId="0" autoUpdateAnimBg="0"/>
      <p:bldP spid="1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Sold Services on Account </a:t>
            </a:r>
          </a:p>
        </p:txBody>
      </p:sp>
      <p:pic>
        <p:nvPicPr>
          <p:cNvPr id="133" name="Picture 132" descr="C21SE_GJ-003-Page 71-General Journal.jpg"/>
          <p:cNvPicPr>
            <a:picLocks noChangeAspect="1"/>
          </p:cNvPicPr>
          <p:nvPr/>
        </p:nvPicPr>
        <p:blipFill>
          <a:blip r:embed="rId2" cstate="print"/>
          <a:srcRect t="7722"/>
          <a:stretch>
            <a:fillRect/>
          </a:stretch>
        </p:blipFill>
        <p:spPr>
          <a:xfrm>
            <a:off x="457192" y="3152390"/>
            <a:ext cx="6999275" cy="1475156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4800600" y="3113971"/>
            <a:ext cx="4275387" cy="1037984"/>
            <a:chOff x="1127760" y="2819400"/>
            <a:chExt cx="4275387" cy="1037984"/>
          </a:xfrm>
        </p:grpSpPr>
        <p:sp>
          <p:nvSpPr>
            <p:cNvPr id="135" name="Rectangle 134"/>
            <p:cNvSpPr/>
            <p:nvPr/>
          </p:nvSpPr>
          <p:spPr>
            <a:xfrm>
              <a:off x="4107747" y="2826957"/>
              <a:ext cx="1295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Source Document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6" name="Group 54"/>
            <p:cNvGrpSpPr/>
            <p:nvPr/>
          </p:nvGrpSpPr>
          <p:grpSpPr>
            <a:xfrm>
              <a:off x="1127760" y="2819400"/>
              <a:ext cx="3048000" cy="1037984"/>
              <a:chOff x="1127760" y="3048000"/>
              <a:chExt cx="3048000" cy="1037984"/>
            </a:xfrm>
          </p:grpSpPr>
          <p:sp>
            <p:nvSpPr>
              <p:cNvPr id="137" name="Line 20"/>
              <p:cNvSpPr>
                <a:spLocks noChangeShapeType="1"/>
              </p:cNvSpPr>
              <p:nvPr/>
            </p:nvSpPr>
            <p:spPr bwMode="auto">
              <a:xfrm flipV="1">
                <a:off x="1127760" y="3247784"/>
                <a:ext cx="2868705" cy="8382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9"/>
              <p:cNvSpPr>
                <a:spLocks noChangeArrowheads="1"/>
              </p:cNvSpPr>
              <p:nvPr/>
            </p:nvSpPr>
            <p:spPr bwMode="auto">
              <a:xfrm>
                <a:off x="38100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sp>
        <p:nvSpPr>
          <p:cNvPr id="139" name="TextBox 138"/>
          <p:cNvSpPr txBox="1"/>
          <p:nvPr/>
        </p:nvSpPr>
        <p:spPr>
          <a:xfrm>
            <a:off x="366516" y="1476896"/>
            <a:ext cx="4114800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12.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Sold services on account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Main Street Services, $500.00.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Sales Invoice No. 1.</a:t>
            </a:r>
          </a:p>
        </p:txBody>
      </p:sp>
      <p:sp>
        <p:nvSpPr>
          <p:cNvPr id="140" name="Down Arrow 139"/>
          <p:cNvSpPr/>
          <p:nvPr/>
        </p:nvSpPr>
        <p:spPr>
          <a:xfrm flipV="1">
            <a:off x="7031915" y="2648575"/>
            <a:ext cx="274320" cy="27432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Up Arrow 140"/>
          <p:cNvSpPr/>
          <p:nvPr/>
        </p:nvSpPr>
        <p:spPr>
          <a:xfrm>
            <a:off x="5199530" y="1897461"/>
            <a:ext cx="274320" cy="27432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4330177" y="1520815"/>
            <a:ext cx="4186237" cy="704314"/>
            <a:chOff x="4330177" y="1539240"/>
            <a:chExt cx="4186237" cy="704314"/>
          </a:xfrm>
        </p:grpSpPr>
        <p:sp>
          <p:nvSpPr>
            <p:cNvPr id="143" name="Rectangle 142"/>
            <p:cNvSpPr/>
            <p:nvPr/>
          </p:nvSpPr>
          <p:spPr>
            <a:xfrm>
              <a:off x="5127375" y="1905000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500.00</a:t>
              </a:r>
            </a:p>
          </p:txBody>
        </p:sp>
        <p:grpSp>
          <p:nvGrpSpPr>
            <p:cNvPr id="144" name="Group 56"/>
            <p:cNvGrpSpPr/>
            <p:nvPr/>
          </p:nvGrpSpPr>
          <p:grpSpPr>
            <a:xfrm>
              <a:off x="4330177" y="1539240"/>
              <a:ext cx="4186237" cy="640080"/>
              <a:chOff x="4330177" y="1539240"/>
              <a:chExt cx="4186237" cy="64008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4330177" y="1539240"/>
                <a:ext cx="41862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Rec.—Main Street Services</a:t>
                </a: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6400800" y="1905000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4572000" y="1891546"/>
                <a:ext cx="36576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48" name="Rectangle 29"/>
          <p:cNvSpPr>
            <a:spLocks noChangeArrowheads="1"/>
          </p:cNvSpPr>
          <p:nvPr/>
        </p:nvSpPr>
        <p:spPr bwMode="auto">
          <a:xfrm>
            <a:off x="548640" y="4910551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abbreviated title of the account debited in the Account Title column. Write the debit amount in the Debit column.</a:t>
            </a:r>
          </a:p>
        </p:txBody>
      </p:sp>
      <p:sp>
        <p:nvSpPr>
          <p:cNvPr id="149" name="Rectangle 27"/>
          <p:cNvSpPr>
            <a:spLocks noChangeArrowheads="1"/>
          </p:cNvSpPr>
          <p:nvPr/>
        </p:nvSpPr>
        <p:spPr bwMode="auto">
          <a:xfrm>
            <a:off x="548640" y="4647570"/>
            <a:ext cx="822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column.</a:t>
            </a:r>
          </a:p>
        </p:txBody>
      </p:sp>
      <p:sp>
        <p:nvSpPr>
          <p:cNvPr id="150" name="Rectangle 30"/>
          <p:cNvSpPr>
            <a:spLocks noChangeArrowheads="1"/>
          </p:cNvSpPr>
          <p:nvPr/>
        </p:nvSpPr>
        <p:spPr bwMode="auto">
          <a:xfrm>
            <a:off x="548640" y="5388975"/>
            <a:ext cx="8209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next line, indented about one centimeter, write the title of the account credited in the Account Title column. Write the credit amount in the Credit column.</a:t>
            </a:r>
          </a:p>
        </p:txBody>
      </p:sp>
      <p:sp>
        <p:nvSpPr>
          <p:cNvPr id="151" name="Rectangle 30"/>
          <p:cNvSpPr>
            <a:spLocks noChangeArrowheads="1"/>
          </p:cNvSpPr>
          <p:nvPr/>
        </p:nvSpPr>
        <p:spPr bwMode="auto">
          <a:xfrm>
            <a:off x="548640" y="5867400"/>
            <a:ext cx="822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source document number in the Doc. No. column.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304800" y="2791243"/>
            <a:ext cx="1273628" cy="1284512"/>
            <a:chOff x="1012372" y="2819400"/>
            <a:chExt cx="1273628" cy="1284512"/>
          </a:xfrm>
        </p:grpSpPr>
        <p:grpSp>
          <p:nvGrpSpPr>
            <p:cNvPr id="153" name="Group 51"/>
            <p:cNvGrpSpPr/>
            <p:nvPr/>
          </p:nvGrpSpPr>
          <p:grpSpPr>
            <a:xfrm>
              <a:off x="1012372" y="2819400"/>
              <a:ext cx="838200" cy="1284512"/>
              <a:chOff x="1088572" y="2438400"/>
              <a:chExt cx="838200" cy="1284512"/>
            </a:xfrm>
          </p:grpSpPr>
          <p:cxnSp>
            <p:nvCxnSpPr>
              <p:cNvPr id="155" name="Straight Arrow Connector 154"/>
              <p:cNvCxnSpPr/>
              <p:nvPr/>
            </p:nvCxnSpPr>
            <p:spPr>
              <a:xfrm>
                <a:off x="1281312" y="2638184"/>
                <a:ext cx="645460" cy="108472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6" name="Rectangle 7"/>
              <p:cNvSpPr>
                <a:spLocks noChangeArrowheads="1"/>
              </p:cNvSpPr>
              <p:nvPr/>
            </p:nvSpPr>
            <p:spPr bwMode="auto">
              <a:xfrm>
                <a:off x="1088572" y="2438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1371600" y="2819400"/>
              <a:ext cx="914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676400" y="2780355"/>
            <a:ext cx="3962400" cy="1398494"/>
            <a:chOff x="1752600" y="2666998"/>
            <a:chExt cx="3962400" cy="1398494"/>
          </a:xfrm>
        </p:grpSpPr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H="1" flipV="1">
              <a:off x="2057400" y="2819398"/>
              <a:ext cx="3657600" cy="1246094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9" name="Group 71"/>
            <p:cNvGrpSpPr/>
            <p:nvPr/>
          </p:nvGrpSpPr>
          <p:grpSpPr>
            <a:xfrm>
              <a:off x="1752600" y="2666998"/>
              <a:ext cx="1447800" cy="1295398"/>
              <a:chOff x="7086600" y="4637312"/>
              <a:chExt cx="1447800" cy="1295398"/>
            </a:xfrm>
          </p:grpSpPr>
          <p:grpSp>
            <p:nvGrpSpPr>
              <p:cNvPr id="160" name="Group 60"/>
              <p:cNvGrpSpPr/>
              <p:nvPr/>
            </p:nvGrpSpPr>
            <p:grpSpPr>
              <a:xfrm>
                <a:off x="7086600" y="4648200"/>
                <a:ext cx="518160" cy="1284510"/>
                <a:chOff x="4343400" y="4343400"/>
                <a:chExt cx="518160" cy="1284510"/>
              </a:xfrm>
            </p:grpSpPr>
            <p:sp>
              <p:nvSpPr>
                <p:cNvPr id="16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343400" y="4484911"/>
                  <a:ext cx="381000" cy="1142999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" name="Rectangle 9"/>
                <p:cNvSpPr>
                  <a:spLocks noChangeArrowheads="1"/>
                </p:cNvSpPr>
                <p:nvPr/>
              </p:nvSpPr>
              <p:spPr bwMode="auto">
                <a:xfrm>
                  <a:off x="4495800" y="43434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161" name="Rectangle 160"/>
              <p:cNvSpPr/>
              <p:nvPr/>
            </p:nvSpPr>
            <p:spPr>
              <a:xfrm>
                <a:off x="7696200" y="4637312"/>
                <a:ext cx="838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990165" y="4447790"/>
            <a:ext cx="4572000" cy="511587"/>
            <a:chOff x="1828800" y="4290648"/>
            <a:chExt cx="4572000" cy="511587"/>
          </a:xfrm>
        </p:grpSpPr>
        <p:cxnSp>
          <p:nvCxnSpPr>
            <p:cNvPr id="165" name="Straight Arrow Connector 164"/>
            <p:cNvCxnSpPr/>
            <p:nvPr/>
          </p:nvCxnSpPr>
          <p:spPr>
            <a:xfrm flipV="1">
              <a:off x="5230905" y="4290648"/>
              <a:ext cx="1169895" cy="36307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166" name="Group 90"/>
            <p:cNvGrpSpPr/>
            <p:nvPr/>
          </p:nvGrpSpPr>
          <p:grpSpPr>
            <a:xfrm>
              <a:off x="1828800" y="4290648"/>
              <a:ext cx="4563035" cy="511587"/>
              <a:chOff x="1828800" y="4290648"/>
              <a:chExt cx="4563035" cy="511587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flipH="1" flipV="1">
                <a:off x="1828800" y="4290648"/>
                <a:ext cx="3352800" cy="357552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68" name="Group 70"/>
              <p:cNvGrpSpPr/>
              <p:nvPr/>
            </p:nvGrpSpPr>
            <p:grpSpPr>
              <a:xfrm>
                <a:off x="5029200" y="4431268"/>
                <a:ext cx="1362635" cy="370967"/>
                <a:chOff x="4038600" y="4419600"/>
                <a:chExt cx="1362635" cy="370967"/>
              </a:xfrm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4486835" y="4452013"/>
                  <a:ext cx="9144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" name="Rectangle 10"/>
                <p:cNvSpPr>
                  <a:spLocks noChangeArrowheads="1"/>
                </p:cNvSpPr>
                <p:nvPr/>
              </p:nvSpPr>
              <p:spPr bwMode="auto">
                <a:xfrm>
                  <a:off x="4038600" y="44196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171" name="Group 170"/>
          <p:cNvGrpSpPr/>
          <p:nvPr/>
        </p:nvGrpSpPr>
        <p:grpSpPr>
          <a:xfrm>
            <a:off x="4572000" y="2267575"/>
            <a:ext cx="3657600" cy="690860"/>
            <a:chOff x="4993849" y="2667000"/>
            <a:chExt cx="3657600" cy="690860"/>
          </a:xfrm>
        </p:grpSpPr>
        <p:sp>
          <p:nvSpPr>
            <p:cNvPr id="172" name="Rectangle 171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500.00</a:t>
              </a:r>
            </a:p>
          </p:txBody>
        </p:sp>
        <p:grpSp>
          <p:nvGrpSpPr>
            <p:cNvPr id="173" name="Group 55"/>
            <p:cNvGrpSpPr/>
            <p:nvPr/>
          </p:nvGrpSpPr>
          <p:grpSpPr>
            <a:xfrm>
              <a:off x="4993849" y="2667000"/>
              <a:ext cx="3657600" cy="626626"/>
              <a:chOff x="4993849" y="2667000"/>
              <a:chExt cx="3657600" cy="626626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5374849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</a:t>
                </a: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H="1">
                <a:off x="4993849" y="3019306"/>
                <a:ext cx="36576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6" name="Straight Connector 21"/>
              <p:cNvCxnSpPr/>
              <p:nvPr/>
            </p:nvCxnSpPr>
            <p:spPr>
              <a:xfrm>
                <a:off x="6822649" y="30193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47" name="TextBox 4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Delay 4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5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48" grpId="0" autoUpdateAnimBg="0"/>
      <p:bldP spid="149" grpId="0" autoUpdateAnimBg="0"/>
      <p:bldP spid="150" grpId="0" autoUpdateAnimBg="0"/>
      <p:bldP spid="1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672105"/>
          </a:xfrm>
        </p:spPr>
        <p:txBody>
          <a:bodyPr/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Paid Cash for an Expense</a:t>
            </a:r>
          </a:p>
        </p:txBody>
      </p:sp>
      <p:pic>
        <p:nvPicPr>
          <p:cNvPr id="128" name="Picture 127" descr="C21SE_GJ-003-Page 72-General Journal.jpg"/>
          <p:cNvPicPr>
            <a:picLocks noChangeAspect="1"/>
          </p:cNvPicPr>
          <p:nvPr/>
        </p:nvPicPr>
        <p:blipFill>
          <a:blip r:embed="rId2" cstate="print"/>
          <a:srcRect b="45333"/>
          <a:stretch>
            <a:fillRect/>
          </a:stretch>
        </p:blipFill>
        <p:spPr>
          <a:xfrm>
            <a:off x="457200" y="3048000"/>
            <a:ext cx="6400800" cy="1384856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4419600" y="3030070"/>
            <a:ext cx="4191000" cy="1037984"/>
            <a:chOff x="1280160" y="2819400"/>
            <a:chExt cx="4191000" cy="1037984"/>
          </a:xfrm>
        </p:grpSpPr>
        <p:grpSp>
          <p:nvGrpSpPr>
            <p:cNvPr id="130" name="Group 54"/>
            <p:cNvGrpSpPr/>
            <p:nvPr/>
          </p:nvGrpSpPr>
          <p:grpSpPr>
            <a:xfrm>
              <a:off x="1280160" y="2819400"/>
              <a:ext cx="2895600" cy="1037984"/>
              <a:chOff x="1280160" y="3048000"/>
              <a:chExt cx="2895600" cy="1037984"/>
            </a:xfrm>
          </p:grpSpPr>
          <p:sp>
            <p:nvSpPr>
              <p:cNvPr id="132" name="Line 20"/>
              <p:cNvSpPr>
                <a:spLocks noChangeShapeType="1"/>
              </p:cNvSpPr>
              <p:nvPr/>
            </p:nvSpPr>
            <p:spPr bwMode="auto">
              <a:xfrm flipV="1">
                <a:off x="1280160" y="3247784"/>
                <a:ext cx="2716305" cy="8382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38100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175760" y="2819400"/>
              <a:ext cx="1295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Source Document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366516" y="1478028"/>
            <a:ext cx="4891284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12.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Paid cash for communications bill including cell phone and Internet service, $80.00. Check No.4.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5257800" y="1371600"/>
            <a:ext cx="2871269" cy="687288"/>
            <a:chOff x="5679649" y="1676400"/>
            <a:chExt cx="2871269" cy="687288"/>
          </a:xfrm>
        </p:grpSpPr>
        <p:sp>
          <p:nvSpPr>
            <p:cNvPr id="136" name="Rectangle 135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80.00</a:t>
              </a:r>
            </a:p>
          </p:txBody>
        </p:sp>
        <p:grpSp>
          <p:nvGrpSpPr>
            <p:cNvPr id="137" name="Group 53"/>
            <p:cNvGrpSpPr/>
            <p:nvPr/>
          </p:nvGrpSpPr>
          <p:grpSpPr>
            <a:xfrm>
              <a:off x="5679649" y="1676400"/>
              <a:ext cx="2871269" cy="626626"/>
              <a:chOff x="5679649" y="1676400"/>
              <a:chExt cx="2871269" cy="626626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5679649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Communications Expense</a:t>
                </a:r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7127449" y="20287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41" name="Group 140"/>
          <p:cNvGrpSpPr/>
          <p:nvPr/>
        </p:nvGrpSpPr>
        <p:grpSpPr>
          <a:xfrm>
            <a:off x="5257800" y="2025134"/>
            <a:ext cx="2940860" cy="690860"/>
            <a:chOff x="5679649" y="2667000"/>
            <a:chExt cx="2940860" cy="690860"/>
          </a:xfrm>
        </p:grpSpPr>
        <p:grpSp>
          <p:nvGrpSpPr>
            <p:cNvPr id="142" name="Group 55"/>
            <p:cNvGrpSpPr/>
            <p:nvPr/>
          </p:nvGrpSpPr>
          <p:grpSpPr>
            <a:xfrm>
              <a:off x="5679649" y="2667000"/>
              <a:ext cx="2871269" cy="626626"/>
              <a:chOff x="5679649" y="2667000"/>
              <a:chExt cx="2871269" cy="626626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5679649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7127449" y="30193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43" name="Rectangle 142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80.00</a:t>
              </a:r>
            </a:p>
          </p:txBody>
        </p:sp>
      </p:grpSp>
      <p:sp>
        <p:nvSpPr>
          <p:cNvPr id="147" name="Down Arrow 146"/>
          <p:cNvSpPr/>
          <p:nvPr/>
        </p:nvSpPr>
        <p:spPr>
          <a:xfrm>
            <a:off x="6888480" y="2406134"/>
            <a:ext cx="274320" cy="27432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Up Arrow 147"/>
          <p:cNvSpPr/>
          <p:nvPr/>
        </p:nvSpPr>
        <p:spPr>
          <a:xfrm>
            <a:off x="5516880" y="1752600"/>
            <a:ext cx="274320" cy="27432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29"/>
          <p:cNvSpPr>
            <a:spLocks noChangeArrowheads="1"/>
          </p:cNvSpPr>
          <p:nvPr/>
        </p:nvSpPr>
        <p:spPr bwMode="auto">
          <a:xfrm>
            <a:off x="548640" y="5036128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title of the account debited. Write the debit amount.</a:t>
            </a:r>
          </a:p>
        </p:txBody>
      </p:sp>
      <p:sp>
        <p:nvSpPr>
          <p:cNvPr id="150" name="Rectangle 27"/>
          <p:cNvSpPr>
            <a:spLocks noChangeArrowheads="1"/>
          </p:cNvSpPr>
          <p:nvPr/>
        </p:nvSpPr>
        <p:spPr bwMode="auto">
          <a:xfrm>
            <a:off x="548640" y="4696692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column.</a:t>
            </a:r>
          </a:p>
        </p:txBody>
      </p:sp>
      <p:sp>
        <p:nvSpPr>
          <p:cNvPr id="151" name="Rectangle 30"/>
          <p:cNvSpPr>
            <a:spLocks noChangeArrowheads="1"/>
          </p:cNvSpPr>
          <p:nvPr/>
        </p:nvSpPr>
        <p:spPr bwMode="auto">
          <a:xfrm>
            <a:off x="548640" y="5375564"/>
            <a:ext cx="82095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next line, write the title of the account credited. Write the credit amount.</a:t>
            </a: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548640" y="571500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source document number in the Doc. No. column.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457200" y="2667000"/>
            <a:ext cx="1273628" cy="1360714"/>
            <a:chOff x="1012372" y="2819400"/>
            <a:chExt cx="1273628" cy="1360714"/>
          </a:xfrm>
        </p:grpSpPr>
        <p:grpSp>
          <p:nvGrpSpPr>
            <p:cNvPr id="154" name="Group 51"/>
            <p:cNvGrpSpPr/>
            <p:nvPr/>
          </p:nvGrpSpPr>
          <p:grpSpPr>
            <a:xfrm>
              <a:off x="1012372" y="2819400"/>
              <a:ext cx="609600" cy="1360714"/>
              <a:chOff x="1088572" y="2438400"/>
              <a:chExt cx="609600" cy="1360714"/>
            </a:xfrm>
          </p:grpSpPr>
          <p:cxnSp>
            <p:nvCxnSpPr>
              <p:cNvPr id="156" name="Straight Arrow Connector 155"/>
              <p:cNvCxnSpPr/>
              <p:nvPr/>
            </p:nvCxnSpPr>
            <p:spPr>
              <a:xfrm>
                <a:off x="1281312" y="2638184"/>
                <a:ext cx="416860" cy="116093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7" name="Rectangle 7"/>
              <p:cNvSpPr>
                <a:spLocks noChangeArrowheads="1"/>
              </p:cNvSpPr>
              <p:nvPr/>
            </p:nvSpPr>
            <p:spPr bwMode="auto">
              <a:xfrm>
                <a:off x="1088572" y="2438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1371600" y="2819400"/>
              <a:ext cx="914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676403" y="2667000"/>
            <a:ext cx="3657596" cy="1401053"/>
            <a:chOff x="1676401" y="2677886"/>
            <a:chExt cx="3657596" cy="1401053"/>
          </a:xfrm>
        </p:grpSpPr>
        <p:sp>
          <p:nvSpPr>
            <p:cNvPr id="159" name="Line 20"/>
            <p:cNvSpPr>
              <a:spLocks noChangeShapeType="1"/>
            </p:cNvSpPr>
            <p:nvPr/>
          </p:nvSpPr>
          <p:spPr bwMode="auto">
            <a:xfrm flipH="1" flipV="1">
              <a:off x="2133598" y="2895598"/>
              <a:ext cx="3200399" cy="118334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0" name="Group 71"/>
            <p:cNvGrpSpPr/>
            <p:nvPr/>
          </p:nvGrpSpPr>
          <p:grpSpPr>
            <a:xfrm>
              <a:off x="1676401" y="2677886"/>
              <a:ext cx="1447799" cy="1360712"/>
              <a:chOff x="7010401" y="4648200"/>
              <a:chExt cx="1447799" cy="1360712"/>
            </a:xfrm>
          </p:grpSpPr>
          <p:grpSp>
            <p:nvGrpSpPr>
              <p:cNvPr id="161" name="Group 60"/>
              <p:cNvGrpSpPr/>
              <p:nvPr/>
            </p:nvGrpSpPr>
            <p:grpSpPr>
              <a:xfrm>
                <a:off x="7010401" y="4648200"/>
                <a:ext cx="594359" cy="1360712"/>
                <a:chOff x="4267201" y="4343400"/>
                <a:chExt cx="594359" cy="1360712"/>
              </a:xfrm>
            </p:grpSpPr>
            <p:sp>
              <p:nvSpPr>
                <p:cNvPr id="16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267201" y="4484913"/>
                  <a:ext cx="457200" cy="1219199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" name="Rectangle 9"/>
                <p:cNvSpPr>
                  <a:spLocks noChangeArrowheads="1"/>
                </p:cNvSpPr>
                <p:nvPr/>
              </p:nvSpPr>
              <p:spPr bwMode="auto">
                <a:xfrm>
                  <a:off x="4495800" y="43434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162" name="Rectangle 161"/>
              <p:cNvSpPr/>
              <p:nvPr/>
            </p:nvSpPr>
            <p:spPr>
              <a:xfrm>
                <a:off x="7620000" y="4648200"/>
                <a:ext cx="838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1788460" y="4296654"/>
            <a:ext cx="4450975" cy="506380"/>
            <a:chOff x="1949825" y="4290648"/>
            <a:chExt cx="4450975" cy="506380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5199530" y="4290648"/>
              <a:ext cx="1201270" cy="30480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167" name="Group 90"/>
            <p:cNvGrpSpPr/>
            <p:nvPr/>
          </p:nvGrpSpPr>
          <p:grpSpPr>
            <a:xfrm>
              <a:off x="1949825" y="4299614"/>
              <a:ext cx="4374775" cy="497414"/>
              <a:chOff x="1949825" y="4299614"/>
              <a:chExt cx="4374775" cy="497414"/>
            </a:xfrm>
          </p:grpSpPr>
          <p:cxnSp>
            <p:nvCxnSpPr>
              <p:cNvPr id="168" name="Straight Arrow Connector 167"/>
              <p:cNvCxnSpPr/>
              <p:nvPr/>
            </p:nvCxnSpPr>
            <p:spPr>
              <a:xfrm flipH="1" flipV="1">
                <a:off x="1949825" y="4299614"/>
                <a:ext cx="3240740" cy="295834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69" name="Group 70"/>
              <p:cNvGrpSpPr/>
              <p:nvPr/>
            </p:nvGrpSpPr>
            <p:grpSpPr>
              <a:xfrm>
                <a:off x="5029200" y="4431268"/>
                <a:ext cx="1295400" cy="365760"/>
                <a:chOff x="4038600" y="4419600"/>
                <a:chExt cx="1295400" cy="365760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4419600" y="4419600"/>
                  <a:ext cx="9144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Rectangle 10"/>
                <p:cNvSpPr>
                  <a:spLocks noChangeArrowheads="1"/>
                </p:cNvSpPr>
                <p:nvPr/>
              </p:nvSpPr>
              <p:spPr bwMode="auto">
                <a:xfrm>
                  <a:off x="4038600" y="44196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Delay 4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5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47" grpId="0" animBg="1"/>
      <p:bldP spid="148" grpId="0" animBg="1"/>
      <p:bldP spid="149" grpId="0" autoUpdateAnimBg="0"/>
      <p:bldP spid="150" grpId="0" autoUpdateAnimBg="0"/>
      <p:bldP spid="151" grpId="0" autoUpdateAnimBg="0"/>
      <p:bldP spid="1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Paid Cash for an Expense</a:t>
            </a:r>
          </a:p>
        </p:txBody>
      </p:sp>
      <p:pic>
        <p:nvPicPr>
          <p:cNvPr id="128" name="Picture 127" descr="C21SE_GJ-003-Page 72-General Journal.jpg"/>
          <p:cNvPicPr>
            <a:picLocks noChangeAspect="1"/>
          </p:cNvPicPr>
          <p:nvPr/>
        </p:nvPicPr>
        <p:blipFill>
          <a:blip r:embed="rId2" cstate="print"/>
          <a:srcRect b="26667"/>
          <a:stretch>
            <a:fillRect/>
          </a:stretch>
        </p:blipFill>
        <p:spPr>
          <a:xfrm>
            <a:off x="457200" y="2742170"/>
            <a:ext cx="6400800" cy="1857743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366516" y="1478028"/>
            <a:ext cx="4572000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15.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Paid cash for equipment rental, $400.00. Check No. 5.</a:t>
            </a:r>
          </a:p>
        </p:txBody>
      </p:sp>
      <p:grpSp>
        <p:nvGrpSpPr>
          <p:cNvPr id="130" name="Group 11"/>
          <p:cNvGrpSpPr/>
          <p:nvPr/>
        </p:nvGrpSpPr>
        <p:grpSpPr>
          <a:xfrm>
            <a:off x="5246066" y="1309106"/>
            <a:ext cx="3308133" cy="687288"/>
            <a:chOff x="5484575" y="1676400"/>
            <a:chExt cx="3308133" cy="687288"/>
          </a:xfrm>
        </p:grpSpPr>
        <p:sp>
          <p:nvSpPr>
            <p:cNvPr id="131" name="Rectangle 130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400.00</a:t>
              </a:r>
            </a:p>
          </p:txBody>
        </p:sp>
        <p:grpSp>
          <p:nvGrpSpPr>
            <p:cNvPr id="132" name="Group 53"/>
            <p:cNvGrpSpPr/>
            <p:nvPr/>
          </p:nvGrpSpPr>
          <p:grpSpPr>
            <a:xfrm>
              <a:off x="5484575" y="1676400"/>
              <a:ext cx="3308133" cy="626626"/>
              <a:chOff x="5484575" y="1676400"/>
              <a:chExt cx="3308133" cy="626626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5484575" y="1676400"/>
                <a:ext cx="330813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Equipment Rental Expense</a:t>
                </a: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7127449" y="20287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36" name="Group 17"/>
          <p:cNvGrpSpPr/>
          <p:nvPr/>
        </p:nvGrpSpPr>
        <p:grpSpPr>
          <a:xfrm>
            <a:off x="5450105" y="1950972"/>
            <a:ext cx="2871269" cy="690860"/>
            <a:chOff x="5688614" y="2667000"/>
            <a:chExt cx="2871269" cy="690860"/>
          </a:xfrm>
        </p:grpSpPr>
        <p:grpSp>
          <p:nvGrpSpPr>
            <p:cNvPr id="137" name="Group 55"/>
            <p:cNvGrpSpPr/>
            <p:nvPr/>
          </p:nvGrpSpPr>
          <p:grpSpPr>
            <a:xfrm>
              <a:off x="5688614" y="2667000"/>
              <a:ext cx="2871269" cy="626626"/>
              <a:chOff x="5688614" y="2667000"/>
              <a:chExt cx="2871269" cy="626626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568861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7127449" y="30193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8" name="Rectangle 137"/>
            <p:cNvSpPr/>
            <p:nvPr/>
          </p:nvSpPr>
          <p:spPr>
            <a:xfrm>
              <a:off x="72036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400.00</a:t>
              </a:r>
            </a:p>
          </p:txBody>
        </p:sp>
      </p:grpSp>
      <p:sp>
        <p:nvSpPr>
          <p:cNvPr id="142" name="Down Arrow 141"/>
          <p:cNvSpPr/>
          <p:nvPr/>
        </p:nvSpPr>
        <p:spPr>
          <a:xfrm>
            <a:off x="6924291" y="2331972"/>
            <a:ext cx="274320" cy="27432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Up Arrow 142"/>
          <p:cNvSpPr/>
          <p:nvPr/>
        </p:nvSpPr>
        <p:spPr>
          <a:xfrm>
            <a:off x="5567931" y="1690106"/>
            <a:ext cx="274320" cy="27432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419600" y="2725270"/>
            <a:ext cx="4191000" cy="1418984"/>
            <a:chOff x="1280160" y="2819400"/>
            <a:chExt cx="4191000" cy="1418984"/>
          </a:xfrm>
        </p:grpSpPr>
        <p:grpSp>
          <p:nvGrpSpPr>
            <p:cNvPr id="145" name="Group 54"/>
            <p:cNvGrpSpPr/>
            <p:nvPr/>
          </p:nvGrpSpPr>
          <p:grpSpPr>
            <a:xfrm>
              <a:off x="1280160" y="2819400"/>
              <a:ext cx="2895600" cy="1418984"/>
              <a:chOff x="1280160" y="3048000"/>
              <a:chExt cx="2895600" cy="1418984"/>
            </a:xfrm>
          </p:grpSpPr>
          <p:sp>
            <p:nvSpPr>
              <p:cNvPr id="147" name="Line 20"/>
              <p:cNvSpPr>
                <a:spLocks noChangeShapeType="1"/>
              </p:cNvSpPr>
              <p:nvPr/>
            </p:nvSpPr>
            <p:spPr bwMode="auto">
              <a:xfrm flipV="1">
                <a:off x="1280160" y="3247784"/>
                <a:ext cx="2716305" cy="12192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9"/>
              <p:cNvSpPr>
                <a:spLocks noChangeArrowheads="1"/>
              </p:cNvSpPr>
              <p:nvPr/>
            </p:nvSpPr>
            <p:spPr bwMode="auto">
              <a:xfrm>
                <a:off x="38100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46" name="Rectangle 145"/>
            <p:cNvSpPr/>
            <p:nvPr/>
          </p:nvSpPr>
          <p:spPr>
            <a:xfrm>
              <a:off x="4175760" y="2819400"/>
              <a:ext cx="1295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Source Document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9" name="Rectangle 29"/>
          <p:cNvSpPr>
            <a:spLocks noChangeArrowheads="1"/>
          </p:cNvSpPr>
          <p:nvPr/>
        </p:nvSpPr>
        <p:spPr bwMode="auto">
          <a:xfrm>
            <a:off x="374829" y="525780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title of the account debited. Write the debit amount.</a:t>
            </a:r>
          </a:p>
        </p:txBody>
      </p:sp>
      <p:sp>
        <p:nvSpPr>
          <p:cNvPr id="150" name="Rectangle 27"/>
          <p:cNvSpPr>
            <a:spLocks noChangeArrowheads="1"/>
          </p:cNvSpPr>
          <p:nvPr/>
        </p:nvSpPr>
        <p:spPr bwMode="auto">
          <a:xfrm>
            <a:off x="374829" y="495300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column.</a:t>
            </a:r>
          </a:p>
        </p:txBody>
      </p:sp>
      <p:sp>
        <p:nvSpPr>
          <p:cNvPr id="151" name="Rectangle 30"/>
          <p:cNvSpPr>
            <a:spLocks noChangeArrowheads="1"/>
          </p:cNvSpPr>
          <p:nvPr/>
        </p:nvSpPr>
        <p:spPr bwMode="auto">
          <a:xfrm>
            <a:off x="374828" y="5562600"/>
            <a:ext cx="8616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next line, write the title of the account credited. Write the credit amount.</a:t>
            </a: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374829" y="586740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source document number in the Doc. No. column.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457200" y="2362200"/>
            <a:ext cx="1273628" cy="1782054"/>
            <a:chOff x="1012372" y="2819400"/>
            <a:chExt cx="1273628" cy="1782054"/>
          </a:xfrm>
        </p:grpSpPr>
        <p:grpSp>
          <p:nvGrpSpPr>
            <p:cNvPr id="154" name="Group 51"/>
            <p:cNvGrpSpPr/>
            <p:nvPr/>
          </p:nvGrpSpPr>
          <p:grpSpPr>
            <a:xfrm>
              <a:off x="1012372" y="2819400"/>
              <a:ext cx="609600" cy="1782054"/>
              <a:chOff x="1088572" y="2438400"/>
              <a:chExt cx="609600" cy="1782054"/>
            </a:xfrm>
          </p:grpSpPr>
          <p:cxnSp>
            <p:nvCxnSpPr>
              <p:cNvPr id="156" name="Straight Arrow Connector 155"/>
              <p:cNvCxnSpPr/>
              <p:nvPr/>
            </p:nvCxnSpPr>
            <p:spPr>
              <a:xfrm>
                <a:off x="1281312" y="2638184"/>
                <a:ext cx="416860" cy="158227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7" name="Rectangle 7"/>
              <p:cNvSpPr>
                <a:spLocks noChangeArrowheads="1"/>
              </p:cNvSpPr>
              <p:nvPr/>
            </p:nvSpPr>
            <p:spPr bwMode="auto">
              <a:xfrm>
                <a:off x="1088572" y="2438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1371600" y="2819400"/>
              <a:ext cx="914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895600" y="2362200"/>
            <a:ext cx="2362199" cy="1782053"/>
            <a:chOff x="1447797" y="2677886"/>
            <a:chExt cx="2362199" cy="1782053"/>
          </a:xfrm>
        </p:grpSpPr>
        <p:sp>
          <p:nvSpPr>
            <p:cNvPr id="159" name="Line 20"/>
            <p:cNvSpPr>
              <a:spLocks noChangeShapeType="1"/>
            </p:cNvSpPr>
            <p:nvPr/>
          </p:nvSpPr>
          <p:spPr bwMode="auto">
            <a:xfrm flipH="1" flipV="1">
              <a:off x="2133597" y="2895597"/>
              <a:ext cx="1676399" cy="1564342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0" name="Group 71"/>
            <p:cNvGrpSpPr/>
            <p:nvPr/>
          </p:nvGrpSpPr>
          <p:grpSpPr>
            <a:xfrm>
              <a:off x="1447797" y="2677886"/>
              <a:ext cx="1676403" cy="1782053"/>
              <a:chOff x="6781797" y="4648200"/>
              <a:chExt cx="1676403" cy="1782053"/>
            </a:xfrm>
          </p:grpSpPr>
          <p:grpSp>
            <p:nvGrpSpPr>
              <p:cNvPr id="161" name="Group 60"/>
              <p:cNvGrpSpPr/>
              <p:nvPr/>
            </p:nvGrpSpPr>
            <p:grpSpPr>
              <a:xfrm>
                <a:off x="6781797" y="4648200"/>
                <a:ext cx="822963" cy="1782053"/>
                <a:chOff x="4038597" y="4343400"/>
                <a:chExt cx="822963" cy="1782053"/>
              </a:xfrm>
            </p:grpSpPr>
            <p:sp>
              <p:nvSpPr>
                <p:cNvPr id="16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038597" y="4484912"/>
                  <a:ext cx="685804" cy="1640541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" name="Rectangle 9"/>
                <p:cNvSpPr>
                  <a:spLocks noChangeArrowheads="1"/>
                </p:cNvSpPr>
                <p:nvPr/>
              </p:nvSpPr>
              <p:spPr bwMode="auto">
                <a:xfrm>
                  <a:off x="4495800" y="43434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162" name="Rectangle 161"/>
              <p:cNvSpPr/>
              <p:nvPr/>
            </p:nvSpPr>
            <p:spPr>
              <a:xfrm>
                <a:off x="7620000" y="4648200"/>
                <a:ext cx="838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1828800" y="4449054"/>
            <a:ext cx="4267200" cy="529828"/>
            <a:chOff x="2178425" y="4267200"/>
            <a:chExt cx="4267200" cy="529828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5181599" y="4267200"/>
              <a:ext cx="1264026" cy="36576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167" name="Group 90"/>
            <p:cNvGrpSpPr/>
            <p:nvPr/>
          </p:nvGrpSpPr>
          <p:grpSpPr>
            <a:xfrm>
              <a:off x="2178425" y="4267200"/>
              <a:ext cx="4146175" cy="529828"/>
              <a:chOff x="2178425" y="4267200"/>
              <a:chExt cx="4146175" cy="529828"/>
            </a:xfrm>
          </p:grpSpPr>
          <p:cxnSp>
            <p:nvCxnSpPr>
              <p:cNvPr id="168" name="Straight Arrow Connector 167"/>
              <p:cNvCxnSpPr/>
              <p:nvPr/>
            </p:nvCxnSpPr>
            <p:spPr>
              <a:xfrm flipH="1" flipV="1">
                <a:off x="2178425" y="4267200"/>
                <a:ext cx="3012140" cy="328248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69" name="Group 70"/>
              <p:cNvGrpSpPr/>
              <p:nvPr/>
            </p:nvGrpSpPr>
            <p:grpSpPr>
              <a:xfrm>
                <a:off x="5029200" y="4431268"/>
                <a:ext cx="1295400" cy="365760"/>
                <a:chOff x="4038600" y="4419600"/>
                <a:chExt cx="1295400" cy="365760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4419600" y="4419600"/>
                  <a:ext cx="9144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Rectangle 10"/>
                <p:cNvSpPr>
                  <a:spLocks noChangeArrowheads="1"/>
                </p:cNvSpPr>
                <p:nvPr/>
              </p:nvSpPr>
              <p:spPr bwMode="auto">
                <a:xfrm>
                  <a:off x="4038600" y="44196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Delay 4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5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42" grpId="0" animBg="1"/>
      <p:bldP spid="143" grpId="0" animBg="1"/>
      <p:bldP spid="149" grpId="0" autoUpdateAnimBg="0"/>
      <p:bldP spid="150" grpId="0" autoUpdateAnimBg="0"/>
      <p:bldP spid="151" grpId="0" autoUpdateAnimBg="0"/>
      <p:bldP spid="1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672105"/>
          </a:xfrm>
        </p:spPr>
        <p:txBody>
          <a:bodyPr/>
          <a:lstStyle/>
          <a:p>
            <a:r>
              <a:rPr lang="en-US" sz="3000" dirty="0"/>
              <a:t>Received Cash on Account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66516" y="1595790"/>
            <a:ext cx="4495800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16.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on account from Main Street Services, $200.00. Receipt No. 2.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5181600" y="1447800"/>
            <a:ext cx="3474720" cy="687288"/>
            <a:chOff x="5146249" y="1676400"/>
            <a:chExt cx="3474720" cy="687288"/>
          </a:xfrm>
        </p:grpSpPr>
        <p:grpSp>
          <p:nvGrpSpPr>
            <p:cNvPr id="129" name="Group 53"/>
            <p:cNvGrpSpPr/>
            <p:nvPr/>
          </p:nvGrpSpPr>
          <p:grpSpPr>
            <a:xfrm>
              <a:off x="5146249" y="1676400"/>
              <a:ext cx="3474720" cy="626626"/>
              <a:chOff x="5146249" y="1676400"/>
              <a:chExt cx="3474720" cy="626626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5451049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flipH="1">
                <a:off x="5146249" y="2028706"/>
                <a:ext cx="347472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6898849" y="20287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0" name="Rectangle 129"/>
            <p:cNvSpPr/>
            <p:nvPr/>
          </p:nvSpPr>
          <p:spPr>
            <a:xfrm>
              <a:off x="55581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200.00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105400" y="2151530"/>
            <a:ext cx="3635828" cy="690860"/>
            <a:chOff x="5070049" y="2667000"/>
            <a:chExt cx="3635828" cy="690860"/>
          </a:xfrm>
        </p:grpSpPr>
        <p:grpSp>
          <p:nvGrpSpPr>
            <p:cNvPr id="135" name="Group 55"/>
            <p:cNvGrpSpPr/>
            <p:nvPr/>
          </p:nvGrpSpPr>
          <p:grpSpPr>
            <a:xfrm>
              <a:off x="5070049" y="2667000"/>
              <a:ext cx="3635828" cy="626626"/>
              <a:chOff x="5070049" y="2667000"/>
              <a:chExt cx="3635828" cy="626626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5070049" y="2667000"/>
                <a:ext cx="363582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Accts Rec.—Main Street Services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8" name="Straight Connector 137"/>
              <p:cNvCxnSpPr/>
              <p:nvPr/>
            </p:nvCxnSpPr>
            <p:spPr>
              <a:xfrm flipH="1">
                <a:off x="5146249" y="3019306"/>
                <a:ext cx="347472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6898849" y="30193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6" name="Rectangle 135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200.00</a:t>
              </a:r>
            </a:p>
          </p:txBody>
        </p:sp>
      </p:grpSp>
      <p:sp>
        <p:nvSpPr>
          <p:cNvPr id="140" name="Down Arrow 139"/>
          <p:cNvSpPr/>
          <p:nvPr/>
        </p:nvSpPr>
        <p:spPr>
          <a:xfrm>
            <a:off x="7198151" y="2532530"/>
            <a:ext cx="274320" cy="27432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Up Arrow 140"/>
          <p:cNvSpPr/>
          <p:nvPr/>
        </p:nvSpPr>
        <p:spPr>
          <a:xfrm>
            <a:off x="5562600" y="1828800"/>
            <a:ext cx="274320" cy="27432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2" name="Picture 141" descr="C21SE_GJ-003-Page 73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071" y="3082827"/>
            <a:ext cx="6590309" cy="1503868"/>
          </a:xfrm>
          <a:prstGeom prst="rect">
            <a:avLst/>
          </a:prstGeom>
        </p:spPr>
      </p:pic>
      <p:sp>
        <p:nvSpPr>
          <p:cNvPr id="143" name="Rectangle 29"/>
          <p:cNvSpPr>
            <a:spLocks noChangeArrowheads="1"/>
          </p:cNvSpPr>
          <p:nvPr/>
        </p:nvSpPr>
        <p:spPr bwMode="auto">
          <a:xfrm>
            <a:off x="465513" y="5074542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title of the account debited. Write the debit amount.</a:t>
            </a:r>
          </a:p>
        </p:txBody>
      </p:sp>
      <p:sp>
        <p:nvSpPr>
          <p:cNvPr id="144" name="Rectangle 27"/>
          <p:cNvSpPr>
            <a:spLocks noChangeArrowheads="1"/>
          </p:cNvSpPr>
          <p:nvPr/>
        </p:nvSpPr>
        <p:spPr bwMode="auto">
          <a:xfrm>
            <a:off x="465513" y="472440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column.</a:t>
            </a:r>
          </a:p>
        </p:txBody>
      </p:sp>
      <p:sp>
        <p:nvSpPr>
          <p:cNvPr id="145" name="Rectangle 30"/>
          <p:cNvSpPr>
            <a:spLocks noChangeArrowheads="1"/>
          </p:cNvSpPr>
          <p:nvPr/>
        </p:nvSpPr>
        <p:spPr bwMode="auto">
          <a:xfrm>
            <a:off x="465513" y="5438001"/>
            <a:ext cx="8292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next line, indented about one centimeter, write the title of the account credited. Write the credit amount.</a:t>
            </a:r>
          </a:p>
        </p:txBody>
      </p:sp>
      <p:sp>
        <p:nvSpPr>
          <p:cNvPr id="146" name="Rectangle 30"/>
          <p:cNvSpPr>
            <a:spLocks noChangeArrowheads="1"/>
          </p:cNvSpPr>
          <p:nvPr/>
        </p:nvSpPr>
        <p:spPr bwMode="auto">
          <a:xfrm>
            <a:off x="465513" y="5979495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source document number in the Doc. No. column.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395845" y="2667000"/>
            <a:ext cx="1273628" cy="1388504"/>
            <a:chOff x="1012372" y="2819400"/>
            <a:chExt cx="1273628" cy="1388504"/>
          </a:xfrm>
        </p:grpSpPr>
        <p:grpSp>
          <p:nvGrpSpPr>
            <p:cNvPr id="148" name="Group 51"/>
            <p:cNvGrpSpPr/>
            <p:nvPr/>
          </p:nvGrpSpPr>
          <p:grpSpPr>
            <a:xfrm>
              <a:off x="1012372" y="2819400"/>
              <a:ext cx="649940" cy="1388504"/>
              <a:chOff x="1088572" y="2438400"/>
              <a:chExt cx="649940" cy="1388504"/>
            </a:xfrm>
          </p:grpSpPr>
          <p:cxnSp>
            <p:nvCxnSpPr>
              <p:cNvPr id="150" name="Straight Arrow Connector 149"/>
              <p:cNvCxnSpPr/>
              <p:nvPr/>
            </p:nvCxnSpPr>
            <p:spPr>
              <a:xfrm>
                <a:off x="1281312" y="2638184"/>
                <a:ext cx="457200" cy="11887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1" name="Rectangle 7"/>
              <p:cNvSpPr>
                <a:spLocks noChangeArrowheads="1"/>
              </p:cNvSpPr>
              <p:nvPr/>
            </p:nvSpPr>
            <p:spPr bwMode="auto">
              <a:xfrm>
                <a:off x="1088572" y="2438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1371600" y="2819400"/>
              <a:ext cx="914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440873" y="2667000"/>
            <a:ext cx="3827929" cy="1486219"/>
            <a:chOff x="1600198" y="2677886"/>
            <a:chExt cx="3827929" cy="1486219"/>
          </a:xfrm>
        </p:grpSpPr>
        <p:sp>
          <p:nvSpPr>
            <p:cNvPr id="153" name="Line 20"/>
            <p:cNvSpPr>
              <a:spLocks noChangeShapeType="1"/>
            </p:cNvSpPr>
            <p:nvPr/>
          </p:nvSpPr>
          <p:spPr bwMode="auto">
            <a:xfrm flipH="1" flipV="1">
              <a:off x="2075328" y="2868704"/>
              <a:ext cx="3352799" cy="129540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4" name="Group 71"/>
            <p:cNvGrpSpPr/>
            <p:nvPr/>
          </p:nvGrpSpPr>
          <p:grpSpPr>
            <a:xfrm>
              <a:off x="1600198" y="2677886"/>
              <a:ext cx="1524002" cy="1436914"/>
              <a:chOff x="6934198" y="4648200"/>
              <a:chExt cx="1524002" cy="1436914"/>
            </a:xfrm>
          </p:grpSpPr>
          <p:grpSp>
            <p:nvGrpSpPr>
              <p:cNvPr id="155" name="Group 60"/>
              <p:cNvGrpSpPr/>
              <p:nvPr/>
            </p:nvGrpSpPr>
            <p:grpSpPr>
              <a:xfrm>
                <a:off x="6934198" y="4648200"/>
                <a:ext cx="670562" cy="1436914"/>
                <a:chOff x="4190998" y="4343400"/>
                <a:chExt cx="670562" cy="1436914"/>
              </a:xfrm>
            </p:grpSpPr>
            <p:sp>
              <p:nvSpPr>
                <p:cNvPr id="15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190998" y="4561115"/>
                  <a:ext cx="457200" cy="1219199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8" name="Rectangle 9"/>
                <p:cNvSpPr>
                  <a:spLocks noChangeArrowheads="1"/>
                </p:cNvSpPr>
                <p:nvPr/>
              </p:nvSpPr>
              <p:spPr bwMode="auto">
                <a:xfrm>
                  <a:off x="4495800" y="43434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156" name="Rectangle 155"/>
              <p:cNvSpPr/>
              <p:nvPr/>
            </p:nvSpPr>
            <p:spPr>
              <a:xfrm>
                <a:off x="7620000" y="4648200"/>
                <a:ext cx="838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3610333" y="4390784"/>
            <a:ext cx="2693895" cy="533400"/>
            <a:chOff x="3630705" y="4348918"/>
            <a:chExt cx="2693895" cy="533400"/>
          </a:xfrm>
        </p:grpSpPr>
        <p:cxnSp>
          <p:nvCxnSpPr>
            <p:cNvPr id="160" name="Straight Arrow Connector 159"/>
            <p:cNvCxnSpPr/>
            <p:nvPr/>
          </p:nvCxnSpPr>
          <p:spPr>
            <a:xfrm flipV="1">
              <a:off x="5195045" y="4366848"/>
              <a:ext cx="990600" cy="30480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161" name="Group 90"/>
            <p:cNvGrpSpPr/>
            <p:nvPr/>
          </p:nvGrpSpPr>
          <p:grpSpPr>
            <a:xfrm>
              <a:off x="3630705" y="4348918"/>
              <a:ext cx="2693895" cy="533400"/>
              <a:chOff x="3630705" y="4348918"/>
              <a:chExt cx="2693895" cy="533400"/>
            </a:xfrm>
          </p:grpSpPr>
          <p:cxnSp>
            <p:nvCxnSpPr>
              <p:cNvPr id="162" name="Straight Arrow Connector 161"/>
              <p:cNvCxnSpPr/>
              <p:nvPr/>
            </p:nvCxnSpPr>
            <p:spPr>
              <a:xfrm flipH="1" flipV="1">
                <a:off x="3630705" y="4348918"/>
                <a:ext cx="1550895" cy="299282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63" name="Group 70"/>
              <p:cNvGrpSpPr/>
              <p:nvPr/>
            </p:nvGrpSpPr>
            <p:grpSpPr>
              <a:xfrm>
                <a:off x="5029200" y="4516558"/>
                <a:ext cx="1295400" cy="365760"/>
                <a:chOff x="4038600" y="4504890"/>
                <a:chExt cx="1295400" cy="365760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4419600" y="4519248"/>
                  <a:ext cx="9144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Rectangle 10"/>
                <p:cNvSpPr>
                  <a:spLocks noChangeArrowheads="1"/>
                </p:cNvSpPr>
                <p:nvPr/>
              </p:nvSpPr>
              <p:spPr bwMode="auto">
                <a:xfrm>
                  <a:off x="4038600" y="450489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166" name="Group 165"/>
          <p:cNvGrpSpPr/>
          <p:nvPr/>
        </p:nvGrpSpPr>
        <p:grpSpPr>
          <a:xfrm>
            <a:off x="4488873" y="3065930"/>
            <a:ext cx="4343400" cy="1114184"/>
            <a:chOff x="1203960" y="2819400"/>
            <a:chExt cx="4343400" cy="1114184"/>
          </a:xfrm>
        </p:grpSpPr>
        <p:grpSp>
          <p:nvGrpSpPr>
            <p:cNvPr id="167" name="Group 54"/>
            <p:cNvGrpSpPr/>
            <p:nvPr/>
          </p:nvGrpSpPr>
          <p:grpSpPr>
            <a:xfrm>
              <a:off x="1203960" y="2819400"/>
              <a:ext cx="2971800" cy="1114184"/>
              <a:chOff x="1203960" y="3048000"/>
              <a:chExt cx="2971800" cy="1114184"/>
            </a:xfrm>
          </p:grpSpPr>
          <p:sp>
            <p:nvSpPr>
              <p:cNvPr id="169" name="Line 20"/>
              <p:cNvSpPr>
                <a:spLocks noChangeShapeType="1"/>
              </p:cNvSpPr>
              <p:nvPr/>
            </p:nvSpPr>
            <p:spPr bwMode="auto">
              <a:xfrm flipV="1">
                <a:off x="1203960" y="3247784"/>
                <a:ext cx="2792505" cy="9144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Rectangle 9"/>
              <p:cNvSpPr>
                <a:spLocks noChangeArrowheads="1"/>
              </p:cNvSpPr>
              <p:nvPr/>
            </p:nvSpPr>
            <p:spPr bwMode="auto">
              <a:xfrm>
                <a:off x="38100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68" name="Rectangle 167"/>
            <p:cNvSpPr/>
            <p:nvPr/>
          </p:nvSpPr>
          <p:spPr>
            <a:xfrm>
              <a:off x="4175760" y="2819400"/>
              <a:ext cx="1371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Source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Document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Delay 4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5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40" grpId="0" animBg="1"/>
      <p:bldP spid="141" grpId="0" animBg="1"/>
      <p:bldP spid="143" grpId="0" autoUpdateAnimBg="0"/>
      <p:bldP spid="144" grpId="0" autoUpdateAnimBg="0"/>
      <p:bldP spid="145" grpId="0" autoUpdateAnimBg="0"/>
      <p:bldP spid="1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85800"/>
            <a:ext cx="8628062" cy="486298"/>
          </a:xfrm>
        </p:spPr>
        <p:txBody>
          <a:bodyPr>
            <a:noAutofit/>
          </a:bodyPr>
          <a:lstStyle/>
          <a:p>
            <a:r>
              <a:rPr lang="en-US" sz="3000" dirty="0"/>
              <a:t>Paid Cash to Owner as Withdrawal of Equity</a:t>
            </a:r>
          </a:p>
        </p:txBody>
      </p:sp>
      <p:pic>
        <p:nvPicPr>
          <p:cNvPr id="127" name="Picture 126" descr="C21SE_GJ-003-Page 74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82834"/>
            <a:ext cx="6446520" cy="1457325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4446495" y="3142130"/>
            <a:ext cx="4311743" cy="961784"/>
            <a:chOff x="1230855" y="2819400"/>
            <a:chExt cx="4311743" cy="961784"/>
          </a:xfrm>
        </p:grpSpPr>
        <p:grpSp>
          <p:nvGrpSpPr>
            <p:cNvPr id="129" name="Group 54"/>
            <p:cNvGrpSpPr/>
            <p:nvPr/>
          </p:nvGrpSpPr>
          <p:grpSpPr>
            <a:xfrm>
              <a:off x="1230855" y="2819400"/>
              <a:ext cx="2944905" cy="961784"/>
              <a:chOff x="1230855" y="3048000"/>
              <a:chExt cx="2944905" cy="961784"/>
            </a:xfrm>
          </p:grpSpPr>
          <p:sp>
            <p:nvSpPr>
              <p:cNvPr id="131" name="Line 20"/>
              <p:cNvSpPr>
                <a:spLocks noChangeShapeType="1"/>
              </p:cNvSpPr>
              <p:nvPr/>
            </p:nvSpPr>
            <p:spPr bwMode="auto">
              <a:xfrm flipV="1">
                <a:off x="1230855" y="3247784"/>
                <a:ext cx="2743200" cy="7620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Rectangle 9"/>
              <p:cNvSpPr>
                <a:spLocks noChangeArrowheads="1"/>
              </p:cNvSpPr>
              <p:nvPr/>
            </p:nvSpPr>
            <p:spPr bwMode="auto">
              <a:xfrm>
                <a:off x="38100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4175760" y="2819400"/>
              <a:ext cx="136683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Source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Document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366515" y="1590251"/>
            <a:ext cx="4345290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16.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Paid cash to owner for a withdrawal of equity, $350.00. Check No. 6.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4711806" y="1371600"/>
            <a:ext cx="3429000" cy="687288"/>
            <a:chOff x="5407515" y="1676400"/>
            <a:chExt cx="3429000" cy="687288"/>
          </a:xfrm>
        </p:grpSpPr>
        <p:sp>
          <p:nvSpPr>
            <p:cNvPr id="135" name="Rectangle 134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350.00</a:t>
              </a:r>
            </a:p>
          </p:txBody>
        </p:sp>
        <p:grpSp>
          <p:nvGrpSpPr>
            <p:cNvPr id="136" name="Group 53"/>
            <p:cNvGrpSpPr/>
            <p:nvPr/>
          </p:nvGrpSpPr>
          <p:grpSpPr>
            <a:xfrm>
              <a:off x="5407515" y="1676400"/>
              <a:ext cx="3429000" cy="626626"/>
              <a:chOff x="5407515" y="1676400"/>
              <a:chExt cx="3429000" cy="626626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5407515" y="1676400"/>
                <a:ext cx="3429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Michael Delgado, Drawing</a:t>
                </a:r>
              </a:p>
            </p:txBody>
          </p:sp>
          <p:cxnSp>
            <p:nvCxnSpPr>
              <p:cNvPr id="138" name="Straight Connector 137"/>
              <p:cNvCxnSpPr/>
              <p:nvPr/>
            </p:nvCxnSpPr>
            <p:spPr>
              <a:xfrm flipH="1">
                <a:off x="572490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7127449" y="20287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40" name="Group 139"/>
          <p:cNvGrpSpPr/>
          <p:nvPr/>
        </p:nvGrpSpPr>
        <p:grpSpPr>
          <a:xfrm>
            <a:off x="5029200" y="2209800"/>
            <a:ext cx="2788460" cy="690860"/>
            <a:chOff x="5724909" y="2667000"/>
            <a:chExt cx="2788460" cy="690860"/>
          </a:xfrm>
        </p:grpSpPr>
        <p:grpSp>
          <p:nvGrpSpPr>
            <p:cNvPr id="141" name="Group 55"/>
            <p:cNvGrpSpPr/>
            <p:nvPr/>
          </p:nvGrpSpPr>
          <p:grpSpPr>
            <a:xfrm>
              <a:off x="5724909" y="2667000"/>
              <a:ext cx="2743200" cy="626626"/>
              <a:chOff x="5724909" y="2667000"/>
              <a:chExt cx="2743200" cy="626626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5724909" y="2667000"/>
                <a:ext cx="2743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 flipH="1">
                <a:off x="572490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7127449" y="30193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42" name="Rectangle 141"/>
            <p:cNvSpPr/>
            <p:nvPr/>
          </p:nvSpPr>
          <p:spPr>
            <a:xfrm>
              <a:off x="724890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350.00</a:t>
              </a:r>
            </a:p>
          </p:txBody>
        </p:sp>
      </p:grpSp>
      <p:sp>
        <p:nvSpPr>
          <p:cNvPr id="146" name="Down Arrow 145"/>
          <p:cNvSpPr/>
          <p:nvPr/>
        </p:nvSpPr>
        <p:spPr>
          <a:xfrm>
            <a:off x="6659880" y="2590800"/>
            <a:ext cx="274320" cy="27432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Up Arrow 146"/>
          <p:cNvSpPr/>
          <p:nvPr/>
        </p:nvSpPr>
        <p:spPr>
          <a:xfrm>
            <a:off x="5212080" y="1752600"/>
            <a:ext cx="274320" cy="27432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29"/>
          <p:cNvSpPr>
            <a:spLocks noChangeArrowheads="1"/>
          </p:cNvSpPr>
          <p:nvPr/>
        </p:nvSpPr>
        <p:spPr bwMode="auto">
          <a:xfrm>
            <a:off x="548640" y="5038467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title of the account debited. Write the debit amount.</a:t>
            </a:r>
          </a:p>
        </p:txBody>
      </p:sp>
      <p:sp>
        <p:nvSpPr>
          <p:cNvPr id="149" name="Rectangle 27"/>
          <p:cNvSpPr>
            <a:spLocks noChangeArrowheads="1"/>
          </p:cNvSpPr>
          <p:nvPr/>
        </p:nvSpPr>
        <p:spPr bwMode="auto">
          <a:xfrm>
            <a:off x="548640" y="47244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column.</a:t>
            </a:r>
          </a:p>
        </p:txBody>
      </p:sp>
      <p:sp>
        <p:nvSpPr>
          <p:cNvPr id="150" name="Rectangle 30"/>
          <p:cNvSpPr>
            <a:spLocks noChangeArrowheads="1"/>
          </p:cNvSpPr>
          <p:nvPr/>
        </p:nvSpPr>
        <p:spPr bwMode="auto">
          <a:xfrm>
            <a:off x="548640" y="5352534"/>
            <a:ext cx="8209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next line, indented about one centimeter, write the title of the account credited. Write the credit amount.</a:t>
            </a:r>
          </a:p>
        </p:txBody>
      </p:sp>
      <p:sp>
        <p:nvSpPr>
          <p:cNvPr id="151" name="Rectangle 30"/>
          <p:cNvSpPr>
            <a:spLocks noChangeArrowheads="1"/>
          </p:cNvSpPr>
          <p:nvPr/>
        </p:nvSpPr>
        <p:spPr bwMode="auto">
          <a:xfrm>
            <a:off x="548640" y="59436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source document number in the Doc. No. column.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609600" y="2667000"/>
            <a:ext cx="1273628" cy="1360714"/>
            <a:chOff x="1012372" y="2819400"/>
            <a:chExt cx="1273628" cy="1360714"/>
          </a:xfrm>
        </p:grpSpPr>
        <p:grpSp>
          <p:nvGrpSpPr>
            <p:cNvPr id="153" name="Group 51"/>
            <p:cNvGrpSpPr/>
            <p:nvPr/>
          </p:nvGrpSpPr>
          <p:grpSpPr>
            <a:xfrm>
              <a:off x="1012372" y="2819400"/>
              <a:ext cx="533400" cy="1360714"/>
              <a:chOff x="1088572" y="2438400"/>
              <a:chExt cx="533400" cy="1360714"/>
            </a:xfrm>
          </p:grpSpPr>
          <p:cxnSp>
            <p:nvCxnSpPr>
              <p:cNvPr id="155" name="Straight Arrow Connector 154"/>
              <p:cNvCxnSpPr/>
              <p:nvPr/>
            </p:nvCxnSpPr>
            <p:spPr>
              <a:xfrm>
                <a:off x="1281312" y="2638184"/>
                <a:ext cx="340660" cy="116093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6" name="Rectangle 7"/>
              <p:cNvSpPr>
                <a:spLocks noChangeArrowheads="1"/>
              </p:cNvSpPr>
              <p:nvPr/>
            </p:nvSpPr>
            <p:spPr bwMode="auto">
              <a:xfrm>
                <a:off x="1088572" y="2438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1371600" y="2819400"/>
              <a:ext cx="914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600201" y="2667000"/>
            <a:ext cx="3657598" cy="1436913"/>
            <a:chOff x="1676401" y="2677886"/>
            <a:chExt cx="3657598" cy="1436913"/>
          </a:xfrm>
        </p:grpSpPr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H="1" flipV="1">
              <a:off x="2133598" y="2895598"/>
              <a:ext cx="3200401" cy="121920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9" name="Group 71"/>
            <p:cNvGrpSpPr/>
            <p:nvPr/>
          </p:nvGrpSpPr>
          <p:grpSpPr>
            <a:xfrm>
              <a:off x="1676401" y="2677886"/>
              <a:ext cx="1447799" cy="1360712"/>
              <a:chOff x="7010401" y="4648200"/>
              <a:chExt cx="1447799" cy="1360712"/>
            </a:xfrm>
          </p:grpSpPr>
          <p:grpSp>
            <p:nvGrpSpPr>
              <p:cNvPr id="160" name="Group 60"/>
              <p:cNvGrpSpPr/>
              <p:nvPr/>
            </p:nvGrpSpPr>
            <p:grpSpPr>
              <a:xfrm>
                <a:off x="7010401" y="4648200"/>
                <a:ext cx="594359" cy="1360712"/>
                <a:chOff x="4267201" y="4343400"/>
                <a:chExt cx="594359" cy="1360712"/>
              </a:xfrm>
            </p:grpSpPr>
            <p:sp>
              <p:nvSpPr>
                <p:cNvPr id="16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267201" y="4484913"/>
                  <a:ext cx="457200" cy="1219199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" name="Rectangle 9"/>
                <p:cNvSpPr>
                  <a:spLocks noChangeArrowheads="1"/>
                </p:cNvSpPr>
                <p:nvPr/>
              </p:nvSpPr>
              <p:spPr bwMode="auto">
                <a:xfrm>
                  <a:off x="4495800" y="43434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161" name="Rectangle 160"/>
              <p:cNvSpPr/>
              <p:nvPr/>
            </p:nvSpPr>
            <p:spPr>
              <a:xfrm>
                <a:off x="7620000" y="4648200"/>
                <a:ext cx="838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828800" y="4332514"/>
            <a:ext cx="4307540" cy="524310"/>
            <a:chOff x="1828800" y="4272718"/>
            <a:chExt cx="4307540" cy="524310"/>
          </a:xfrm>
        </p:grpSpPr>
        <p:cxnSp>
          <p:nvCxnSpPr>
            <p:cNvPr id="165" name="Straight Arrow Connector 164"/>
            <p:cNvCxnSpPr/>
            <p:nvPr/>
          </p:nvCxnSpPr>
          <p:spPr>
            <a:xfrm flipV="1">
              <a:off x="4935070" y="4272718"/>
              <a:ext cx="1201270" cy="36576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166" name="Group 90"/>
            <p:cNvGrpSpPr/>
            <p:nvPr/>
          </p:nvGrpSpPr>
          <p:grpSpPr>
            <a:xfrm>
              <a:off x="1828800" y="4290648"/>
              <a:ext cx="4267200" cy="506380"/>
              <a:chOff x="1828800" y="4290648"/>
              <a:chExt cx="4267200" cy="506380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flipH="1" flipV="1">
                <a:off x="1828800" y="4290648"/>
                <a:ext cx="3124200" cy="36307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68" name="Group 70"/>
              <p:cNvGrpSpPr/>
              <p:nvPr/>
            </p:nvGrpSpPr>
            <p:grpSpPr>
              <a:xfrm>
                <a:off x="4724400" y="4431268"/>
                <a:ext cx="1371600" cy="365760"/>
                <a:chOff x="3733800" y="4419600"/>
                <a:chExt cx="1371600" cy="365760"/>
              </a:xfrm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4191000" y="4419600"/>
                  <a:ext cx="9144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" name="Rectangle 10"/>
                <p:cNvSpPr>
                  <a:spLocks noChangeArrowheads="1"/>
                </p:cNvSpPr>
                <p:nvPr/>
              </p:nvSpPr>
              <p:spPr bwMode="auto">
                <a:xfrm>
                  <a:off x="3733800" y="44196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Delay 4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5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46" grpId="0" animBg="1"/>
      <p:bldP spid="147" grpId="0" animBg="1"/>
      <p:bldP spid="148" grpId="0" autoUpdateAnimBg="0"/>
      <p:bldP spid="149" grpId="0" autoUpdateAnimBg="0"/>
      <p:bldP spid="150" grpId="0" autoUpdateAnimBg="0"/>
      <p:bldP spid="1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4650" y="768138"/>
            <a:ext cx="8394700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3-3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1202" y="1623754"/>
            <a:ext cx="8397036" cy="1150304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indent="-377825">
              <a:lnSpc>
                <a:spcPct val="10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When cash is received from sales, which account is listed on the first line of the entry?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48000"/>
            <a:ext cx="7315200" cy="1295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Cash</a:t>
            </a: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4650" y="768927"/>
            <a:ext cx="8394700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3-3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22871"/>
            <a:ext cx="8033657" cy="1150304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When cash is received from sales, which account is listed on the second line of the entry?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48000"/>
            <a:ext cx="7315200" cy="1295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Sales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3-3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6.0&quot;&gt;&lt;object type=&quot;1&quot; unique_id=&quot;10001&quot;&gt;&lt;object type=&quot;8&quot; unique_id=&quot;10333&quot;&gt;&lt;/object&gt;&lt;object type=&quot;2&quot; unique_id=&quot;10334&quot;&gt;&lt;object type=&quot;3&quot; unique_id=&quot;10335&quot;&gt;&lt;property id=&quot;20148&quot; value=&quot;5&quot;/&gt;&lt;property id=&quot;20300&quot; value=&quot;Slide 1 - &amp;quot;LESSON&amp;#x0D;&amp;#x0A;3-3 Transactions Affecting Owner’s Equity and Asset Accounts&amp;quot;&quot;/&gt;&lt;property id=&quot;20307&quot; value=&quot;340&quot;/&gt;&lt;/object&gt;&lt;object type=&quot;3&quot; unique_id=&quot;10336&quot;&gt;&lt;property id=&quot;20148&quot; value=&quot;5&quot;/&gt;&lt;property id=&quot;20300&quot; value=&quot;Slide 2 - &amp;quot;Received Cash from Sales&amp;quot;&quot;/&gt;&lt;property id=&quot;20307&quot; value=&quot;268&quot;/&gt;&lt;/object&gt;&lt;object type=&quot;3&quot; unique_id=&quot;10337&quot;&gt;&lt;property id=&quot;20148&quot; value=&quot;5&quot;/&gt;&lt;property id=&quot;20300&quot; value=&quot;Slide 3 - &amp;quot;Sold Services on Account &amp;quot;&quot;/&gt;&lt;property id=&quot;20307&quot; value=&quot;346&quot;/&gt;&lt;/object&gt;&lt;object type=&quot;3&quot; unique_id=&quot;10338&quot;&gt;&lt;property id=&quot;20148&quot; value=&quot;5&quot;/&gt;&lt;property id=&quot;20300&quot; value=&quot;Slide 4 - &amp;quot;Paid Cash for an Expense&amp;quot;&quot;/&gt;&lt;property id=&quot;20307&quot; value=&quot;347&quot;/&gt;&lt;/object&gt;&lt;object type=&quot;3&quot; unique_id=&quot;10339&quot;&gt;&lt;property id=&quot;20148&quot; value=&quot;5&quot;/&gt;&lt;property id=&quot;20300&quot; value=&quot;Slide 5 - &amp;quot;Paid Cash for an Expense&amp;quot;&quot;/&gt;&lt;property id=&quot;20307&quot; value=&quot;357&quot;/&gt;&lt;/object&gt;&lt;object type=&quot;3&quot; unique_id=&quot;10340&quot;&gt;&lt;property id=&quot;20148&quot; value=&quot;5&quot;/&gt;&lt;property id=&quot;20300&quot; value=&quot;Slide 6 - &amp;quot;Received Cash on Account&amp;quot;&quot;/&gt;&lt;property id=&quot;20307&quot; value=&quot;348&quot;/&gt;&lt;/object&gt;&lt;object type=&quot;3&quot; unique_id=&quot;10341&quot;&gt;&lt;property id=&quot;20148&quot; value=&quot;5&quot;/&gt;&lt;property id=&quot;20300&quot; value=&quot;Slide 7 - &amp;quot;Paid Cash to Owner as Withdrawal of Equity&amp;quot;&quot;/&gt;&lt;property id=&quot;20307&quot; value=&quot;349&quot;/&gt;&lt;/object&gt;&lt;object type=&quot;3&quot; unique_id=&quot;10342&quot;&gt;&lt;property id=&quot;20148&quot; value=&quot;5&quot;/&gt;&lt;property id=&quot;20300&quot; value=&quot;Slide 8 - &amp;quot;Lesson 3-3 Audit Your Understanding (1)&amp;quot;&quot;/&gt;&lt;property id=&quot;20307&quot; value=&quot;330&quot;/&gt;&lt;/object&gt;&lt;object type=&quot;3&quot; unique_id=&quot;10343&quot;&gt;&lt;property id=&quot;20148&quot; value=&quot;5&quot;/&gt;&lt;property id=&quot;20300&quot; value=&quot;Slide 9 - &amp;quot;Lesson 3-3 Audit Your Understanding (2)&amp;quot;&quot;/&gt;&lt;property id=&quot;20307&quot; value=&quot;331&quot;/&gt;&lt;/object&gt;&lt;object type=&quot;3&quot; unique_id=&quot;10344&quot;&gt;&lt;property id=&quot;20148&quot; value=&quot;5&quot;/&gt;&lt;property id=&quot;20300&quot; value=&quot;Slide 10 - &amp;quot;Lesson 3-3 Audit Your Understanding (3)&amp;quot;&quot;/&gt;&lt;property id=&quot;20307&quot; value=&quot;332&quot;/&gt;&lt;/object&gt;&lt;object type=&quot;3&quot; unique_id=&quot;10345&quot;&gt;&lt;property id=&quot;20148&quot; value=&quot;5&quot;/&gt;&lt;property id=&quot;20300&quot; value=&quot;Slide 11 - &amp;quot;Lesson 3-3 Audit Your Understanding (4)&amp;quot;&quot;/&gt;&lt;property id=&quot;20307&quot; value=&quot;333&quot;/&gt;&lt;/object&gt;&lt;object type=&quot;3&quot; unique_id=&quot;10346&quot;&gt;&lt;property id=&quot;20148&quot; value=&quot;5&quot;/&gt;&lt;property id=&quot;20300&quot; value=&quot;Slide 12 - &amp;quot;Lesson 3-3 Audit Your Understanding (5)&amp;quot;&quot;/&gt;&lt;property id=&quot;20307&quot; value=&quot;334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380</Words>
  <Application>Microsoft Macintosh PowerPoint</Application>
  <PresentationFormat>On-screen Show (4:3)</PresentationFormat>
  <Paragraphs>160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Custom Design</vt:lpstr>
      <vt:lpstr>LESSON 3-3 Transactions Affecting  Owner’s Equity and Asset  Accounts</vt:lpstr>
      <vt:lpstr>Received Cash from Sales</vt:lpstr>
      <vt:lpstr>Sold Services on Account </vt:lpstr>
      <vt:lpstr>Paid Cash for an Expense</vt:lpstr>
      <vt:lpstr>Paid Cash for an Expense</vt:lpstr>
      <vt:lpstr>Received Cash on Account</vt:lpstr>
      <vt:lpstr>Paid Cash to Owner as Withdrawal of Equity</vt:lpstr>
      <vt:lpstr>Lesson 3-3 Audit Your Understanding</vt:lpstr>
      <vt:lpstr>Lesson 3-3 Audit Your Understanding</vt:lpstr>
      <vt:lpstr>Lesson 3-3 Audit Your Understanding </vt:lpstr>
      <vt:lpstr>Lesson 3-3 Audit Your Understanding</vt:lpstr>
      <vt:lpstr>Lesson 3-3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365</cp:revision>
  <dcterms:created xsi:type="dcterms:W3CDTF">2012-07-02T15:51:50Z</dcterms:created>
  <dcterms:modified xsi:type="dcterms:W3CDTF">2018-02-02T11:58:28Z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