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56" r:id="rId2"/>
  </p:sldMasterIdLst>
  <p:notesMasterIdLst>
    <p:notesMasterId r:id="rId15"/>
  </p:notesMasterIdLst>
  <p:sldIdLst>
    <p:sldId id="257" r:id="rId3"/>
    <p:sldId id="259" r:id="rId4"/>
    <p:sldId id="258" r:id="rId5"/>
    <p:sldId id="260" r:id="rId6"/>
    <p:sldId id="311" r:id="rId7"/>
    <p:sldId id="296" r:id="rId8"/>
    <p:sldId id="312" r:id="rId9"/>
    <p:sldId id="263" r:id="rId10"/>
    <p:sldId id="264" r:id="rId11"/>
    <p:sldId id="313" r:id="rId12"/>
    <p:sldId id="320" r:id="rId13"/>
    <p:sldId id="321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4116">
          <p15:clr>
            <a:srgbClr val="A4A3A4"/>
          </p15:clr>
        </p15:guide>
        <p15:guide id="4" orient="horz" pos="1922">
          <p15:clr>
            <a:srgbClr val="A4A3A4"/>
          </p15:clr>
        </p15:guide>
        <p15:guide id="5" orient="horz" pos="1099">
          <p15:clr>
            <a:srgbClr val="A4A3A4"/>
          </p15:clr>
        </p15:guide>
        <p15:guide id="6" orient="horz" pos="704">
          <p15:clr>
            <a:srgbClr val="A4A3A4"/>
          </p15:clr>
        </p15:guide>
        <p15:guide id="7" orient="horz" pos="461">
          <p15:clr>
            <a:srgbClr val="A4A3A4"/>
          </p15:clr>
        </p15:guide>
        <p15:guide id="8" pos="5518">
          <p15:clr>
            <a:srgbClr val="A4A3A4"/>
          </p15:clr>
        </p15:guide>
        <p15:guide id="9" pos="228">
          <p15:clr>
            <a:srgbClr val="A4A3A4"/>
          </p15:clr>
        </p15:guide>
        <p15:guide id="10" pos="300">
          <p15:clr>
            <a:srgbClr val="A4A3A4"/>
          </p15:clr>
        </p15:guide>
        <p15:guide id="11" pos="528">
          <p15:clr>
            <a:srgbClr val="A4A3A4"/>
          </p15:clr>
        </p15:guide>
        <p15:guide id="12" pos="713">
          <p15:clr>
            <a:srgbClr val="A4A3A4"/>
          </p15:clr>
        </p15:guide>
        <p15:guide id="13" pos="105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L User" initials="CU" lastIdx="9" clrIdx="0"/>
  <p:cmAuthor id="1" name="ELANGO" initials="ELA" lastIdx="1" clrIdx="1"/>
  <p:cmAuthor id="2" name="laser" initials="laser" lastIdx="1" clrIdx="2"/>
  <p:cmAuthor id="3" name="Ann Borman" initials="AB" lastIdx="1" clrIdx="3">
    <p:extLst>
      <p:ext uri="{19B8F6BF-5375-455C-9EA6-DF929625EA0E}">
        <p15:presenceInfo xmlns:p15="http://schemas.microsoft.com/office/powerpoint/2012/main" xmlns="" userId="64b9a9a8dd4b284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245"/>
    <a:srgbClr val="006600"/>
    <a:srgbClr val="B6D5AB"/>
    <a:srgbClr val="EA0000"/>
    <a:srgbClr val="77933C"/>
    <a:srgbClr val="FF3300"/>
    <a:srgbClr val="FF0000"/>
    <a:srgbClr val="CC0000"/>
    <a:srgbClr val="73BEF1"/>
    <a:srgbClr val="1376B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5893" autoAdjust="0"/>
    <p:restoredTop sz="94686" autoAdjust="0"/>
  </p:normalViewPr>
  <p:slideViewPr>
    <p:cSldViewPr>
      <p:cViewPr varScale="1">
        <p:scale>
          <a:sx n="126" d="100"/>
          <a:sy n="126" d="100"/>
        </p:scale>
        <p:origin x="-738" y="-90"/>
      </p:cViewPr>
      <p:guideLst>
        <p:guide orient="horz" pos="2160"/>
        <p:guide orient="horz" pos="4116"/>
        <p:guide orient="horz" pos="1922"/>
        <p:guide orient="horz" pos="1099"/>
        <p:guide orient="horz" pos="704"/>
        <p:guide orient="horz" pos="461"/>
        <p:guide pos="2880"/>
        <p:guide pos="5518"/>
        <p:guide pos="228"/>
        <p:guide pos="300"/>
        <p:guide pos="528"/>
        <p:guide pos="713"/>
        <p:guide pos="1051"/>
      </p:guideLst>
    </p:cSldViewPr>
  </p:slideViewPr>
  <p:outlineViewPr>
    <p:cViewPr>
      <p:scale>
        <a:sx n="33" d="100"/>
        <a:sy n="33" d="100"/>
      </p:scale>
      <p:origin x="0" y="73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02248-3E8E-4013-A492-EE2D20E1DA6B}" type="datetimeFigureOut">
              <a:rPr lang="en-US" smtClean="0"/>
              <a:pPr/>
              <a:t>2/2/2018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F03EE-1FBA-4CD6-A9B1-250AC4FFD3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3224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91187"/>
            <a:ext cx="7886700" cy="68402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0457" y="3619988"/>
            <a:ext cx="1843088" cy="597477"/>
          </a:xfrm>
        </p:spPr>
        <p:txBody>
          <a:bodyPr>
            <a:normAutofit/>
          </a:bodyPr>
          <a:lstStyle>
            <a:lvl1pPr marL="0" indent="0" algn="ctr">
              <a:buNone/>
              <a:defRPr sz="2000" b="0" i="0">
                <a:solidFill>
                  <a:srgbClr val="004A78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edit date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527322"/>
            <a:ext cx="914400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Gilbertson, Century 21 Accounting General Journal, 11 Edition. © 2019 </a:t>
            </a:r>
            <a:r>
              <a:rPr lang="en-US" sz="1000" dirty="0" err="1" smtClean="0">
                <a:solidFill>
                  <a:schemeClr val="bg2">
                    <a:lumMod val="10000"/>
                  </a:schemeClr>
                </a:solidFill>
              </a:rPr>
              <a:t>Cengage</a:t>
            </a:r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. All Rights Reserved. </a:t>
            </a:r>
          </a:p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May not be scanned, copied or duplicated, or posted to a publicly accessible website, in whole or in part.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747" y="6382895"/>
            <a:ext cx="1327543" cy="296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32658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342900" indent="-342900">
              <a:buClr>
                <a:srgbClr val="004A78"/>
              </a:buClr>
              <a:buFont typeface="Arial" charset="0"/>
              <a:buChar char="•"/>
              <a:defRPr sz="2000">
                <a:solidFill>
                  <a:srgbClr val="000000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</a:t>
            </a:r>
          </a:p>
          <a:p>
            <a:pPr lvl="0"/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</a:t>
            </a:r>
          </a:p>
          <a:p>
            <a:pPr lvl="0"/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90581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457200" indent="-457200">
              <a:buClr>
                <a:srgbClr val="004A78"/>
              </a:buClr>
              <a:buFont typeface="+mj-lt"/>
              <a:buAutoNum type="arabicPeriod"/>
              <a:defRPr sz="2000">
                <a:solidFill>
                  <a:srgbClr val="000000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</a:t>
            </a:r>
          </a:p>
          <a:p>
            <a:pPr lvl="0"/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</a:t>
            </a:r>
          </a:p>
          <a:p>
            <a:pPr lvl="0"/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6454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734264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342900" indent="-342900">
              <a:buClr>
                <a:srgbClr val="004A78"/>
              </a:buClr>
              <a:buFont typeface="Arial" charset="0"/>
              <a:buChar char="•"/>
              <a:defRPr sz="2000">
                <a:solidFill>
                  <a:srgbClr val="004A78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915173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0"/>
          </p:nvPr>
        </p:nvSpPr>
        <p:spPr>
          <a:xfrm>
            <a:off x="1421642" y="2019870"/>
            <a:ext cx="6096000" cy="3380095"/>
          </a:xfrm>
        </p:spPr>
        <p:txBody>
          <a:bodyPr/>
          <a:lstStyle/>
          <a:p>
            <a:r>
              <a:rPr lang="en-US" dirty="0"/>
              <a:t>Click icon to add table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45983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764034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75438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396239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396239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4" y="1289684"/>
            <a:ext cx="8033657" cy="3732692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 </a:t>
            </a:r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50673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Section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2" y="1290693"/>
            <a:ext cx="8033657" cy="348047"/>
          </a:xfrm>
        </p:spPr>
        <p:txBody>
          <a:bodyPr>
            <a:noAutofit/>
          </a:bodyPr>
          <a:lstStyle>
            <a:lvl1pPr marL="0" indent="0" algn="l">
              <a:buNone/>
              <a:defRPr sz="2400" b="1" i="0" baseline="0">
                <a:solidFill>
                  <a:srgbClr val="006298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557679" y="1737343"/>
            <a:ext cx="8033657" cy="1462674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1" y="3389730"/>
            <a:ext cx="8033657" cy="348047"/>
          </a:xfrm>
        </p:spPr>
        <p:txBody>
          <a:bodyPr>
            <a:noAutofit/>
          </a:bodyPr>
          <a:lstStyle>
            <a:lvl1pPr marL="0" indent="0" algn="l">
              <a:buNone/>
              <a:defRPr sz="2400" b="1" i="0" baseline="0">
                <a:solidFill>
                  <a:srgbClr val="006298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557679" y="3856204"/>
            <a:ext cx="8033657" cy="1462674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6690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879366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57683" y="1579018"/>
            <a:ext cx="3813351" cy="492443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3" y="2202774"/>
            <a:ext cx="3813351" cy="3953578"/>
          </a:xfrm>
        </p:spPr>
        <p:txBody>
          <a:bodyPr>
            <a:normAutofit/>
          </a:bodyPr>
          <a:lstStyle>
            <a:lvl1pPr marL="2286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1pPr>
            <a:lvl2pPr marL="6858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2pPr>
            <a:lvl3pPr marL="11430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3pPr>
            <a:lvl4pPr marL="16002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4pPr>
            <a:lvl5pPr marL="20574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 Massa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fusce</a:t>
            </a:r>
            <a:r>
              <a:rPr lang="en-US" dirty="0"/>
              <a:t> id </a:t>
            </a:r>
            <a:r>
              <a:rPr lang="en-US" dirty="0" err="1"/>
              <a:t>velit</a:t>
            </a:r>
            <a:r>
              <a:rPr lang="en-US" dirty="0"/>
              <a:t>.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.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nisi porta lorem. </a:t>
            </a:r>
            <a:r>
              <a:rPr lang="en-US" dirty="0" err="1"/>
              <a:t>Fermentum</a:t>
            </a:r>
            <a:r>
              <a:rPr lang="en-US" dirty="0"/>
              <a:t> et </a:t>
            </a:r>
            <a:r>
              <a:rPr lang="en-US" dirty="0" err="1"/>
              <a:t>sollicitudin</a:t>
            </a:r>
            <a:r>
              <a:rPr lang="en-US" dirty="0"/>
              <a:t> ac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Nec</a:t>
            </a:r>
            <a:r>
              <a:rPr lang="en-US" dirty="0"/>
              <a:t> dui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id </a:t>
            </a:r>
            <a:r>
              <a:rPr lang="en-US" dirty="0" err="1"/>
              <a:t>venenatis</a:t>
            </a:r>
            <a:r>
              <a:rPr lang="en-US" dirty="0"/>
              <a:t> a </a:t>
            </a:r>
            <a:r>
              <a:rPr lang="en-US" dirty="0" err="1"/>
              <a:t>condimentum</a:t>
            </a:r>
            <a:r>
              <a:rPr lang="en-US" dirty="0"/>
              <a:t>. Non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20"/>
          </p:nvPr>
        </p:nvSpPr>
        <p:spPr>
          <a:xfrm>
            <a:off x="4777988" y="1579018"/>
            <a:ext cx="3813351" cy="492443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4777988" y="2202774"/>
            <a:ext cx="3813351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Clr>
                <a:srgbClr val="004A78"/>
              </a:buClr>
              <a:buFontTx/>
              <a:buChar char="‒"/>
              <a:defRPr sz="1800">
                <a:solidFill>
                  <a:srgbClr val="000000"/>
                </a:solidFill>
              </a:defRPr>
            </a:lvl2pPr>
            <a:lvl3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3pPr>
            <a:lvl4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4pPr>
            <a:lvl5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 Massa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fusce</a:t>
            </a:r>
            <a:r>
              <a:rPr lang="en-US" dirty="0"/>
              <a:t> id </a:t>
            </a:r>
            <a:r>
              <a:rPr lang="en-US" dirty="0" err="1"/>
              <a:t>velit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.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nisi porta lorem. </a:t>
            </a:r>
            <a:r>
              <a:rPr lang="en-US" dirty="0" err="1"/>
              <a:t>Fermentum</a:t>
            </a:r>
            <a:r>
              <a:rPr lang="en-US" dirty="0"/>
              <a:t> et </a:t>
            </a:r>
            <a:r>
              <a:rPr lang="en-US" dirty="0" err="1"/>
              <a:t>sollicitudin</a:t>
            </a:r>
            <a:r>
              <a:rPr lang="en-US" dirty="0"/>
              <a:t> ac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Nec</a:t>
            </a:r>
            <a:r>
              <a:rPr lang="en-US" dirty="0"/>
              <a:t> dui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id </a:t>
            </a:r>
            <a:r>
              <a:rPr lang="en-US" dirty="0" err="1"/>
              <a:t>venenatis</a:t>
            </a:r>
            <a:r>
              <a:rPr lang="en-US" dirty="0"/>
              <a:t> a </a:t>
            </a:r>
            <a:r>
              <a:rPr lang="en-US" dirty="0" err="1"/>
              <a:t>condimentum</a:t>
            </a:r>
            <a:r>
              <a:rPr lang="en-US" dirty="0"/>
              <a:t>. Non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69670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175900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557683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3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22"/>
          </p:nvPr>
        </p:nvSpPr>
        <p:spPr>
          <a:xfrm>
            <a:off x="3334350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3334350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23"/>
          </p:nvPr>
        </p:nvSpPr>
        <p:spPr>
          <a:xfrm>
            <a:off x="6109465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6116038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69670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137718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4" y="1289687"/>
            <a:ext cx="8033657" cy="2750053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 </a:t>
            </a:r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555173" y="4846655"/>
            <a:ext cx="8033657" cy="825500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>
                <a:solidFill>
                  <a:srgbClr val="0062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Click to add caption to accompany content. Lorem ipsum dolor sit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amet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elit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do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eiusmod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tempor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ut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labore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dolore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magna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aliqua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Viverra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vitae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congue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ac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felis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donec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35747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147480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49838" y="1619557"/>
            <a:ext cx="4857750" cy="4259263"/>
          </a:xfrm>
        </p:spPr>
        <p:txBody>
          <a:bodyPr/>
          <a:lstStyle/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609230" y="4070657"/>
            <a:ext cx="2982305" cy="1808163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>
                <a:solidFill>
                  <a:srgbClr val="0062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Click to add caption to accompany content. Lorem ipsum dolor sit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amet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elit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do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eiusmod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tempor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ut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labore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dolore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magna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aliqua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Viverra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vitae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congue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ac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felis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donec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08605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8711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i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96125"/>
            <a:ext cx="7886700" cy="6721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55931" y="2193424"/>
            <a:ext cx="7232139" cy="618014"/>
          </a:xfrm>
        </p:spPr>
        <p:txBody>
          <a:bodyPr anchor="b">
            <a:noAutofit/>
          </a:bodyPr>
          <a:lstStyle>
            <a:lvl1pPr marL="0" indent="0" algn="ctr">
              <a:buNone/>
              <a:defRPr sz="50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2pPr>
            <a:lvl3pPr marL="9144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3pPr>
            <a:lvl4pPr marL="13716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4pPr>
          </a:lstStyle>
          <a:p>
            <a:pPr lvl="0"/>
            <a:r>
              <a:rPr lang="en-US" dirty="0"/>
              <a:t>Unit 1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8647" y="6356350"/>
            <a:ext cx="1274569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46362" y="635635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838174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997682" y="3112899"/>
            <a:ext cx="2473070" cy="618014"/>
          </a:xfrm>
        </p:spPr>
        <p:txBody>
          <a:bodyPr anchor="b">
            <a:noAutofit/>
          </a:bodyPr>
          <a:lstStyle>
            <a:lvl1pPr marL="0" indent="0" algn="l">
              <a:buNone/>
              <a:defRPr sz="36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2pPr>
            <a:lvl3pPr marL="9144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3pPr>
            <a:lvl4pPr marL="13716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4pPr>
          </a:lstStyle>
          <a:p>
            <a:pPr lvl="0"/>
            <a:r>
              <a:rPr lang="en-US" dirty="0"/>
              <a:t>Chapter 1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997683" y="4035477"/>
            <a:ext cx="4802013" cy="67210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184549" y="314482"/>
            <a:ext cx="2507456" cy="4318000"/>
          </a:xfrm>
        </p:spPr>
        <p:txBody>
          <a:bodyPr/>
          <a:lstStyle/>
          <a:p>
            <a:r>
              <a:rPr lang="en-US" dirty="0"/>
              <a:t>Drag picture to placeholder or click icon to add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8647" y="6356350"/>
            <a:ext cx="1274569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1880" y="635635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61778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67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325880"/>
            <a:ext cx="8686800" cy="0"/>
          </a:xfrm>
          <a:prstGeom prst="line">
            <a:avLst/>
          </a:prstGeom>
          <a:ln w="38100">
            <a:solidFill>
              <a:srgbClr val="AAD2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 userDrawn="1"/>
        </p:nvSpPr>
        <p:spPr>
          <a:xfrm>
            <a:off x="0" y="6527322"/>
            <a:ext cx="914400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Gilbertson, Century 21 Accounting General Journal, 11 Edition. © 2019 </a:t>
            </a:r>
            <a:r>
              <a:rPr lang="en-US" sz="1000" dirty="0" err="1" smtClean="0">
                <a:solidFill>
                  <a:schemeClr val="bg2">
                    <a:lumMod val="10000"/>
                  </a:schemeClr>
                </a:solidFill>
              </a:rPr>
              <a:t>Cengage</a:t>
            </a:r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. All Rights Reserved. </a:t>
            </a:r>
          </a:p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May not be scanned, copied or duplicated, or posted to a publicly accessible website, in whole or in part.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633" y="6369050"/>
            <a:ext cx="1324359" cy="296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hf sldNum="0" hd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 b="1" i="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None/>
        <a:defRPr sz="2800" kern="1200" baseline="0">
          <a:solidFill>
            <a:srgbClr val="000000"/>
          </a:solidFill>
          <a:latin typeface="Arial" charset="0"/>
          <a:ea typeface="Arial" charset="0"/>
          <a:cs typeface="Arial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Wave 6"/>
          <p:cNvSpPr/>
          <p:nvPr/>
        </p:nvSpPr>
        <p:spPr>
          <a:xfrm>
            <a:off x="0" y="6400800"/>
            <a:ext cx="9144000" cy="457200"/>
          </a:xfrm>
          <a:prstGeom prst="wave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006600"/>
                </a:solidFill>
              </a:rPr>
              <a:t>© 2014 Cengage Learning.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2320" y="6583680"/>
            <a:ext cx="1828800" cy="27432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1325880"/>
            <a:ext cx="8686800" cy="0"/>
          </a:xfrm>
          <a:prstGeom prst="line">
            <a:avLst/>
          </a:prstGeom>
          <a:ln w="38100">
            <a:solidFill>
              <a:srgbClr val="AAD2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</p:sldLayoutIdLst>
  <p:transition>
    <p:wipe dir="r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0000"/>
        </a:buClr>
        <a:buFont typeface="Calibri" pitchFamily="34" charset="0"/>
        <a:buChar char="●"/>
        <a:defRPr lang="en-US" sz="32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Calibri" pitchFamily="34" charset="0"/>
        <a:buChar char="●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9"/>
          <p:cNvSpPr>
            <a:spLocks noGrp="1"/>
          </p:cNvSpPr>
          <p:nvPr>
            <p:ph type="title"/>
          </p:nvPr>
        </p:nvSpPr>
        <p:spPr>
          <a:xfrm>
            <a:off x="817968" y="702882"/>
            <a:ext cx="8021232" cy="1964118"/>
          </a:xfrm>
        </p:spPr>
        <p:txBody>
          <a:bodyPr/>
          <a:lstStyle/>
          <a:p>
            <a:pPr algn="l"/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LESSON</a:t>
            </a:r>
            <a:r>
              <a:rPr lang="en-US" dirty="0"/>
              <a:t/>
            </a:r>
            <a:br>
              <a:rPr lang="en-US" dirty="0"/>
            </a:br>
            <a:r>
              <a:rPr lang="en-US" sz="4000" dirty="0">
                <a:solidFill>
                  <a:schemeClr val="bg1"/>
                </a:solidFill>
              </a:rPr>
              <a:t>4-1 Using Accounts and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 	Preparing and </a:t>
            </a:r>
            <a:r>
              <a:rPr lang="en-US" sz="4000" dirty="0" smtClean="0">
                <a:solidFill>
                  <a:schemeClr val="bg1"/>
                </a:solidFill>
              </a:rPr>
              <a:t>Maintaining </a:t>
            </a:r>
            <a:r>
              <a:rPr lang="en-US" sz="4000" dirty="0">
                <a:solidFill>
                  <a:schemeClr val="bg1"/>
                </a:solidFill>
              </a:rPr>
              <a:t>	a Chart of Accounts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6511" y="2750127"/>
            <a:ext cx="452689" cy="297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Learning Objectives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65590" y="2701962"/>
            <a:ext cx="7083425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marR="0" lvl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C245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Construct a chart of accounts for a service business organized as a proprietorship.</a:t>
            </a:r>
          </a:p>
          <a:p>
            <a:pPr marL="685800" marR="0" lvl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C245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Demonstrate correct principles for numbering accounts.</a:t>
            </a:r>
          </a:p>
          <a:p>
            <a:pPr marL="685800" marR="0" lvl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C245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3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Apply file maintenance principles to update a chart of accounts.</a:t>
            </a:r>
          </a:p>
          <a:p>
            <a:pPr marL="685800" marR="0" lvl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C245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4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Complete the steps necessary to open general ledger accounts.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949" y="790809"/>
            <a:ext cx="8397875" cy="672105"/>
          </a:xfrm>
        </p:spPr>
        <p:txBody>
          <a:bodyPr>
            <a:noAutofit/>
          </a:bodyPr>
          <a:lstStyle/>
          <a:p>
            <a:r>
              <a:rPr lang="en-US" sz="3000" dirty="0">
                <a:latin typeface="Arial" pitchFamily="34" charset="0"/>
                <a:cs typeface="Arial" pitchFamily="34" charset="0"/>
              </a:rPr>
              <a:t>Opening an Account in a General Ledger</a:t>
            </a:r>
          </a:p>
        </p:txBody>
      </p:sp>
      <p:pic>
        <p:nvPicPr>
          <p:cNvPr id="24" name="Content Placeholder 9" descr="C21-SE-MC-004-Page0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314" y="1911927"/>
            <a:ext cx="8154704" cy="276225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536549" y="4800600"/>
            <a:ext cx="82232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1. 	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Write the account title,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Cash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after the word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Account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in the heading.</a:t>
            </a:r>
          </a:p>
        </p:txBody>
      </p:sp>
      <p:sp>
        <p:nvSpPr>
          <p:cNvPr id="26" name="Oval 25"/>
          <p:cNvSpPr/>
          <p:nvPr/>
        </p:nvSpPr>
        <p:spPr>
          <a:xfrm>
            <a:off x="1310514" y="1759527"/>
            <a:ext cx="365760" cy="36576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0" tIns="0" rIns="0" bIns="0" rtlCol="0" anchor="ctr" anchorCtr="1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7" name="Oval 26"/>
          <p:cNvSpPr/>
          <p:nvPr/>
        </p:nvSpPr>
        <p:spPr>
          <a:xfrm>
            <a:off x="7635114" y="1759527"/>
            <a:ext cx="365760" cy="36576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0" tIns="0" rIns="0" bIns="0" rtlCol="0" anchor="ctr" anchorCtr="1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36549" y="5257800"/>
            <a:ext cx="82232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2. 	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Write the account number,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110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after the words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Account No.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in the heading.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LO4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lowchart: Delay 8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11501" y="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4-1</a:t>
            </a:r>
          </a:p>
        </p:txBody>
      </p:sp>
      <p:sp>
        <p:nvSpPr>
          <p:cNvPr id="11" name="Slide Number Placeholder 10"/>
          <p:cNvSpPr txBox="1">
            <a:spLocks/>
          </p:cNvSpPr>
          <p:nvPr/>
        </p:nvSpPr>
        <p:spPr>
          <a:xfrm>
            <a:off x="7170357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 animBg="1"/>
      <p:bldP spid="27" grpId="0" animBg="1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063" y="769557"/>
            <a:ext cx="8397875" cy="672105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Lesson 4-1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Audit Your Understanding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361202" y="1625342"/>
            <a:ext cx="8033657" cy="996316"/>
          </a:xfrm>
        </p:spPr>
        <p:txBody>
          <a:bodyPr vert="horz" lIns="91440" tIns="45720" rIns="91440" bIns="45720" rtlCol="0">
            <a:normAutofit/>
          </a:bodyPr>
          <a:lstStyle/>
          <a:p>
            <a:pPr marL="377825" marR="0" indent="-377825">
              <a:lnSpc>
                <a:spcPct val="100000"/>
              </a:lnSpc>
              <a:spcAft>
                <a:spcPts val="0"/>
              </a:spcAft>
              <a:buNone/>
            </a:pP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	</a:t>
            </a:r>
            <a:r>
              <a:rPr lang="en-US" dirty="0">
                <a:latin typeface="Arial" pitchFamily="34" charset="0"/>
                <a:cs typeface="Arial" pitchFamily="34" charset="0"/>
              </a:rPr>
              <a:t>Describe the two parts of an account number.</a:t>
            </a:r>
          </a:p>
        </p:txBody>
      </p:sp>
      <p:sp>
        <p:nvSpPr>
          <p:cNvPr id="12" name="Content Placeholder 7"/>
          <p:cNvSpPr txBox="1">
            <a:spLocks/>
          </p:cNvSpPr>
          <p:nvPr/>
        </p:nvSpPr>
        <p:spPr>
          <a:xfrm>
            <a:off x="831273" y="3048000"/>
            <a:ext cx="7315200" cy="2286000"/>
          </a:xfrm>
          <a:prstGeom prst="rect">
            <a:avLst/>
          </a:prstGeom>
          <a:solidFill>
            <a:srgbClr val="EEECE1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Calibri" pitchFamily="34" charset="0"/>
              <a:buNone/>
              <a:tabLst>
                <a:tab pos="228600" algn="l"/>
              </a:tabLst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ANSWER</a:t>
            </a:r>
          </a:p>
          <a:p>
            <a:pPr marL="287338" marR="0" lvl="0" indent="-287338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The first digit indicates in which general ledger division the account is located. </a:t>
            </a:r>
          </a:p>
          <a:p>
            <a:pPr marL="287338" marR="0" lvl="0" indent="-287338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The second and third digits indicate the location of the account within that division.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lowchart: Delay 5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11501" y="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4-1</a:t>
            </a:r>
          </a:p>
        </p:txBody>
      </p:sp>
      <p:sp>
        <p:nvSpPr>
          <p:cNvPr id="9" name="Slide Number Placeholder 10"/>
          <p:cNvSpPr txBox="1">
            <a:spLocks/>
          </p:cNvSpPr>
          <p:nvPr/>
        </p:nvSpPr>
        <p:spPr>
          <a:xfrm>
            <a:off x="71628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73063" y="769557"/>
            <a:ext cx="8397875" cy="672105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Lesson 4-1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Audit </a:t>
            </a:r>
            <a:r>
              <a:rPr lang="en-US" sz="3200">
                <a:latin typeface="Arial" pitchFamily="34" charset="0"/>
                <a:cs typeface="Arial" pitchFamily="34" charset="0"/>
              </a:rPr>
              <a:t>Your Understanding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383873" y="1622871"/>
            <a:ext cx="8033657" cy="615316"/>
          </a:xfrm>
        </p:spPr>
        <p:txBody>
          <a:bodyPr vert="horz" lIns="91440" tIns="45720" rIns="91440" bIns="45720" rtlCol="0">
            <a:normAutofit/>
          </a:bodyPr>
          <a:lstStyle/>
          <a:p>
            <a:pPr marL="355600" marR="0" indent="-355600">
              <a:lnSpc>
                <a:spcPct val="100000"/>
              </a:lnSpc>
              <a:spcAft>
                <a:spcPts val="0"/>
              </a:spcAft>
              <a:buNone/>
            </a:pPr>
            <a:r>
              <a:rPr lang="en-US" b="1" dirty="0">
                <a:solidFill>
                  <a:srgbClr val="FF0000"/>
                </a:solidFill>
              </a:rPr>
              <a:t>2.	</a:t>
            </a:r>
            <a:r>
              <a:rPr lang="en-US" dirty="0"/>
              <a:t>List the two steps for opening an account.</a:t>
            </a:r>
          </a:p>
        </p:txBody>
      </p:sp>
      <p:sp>
        <p:nvSpPr>
          <p:cNvPr id="12" name="Content Placeholder 7"/>
          <p:cNvSpPr txBox="1">
            <a:spLocks/>
          </p:cNvSpPr>
          <p:nvPr/>
        </p:nvSpPr>
        <p:spPr>
          <a:xfrm>
            <a:off x="831273" y="3048000"/>
            <a:ext cx="7315200" cy="2133600"/>
          </a:xfrm>
          <a:prstGeom prst="rect">
            <a:avLst/>
          </a:prstGeom>
          <a:solidFill>
            <a:srgbClr val="EEECE1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Calibri" pitchFamily="34" charset="0"/>
              <a:buNone/>
              <a:tabLst>
                <a:tab pos="228600" algn="l"/>
              </a:tabLst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ANSWER</a:t>
            </a:r>
          </a:p>
          <a:p>
            <a:pPr marL="407988" marR="0" lvl="0" indent="-407988" defTabSz="91440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1.	Write the account title after the word 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Account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 in the heading. </a:t>
            </a:r>
          </a:p>
          <a:p>
            <a:pPr marL="407988" marR="0" lvl="0" indent="-407988" defTabSz="91440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2.	Write the account number after the words 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Account No.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 in the heading.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lowchart: Delay 7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11501" y="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4-1</a:t>
            </a:r>
          </a:p>
        </p:txBody>
      </p:sp>
      <p:sp>
        <p:nvSpPr>
          <p:cNvPr id="10" name="Slide Number Placeholder 10"/>
          <p:cNvSpPr txBox="1">
            <a:spLocks/>
          </p:cNvSpPr>
          <p:nvPr/>
        </p:nvSpPr>
        <p:spPr>
          <a:xfrm>
            <a:off x="7170357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12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0809"/>
            <a:ext cx="7886700" cy="672105"/>
          </a:xfrm>
        </p:spPr>
        <p:txBody>
          <a:bodyPr/>
          <a:lstStyle/>
          <a:p>
            <a:r>
              <a:rPr lang="en-US" sz="3000" dirty="0"/>
              <a:t>Account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5"/>
          </p:nvPr>
        </p:nvSpPr>
        <p:spPr>
          <a:xfrm>
            <a:off x="449643" y="1668843"/>
            <a:ext cx="8310182" cy="1405891"/>
          </a:xfrm>
        </p:spPr>
        <p:txBody>
          <a:bodyPr/>
          <a:lstStyle/>
          <a:p>
            <a:pPr marL="377825" indent="-377825">
              <a:lnSpc>
                <a:spcPct val="100000"/>
              </a:lnSpc>
              <a:buClr>
                <a:srgbClr val="EA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Used to summarize in one place all the changes to a single account</a:t>
            </a:r>
          </a:p>
          <a:p>
            <a:pPr marL="377825" indent="-377825">
              <a:lnSpc>
                <a:spcPct val="100000"/>
              </a:lnSpc>
              <a:buClr>
                <a:srgbClr val="EA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A separate form is used for each account</a:t>
            </a:r>
          </a:p>
        </p:txBody>
      </p:sp>
      <p:pic>
        <p:nvPicPr>
          <p:cNvPr id="5" name="Picture 4" descr="C21-SE-MC-004-Page004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1873" y="3424593"/>
            <a:ext cx="6337935" cy="15544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1273" y="4491393"/>
            <a:ext cx="3150927" cy="369332"/>
          </a:xfrm>
          <a:prstGeom prst="rect">
            <a:avLst/>
          </a:prstGeom>
          <a:solidFill>
            <a:srgbClr val="FFCC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Sample of a blank account form</a:t>
            </a:r>
          </a:p>
        </p:txBody>
      </p:sp>
      <p:sp>
        <p:nvSpPr>
          <p:cNvPr id="8" name="Flowchart: Delay 7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11501" y="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4-1</a:t>
            </a:r>
          </a:p>
        </p:txBody>
      </p:sp>
      <p:sp>
        <p:nvSpPr>
          <p:cNvPr id="10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LO1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082" y="388557"/>
            <a:ext cx="8351837" cy="1006474"/>
          </a:xfrm>
        </p:spPr>
        <p:txBody>
          <a:bodyPr>
            <a:noAutofit/>
          </a:bodyPr>
          <a:lstStyle/>
          <a:p>
            <a:r>
              <a:rPr lang="en-US" sz="3000" dirty="0"/>
              <a:t>Relationship of a T Account to </a:t>
            </a:r>
            <a:br>
              <a:rPr lang="en-US" sz="3000" dirty="0"/>
            </a:br>
            <a:r>
              <a:rPr lang="en-US" sz="3000" dirty="0"/>
              <a:t>an Account Form</a:t>
            </a:r>
          </a:p>
        </p:txBody>
      </p:sp>
      <p:pic>
        <p:nvPicPr>
          <p:cNvPr id="67" name="Content Placeholder 8" descr="C21-SE-MC-004-Page004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3581400"/>
            <a:ext cx="7605522" cy="1865376"/>
          </a:xfrm>
          <a:prstGeom prst="rect">
            <a:avLst/>
          </a:prstGeom>
        </p:spPr>
      </p:pic>
      <p:pic>
        <p:nvPicPr>
          <p:cNvPr id="68" name="Content Placeholder 12" descr="C21-SE-MC-004-Page004_1.jpg"/>
          <p:cNvPicPr>
            <a:picLocks noChangeAspect="1"/>
          </p:cNvPicPr>
          <p:nvPr/>
        </p:nvPicPr>
        <p:blipFill>
          <a:blip r:embed="rId3" cstate="print"/>
          <a:srcRect r="2522"/>
          <a:stretch>
            <a:fillRect/>
          </a:stretch>
        </p:blipFill>
        <p:spPr>
          <a:xfrm>
            <a:off x="762002" y="3582248"/>
            <a:ext cx="5301237" cy="1858518"/>
          </a:xfrm>
          <a:prstGeom prst="rect">
            <a:avLst/>
          </a:prstGeom>
        </p:spPr>
      </p:pic>
      <p:grpSp>
        <p:nvGrpSpPr>
          <p:cNvPr id="69" name="Group 68"/>
          <p:cNvGrpSpPr/>
          <p:nvPr/>
        </p:nvGrpSpPr>
        <p:grpSpPr>
          <a:xfrm>
            <a:off x="762000" y="1905000"/>
            <a:ext cx="2895600" cy="1887572"/>
            <a:chOff x="762000" y="1770028"/>
            <a:chExt cx="2895600" cy="1887572"/>
          </a:xfrm>
        </p:grpSpPr>
        <p:cxnSp>
          <p:nvCxnSpPr>
            <p:cNvPr id="70" name="Straight Arrow Connector 69"/>
            <p:cNvCxnSpPr/>
            <p:nvPr/>
          </p:nvCxnSpPr>
          <p:spPr>
            <a:xfrm>
              <a:off x="1600200" y="2286000"/>
              <a:ext cx="0" cy="1371600"/>
            </a:xfrm>
            <a:prstGeom prst="straightConnector1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71" name="Straight Arrow Connector 70"/>
            <p:cNvCxnSpPr/>
            <p:nvPr/>
          </p:nvCxnSpPr>
          <p:spPr>
            <a:xfrm>
              <a:off x="2514600" y="2286000"/>
              <a:ext cx="0" cy="1371600"/>
            </a:xfrm>
            <a:prstGeom prst="straightConnector1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72" name="Straight Arrow Connector 71"/>
            <p:cNvCxnSpPr/>
            <p:nvPr/>
          </p:nvCxnSpPr>
          <p:spPr>
            <a:xfrm>
              <a:off x="3429000" y="2286000"/>
              <a:ext cx="0" cy="1371600"/>
            </a:xfrm>
            <a:prstGeom prst="straightConnector1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73" name="TextBox 72"/>
            <p:cNvSpPr txBox="1"/>
            <p:nvPr/>
          </p:nvSpPr>
          <p:spPr>
            <a:xfrm>
              <a:off x="762000" y="1770028"/>
              <a:ext cx="2895600" cy="923330"/>
            </a:xfrm>
            <a:prstGeom prst="rect">
              <a:avLst/>
            </a:prstGeom>
            <a:solidFill>
              <a:srgbClr val="F79646">
                <a:lumMod val="20000"/>
                <a:lumOff val="80000"/>
              </a:srgb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Information needed to trace entry back to journal page.</a:t>
              </a: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3656340" y="2661240"/>
            <a:ext cx="2692820" cy="1600200"/>
            <a:chOff x="3656340" y="1905000"/>
            <a:chExt cx="2692820" cy="1600200"/>
          </a:xfrm>
        </p:grpSpPr>
        <p:cxnSp>
          <p:nvCxnSpPr>
            <p:cNvPr id="75" name="Straight Arrow Connector 74"/>
            <p:cNvCxnSpPr/>
            <p:nvPr/>
          </p:nvCxnSpPr>
          <p:spPr>
            <a:xfrm>
              <a:off x="4419600" y="2590800"/>
              <a:ext cx="0" cy="914400"/>
            </a:xfrm>
            <a:prstGeom prst="straightConnector1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76" name="Straight Arrow Connector 75"/>
            <p:cNvCxnSpPr/>
            <p:nvPr/>
          </p:nvCxnSpPr>
          <p:spPr>
            <a:xfrm>
              <a:off x="5486400" y="2590800"/>
              <a:ext cx="0" cy="914400"/>
            </a:xfrm>
            <a:prstGeom prst="straightConnector1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grpSp>
          <p:nvGrpSpPr>
            <p:cNvPr id="77" name="Group 36"/>
            <p:cNvGrpSpPr/>
            <p:nvPr/>
          </p:nvGrpSpPr>
          <p:grpSpPr>
            <a:xfrm>
              <a:off x="3656340" y="1905000"/>
              <a:ext cx="2692820" cy="762000"/>
              <a:chOff x="4494540" y="1600200"/>
              <a:chExt cx="2692820" cy="762000"/>
            </a:xfrm>
          </p:grpSpPr>
          <p:sp>
            <p:nvSpPr>
              <p:cNvPr id="78" name="Rectangle 77"/>
              <p:cNvSpPr/>
              <p:nvPr/>
            </p:nvSpPr>
            <p:spPr>
              <a:xfrm>
                <a:off x="4572000" y="1600200"/>
                <a:ext cx="2438400" cy="7620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79" name="Group 34"/>
              <p:cNvGrpSpPr/>
              <p:nvPr/>
            </p:nvGrpSpPr>
            <p:grpSpPr>
              <a:xfrm>
                <a:off x="4494540" y="1644134"/>
                <a:ext cx="2692820" cy="681689"/>
                <a:chOff x="3768627" y="2053829"/>
                <a:chExt cx="2692820" cy="681689"/>
              </a:xfrm>
            </p:grpSpPr>
            <p:grpSp>
              <p:nvGrpSpPr>
                <p:cNvPr id="80" name="Group 30"/>
                <p:cNvGrpSpPr/>
                <p:nvPr/>
              </p:nvGrpSpPr>
              <p:grpSpPr>
                <a:xfrm>
                  <a:off x="3922287" y="2362201"/>
                  <a:ext cx="2286000" cy="365760"/>
                  <a:chOff x="3611880" y="2362201"/>
                  <a:chExt cx="2286000" cy="365760"/>
                </a:xfrm>
              </p:grpSpPr>
              <p:cxnSp>
                <p:nvCxnSpPr>
                  <p:cNvPr id="85" name="Straight Connector 84"/>
                  <p:cNvCxnSpPr/>
                  <p:nvPr/>
                </p:nvCxnSpPr>
                <p:spPr>
                  <a:xfrm flipH="1">
                    <a:off x="3611880" y="2362201"/>
                    <a:ext cx="2286000" cy="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86" name="Straight Connector 85"/>
                  <p:cNvCxnSpPr/>
                  <p:nvPr/>
                </p:nvCxnSpPr>
                <p:spPr>
                  <a:xfrm>
                    <a:off x="4754880" y="2362201"/>
                    <a:ext cx="0" cy="36576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81" name="Group 33"/>
                <p:cNvGrpSpPr/>
                <p:nvPr/>
              </p:nvGrpSpPr>
              <p:grpSpPr>
                <a:xfrm>
                  <a:off x="3768627" y="2053829"/>
                  <a:ext cx="2692820" cy="681689"/>
                  <a:chOff x="3407121" y="2057400"/>
                  <a:chExt cx="2692820" cy="681689"/>
                </a:xfrm>
              </p:grpSpPr>
              <p:sp>
                <p:nvSpPr>
                  <p:cNvPr id="82" name="Rectangle 19"/>
                  <p:cNvSpPr/>
                  <p:nvPr/>
                </p:nvSpPr>
                <p:spPr>
                  <a:xfrm>
                    <a:off x="3558540" y="2057400"/>
                    <a:ext cx="2286000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Arial" pitchFamily="34" charset="0"/>
                        <a:cs typeface="Arial" pitchFamily="34" charset="0"/>
                      </a:rPr>
                      <a:t>T Account</a:t>
                    </a:r>
                  </a:p>
                </p:txBody>
              </p:sp>
              <p:sp>
                <p:nvSpPr>
                  <p:cNvPr id="83" name="Rectangle 82"/>
                  <p:cNvSpPr/>
                  <p:nvPr/>
                </p:nvSpPr>
                <p:spPr>
                  <a:xfrm>
                    <a:off x="3407121" y="2362200"/>
                    <a:ext cx="1446003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Arial" pitchFamily="34" charset="0"/>
                        <a:cs typeface="Arial" pitchFamily="34" charset="0"/>
                      </a:rPr>
                      <a:t>Debit side</a:t>
                    </a:r>
                  </a:p>
                </p:txBody>
              </p:sp>
              <p:sp>
                <p:nvSpPr>
                  <p:cNvPr id="84" name="Rectangle 83"/>
                  <p:cNvSpPr/>
                  <p:nvPr/>
                </p:nvSpPr>
                <p:spPr>
                  <a:xfrm>
                    <a:off x="4501538" y="2369757"/>
                    <a:ext cx="1598403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Arial" pitchFamily="34" charset="0"/>
                        <a:cs typeface="Arial" pitchFamily="34" charset="0"/>
                      </a:rPr>
                      <a:t>Credit side</a:t>
                    </a:r>
                  </a:p>
                </p:txBody>
              </p:sp>
            </p:grpSp>
          </p:grpSp>
        </p:grpSp>
      </p:grpSp>
      <p:grpSp>
        <p:nvGrpSpPr>
          <p:cNvPr id="87" name="Group 86"/>
          <p:cNvGrpSpPr/>
          <p:nvPr/>
        </p:nvGrpSpPr>
        <p:grpSpPr>
          <a:xfrm>
            <a:off x="6231378" y="5175840"/>
            <a:ext cx="1941557" cy="1055132"/>
            <a:chOff x="6240903" y="5040868"/>
            <a:chExt cx="1941557" cy="1055132"/>
          </a:xfrm>
        </p:grpSpPr>
        <p:sp>
          <p:nvSpPr>
            <p:cNvPr id="88" name="Freeform 87"/>
            <p:cNvSpPr/>
            <p:nvPr/>
          </p:nvSpPr>
          <p:spPr>
            <a:xfrm>
              <a:off x="6587551" y="5040868"/>
              <a:ext cx="1066800" cy="609600"/>
            </a:xfrm>
            <a:custGeom>
              <a:avLst/>
              <a:gdLst>
                <a:gd name="connsiteX0" fmla="*/ 0 w 918883"/>
                <a:gd name="connsiteY0" fmla="*/ 0 h 927847"/>
                <a:gd name="connsiteX1" fmla="*/ 4483 w 918883"/>
                <a:gd name="connsiteY1" fmla="*/ 918883 h 927847"/>
                <a:gd name="connsiteX2" fmla="*/ 918883 w 918883"/>
                <a:gd name="connsiteY2" fmla="*/ 927847 h 927847"/>
                <a:gd name="connsiteX3" fmla="*/ 918883 w 918883"/>
                <a:gd name="connsiteY3" fmla="*/ 4483 h 927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8883" h="927847">
                  <a:moveTo>
                    <a:pt x="0" y="0"/>
                  </a:moveTo>
                  <a:cubicBezTo>
                    <a:pt x="1494" y="306294"/>
                    <a:pt x="2989" y="612589"/>
                    <a:pt x="4483" y="918883"/>
                  </a:cubicBezTo>
                  <a:lnTo>
                    <a:pt x="918883" y="927847"/>
                  </a:lnTo>
                  <a:lnTo>
                    <a:pt x="918883" y="4483"/>
                  </a:lnTo>
                </a:path>
              </a:pathLst>
            </a:custGeom>
            <a:noFill/>
            <a:ln w="38100" cap="flat" cmpd="sng" algn="ctr">
              <a:solidFill>
                <a:srgbClr val="00B0F0"/>
              </a:solidFill>
              <a:prstDash val="solid"/>
              <a:headEnd type="triangle" w="med" len="med"/>
              <a:tailEnd type="triangle" w="med" len="me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240903" y="5726668"/>
              <a:ext cx="19415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Balance columns</a:t>
              </a:r>
            </a:p>
          </p:txBody>
        </p:sp>
      </p:grpSp>
      <p:sp>
        <p:nvSpPr>
          <p:cNvPr id="26" name="Flowchart: Delay 25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011501" y="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4-1</a:t>
            </a:r>
          </a:p>
        </p:txBody>
      </p:sp>
      <p:sp>
        <p:nvSpPr>
          <p:cNvPr id="28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LO1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90809"/>
            <a:ext cx="7886700" cy="672105"/>
          </a:xfrm>
        </p:spPr>
        <p:txBody>
          <a:bodyPr/>
          <a:lstStyle/>
          <a:p>
            <a:r>
              <a:rPr lang="en-US" sz="3000" dirty="0"/>
              <a:t>Chart of Accounts</a:t>
            </a:r>
          </a:p>
        </p:txBody>
      </p:sp>
      <p:pic>
        <p:nvPicPr>
          <p:cNvPr id="10" name="Content Placeholder 10" descr="C21-SE-MC-004-Page0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750" y="1590508"/>
            <a:ext cx="7810500" cy="46578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LO1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lowchart: Delay 5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11501" y="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4-1</a:t>
            </a:r>
          </a:p>
        </p:txBody>
      </p:sp>
      <p:sp>
        <p:nvSpPr>
          <p:cNvPr id="8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4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90809"/>
            <a:ext cx="7886700" cy="672105"/>
          </a:xfrm>
        </p:spPr>
        <p:txBody>
          <a:bodyPr/>
          <a:lstStyle/>
          <a:p>
            <a:r>
              <a:rPr lang="en-US" sz="3000" dirty="0"/>
              <a:t>Chart of Accounts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type="body" sz="quarter" idx="15"/>
          </p:nvPr>
        </p:nvSpPr>
        <p:spPr>
          <a:xfrm>
            <a:off x="459443" y="1699701"/>
            <a:ext cx="8300382" cy="2748916"/>
          </a:xfrm>
        </p:spPr>
        <p:txBody>
          <a:bodyPr>
            <a:normAutofit lnSpcReduction="10000"/>
          </a:bodyPr>
          <a:lstStyle/>
          <a:p>
            <a:pPr marL="369888" indent="-361950">
              <a:lnSpc>
                <a:spcPct val="100000"/>
              </a:lnSpc>
              <a:buClr>
                <a:srgbClr val="EA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A group of accounts is called a </a:t>
            </a:r>
            <a:r>
              <a:rPr lang="en-US" b="1" dirty="0">
                <a:solidFill>
                  <a:srgbClr val="0070C0"/>
                </a:solidFill>
              </a:rPr>
              <a:t>ledger</a:t>
            </a:r>
            <a:r>
              <a:rPr lang="en-US" dirty="0"/>
              <a:t>. </a:t>
            </a:r>
          </a:p>
          <a:p>
            <a:pPr marL="369888" indent="-361950">
              <a:lnSpc>
                <a:spcPct val="100000"/>
              </a:lnSpc>
              <a:buClr>
                <a:srgbClr val="EA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A ledger that contains all accounts needed to prepare financial statements is called a </a:t>
            </a:r>
            <a:r>
              <a:rPr lang="en-US" b="1" dirty="0">
                <a:solidFill>
                  <a:srgbClr val="0070C0"/>
                </a:solidFill>
              </a:rPr>
              <a:t>general ledger</a:t>
            </a:r>
            <a:r>
              <a:rPr lang="en-US" dirty="0"/>
              <a:t>. </a:t>
            </a:r>
          </a:p>
          <a:p>
            <a:pPr marL="369888" indent="-361950">
              <a:lnSpc>
                <a:spcPct val="100000"/>
              </a:lnSpc>
              <a:buClr>
                <a:srgbClr val="EA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The name given to an account is known as </a:t>
            </a:r>
            <a:r>
              <a:rPr lang="en-US" dirty="0" smtClean="0"/>
              <a:t>an</a:t>
            </a:r>
            <a:br>
              <a:rPr lang="en-US" dirty="0" smtClean="0"/>
            </a:br>
            <a:r>
              <a:rPr lang="en-US" i="1" dirty="0" smtClean="0">
                <a:solidFill>
                  <a:srgbClr val="0070C0"/>
                </a:solidFill>
              </a:rPr>
              <a:t>account </a:t>
            </a:r>
            <a:r>
              <a:rPr lang="en-US" i="1" dirty="0">
                <a:solidFill>
                  <a:srgbClr val="0070C0"/>
                </a:solidFill>
              </a:rPr>
              <a:t>title</a:t>
            </a:r>
            <a:r>
              <a:rPr lang="en-US" i="1" dirty="0"/>
              <a:t>. </a:t>
            </a:r>
          </a:p>
          <a:p>
            <a:pPr marL="369888" indent="-369888">
              <a:lnSpc>
                <a:spcPct val="100000"/>
              </a:lnSpc>
              <a:buClr>
                <a:srgbClr val="EA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The number assigned to an account is called </a:t>
            </a:r>
            <a:r>
              <a:rPr lang="en-US" dirty="0" smtClean="0"/>
              <a:t>an</a:t>
            </a:r>
            <a:br>
              <a:rPr lang="en-US" dirty="0" smtClean="0"/>
            </a:br>
            <a:r>
              <a:rPr lang="en-US" b="1" dirty="0" smtClean="0">
                <a:solidFill>
                  <a:srgbClr val="0070C0"/>
                </a:solidFill>
              </a:rPr>
              <a:t>account </a:t>
            </a:r>
            <a:r>
              <a:rPr lang="en-US" b="1" dirty="0">
                <a:solidFill>
                  <a:srgbClr val="0070C0"/>
                </a:solidFill>
              </a:rPr>
              <a:t>number</a:t>
            </a:r>
            <a:r>
              <a:rPr lang="en-US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LO1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lowchart: Delay 5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11501" y="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4-1</a:t>
            </a:r>
          </a:p>
        </p:txBody>
      </p:sp>
      <p:sp>
        <p:nvSpPr>
          <p:cNvPr id="8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90809"/>
            <a:ext cx="7886700" cy="672105"/>
          </a:xfrm>
        </p:spPr>
        <p:txBody>
          <a:bodyPr/>
          <a:lstStyle/>
          <a:p>
            <a:r>
              <a:rPr lang="en-US" sz="3000" dirty="0">
                <a:latin typeface="Arial" pitchFamily="34" charset="0"/>
                <a:cs typeface="Arial" pitchFamily="34" charset="0"/>
              </a:rPr>
              <a:t>Account Numbers</a:t>
            </a:r>
          </a:p>
        </p:txBody>
      </p:sp>
      <p:pic>
        <p:nvPicPr>
          <p:cNvPr id="21" name="Content Placeholder 10" descr="C21-SE-MC-004-Page0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" y="1752600"/>
            <a:ext cx="7315200" cy="4362514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4572000" y="2743200"/>
            <a:ext cx="3429000" cy="3276600"/>
          </a:xfrm>
          <a:prstGeom prst="rect">
            <a:avLst/>
          </a:prstGeom>
          <a:solidFill>
            <a:srgbClr val="EEECE1">
              <a:alpha val="5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62000" y="4114800"/>
            <a:ext cx="3800475" cy="1905000"/>
          </a:xfrm>
          <a:prstGeom prst="rect">
            <a:avLst/>
          </a:prstGeom>
          <a:solidFill>
            <a:srgbClr val="EEECE1">
              <a:alpha val="5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62000" y="2743200"/>
            <a:ext cx="3800475" cy="1188720"/>
          </a:xfrm>
          <a:prstGeom prst="rect">
            <a:avLst/>
          </a:prstGeom>
          <a:solidFill>
            <a:srgbClr val="EEECE1">
              <a:alpha val="5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3276600"/>
            <a:ext cx="4616904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LO2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lowchart: Delay 8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11501" y="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4-1</a:t>
            </a:r>
          </a:p>
        </p:txBody>
      </p:sp>
      <p:sp>
        <p:nvSpPr>
          <p:cNvPr id="11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0809"/>
            <a:ext cx="7886700" cy="672105"/>
          </a:xfrm>
        </p:spPr>
        <p:txBody>
          <a:bodyPr/>
          <a:lstStyle/>
          <a:p>
            <a:r>
              <a:rPr lang="en-US" sz="3000" dirty="0"/>
              <a:t>Assigning Account Numbers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type="body" sz="quarter" idx="15"/>
          </p:nvPr>
        </p:nvSpPr>
        <p:spPr>
          <a:xfrm>
            <a:off x="449643" y="1668843"/>
            <a:ext cx="8310182" cy="2139316"/>
          </a:xfrm>
        </p:spPr>
        <p:txBody>
          <a:bodyPr/>
          <a:lstStyle/>
          <a:p>
            <a:pPr marL="377825" indent="-377825">
              <a:lnSpc>
                <a:spcPct val="100000"/>
              </a:lnSpc>
              <a:buClr>
                <a:srgbClr val="EA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The procedure for arranging accounts in a general ledger, assigning account numbers, and keeping records current is called </a:t>
            </a:r>
            <a:r>
              <a:rPr lang="en-US" b="1" dirty="0">
                <a:solidFill>
                  <a:srgbClr val="0070C0"/>
                </a:solidFill>
              </a:rPr>
              <a:t>file maintenance</a:t>
            </a:r>
            <a:r>
              <a:rPr lang="en-US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LO3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lowchart: Delay 4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11501" y="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4-1</a:t>
            </a:r>
          </a:p>
        </p:txBody>
      </p:sp>
      <p:sp>
        <p:nvSpPr>
          <p:cNvPr id="7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7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2228"/>
            <a:ext cx="7886700" cy="672105"/>
          </a:xfrm>
        </p:spPr>
        <p:txBody>
          <a:bodyPr/>
          <a:lstStyle/>
          <a:p>
            <a:r>
              <a:rPr lang="en-US" sz="3000" dirty="0">
                <a:latin typeface="Arial" pitchFamily="34" charset="0"/>
                <a:cs typeface="Arial" pitchFamily="34" charset="0"/>
              </a:rPr>
              <a:t>Assigning Account Numbers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005084" y="2514600"/>
            <a:ext cx="7315200" cy="1828800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005084" y="2514600"/>
            <a:ext cx="7010400" cy="4572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none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914400" algn="l"/>
                <a:tab pos="4114800" algn="l"/>
              </a:tabLst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560	Miscellaneous Expense	(Existing account)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005084" y="3886200"/>
            <a:ext cx="7010400" cy="4572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none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914400" algn="l"/>
                <a:tab pos="4114800" algn="l"/>
              </a:tabLst>
              <a:defRPr/>
            </a:pPr>
            <a:r>
              <a:rPr kumimoji="0" lang="en-US" sz="24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580	Water Expense	     (New Account)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005084" y="2971800"/>
            <a:ext cx="6858000" cy="4572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none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914400" algn="l"/>
                <a:tab pos="4114800" algn="l"/>
              </a:tabLst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570	Supplies Expense 	(Existing account)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1005084" y="2971800"/>
            <a:ext cx="6781800" cy="914400"/>
            <a:chOff x="381000" y="4038600"/>
            <a:chExt cx="7772400" cy="914400"/>
          </a:xfrm>
          <a:solidFill>
            <a:srgbClr val="F79646">
              <a:lumMod val="20000"/>
              <a:lumOff val="80000"/>
            </a:srgbClr>
          </a:solidFill>
        </p:grpSpPr>
        <p:sp>
          <p:nvSpPr>
            <p:cNvPr id="38" name="Rectangle 37"/>
            <p:cNvSpPr/>
            <p:nvPr/>
          </p:nvSpPr>
          <p:spPr>
            <a:xfrm>
              <a:off x="381000" y="4038600"/>
              <a:ext cx="7772400" cy="91440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wrap="none"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914400" algn="l"/>
                  <a:tab pos="4114800" algn="l"/>
                </a:tabLst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81000" y="4495800"/>
              <a:ext cx="7772400" cy="45720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wrap="none"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914400" algn="l"/>
                  <a:tab pos="4114800" algn="l"/>
                </a:tabLst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570	Supplies Expense 	     (Existing account)</a:t>
              </a:r>
            </a:p>
          </p:txBody>
        </p:sp>
      </p:grpSp>
      <p:sp>
        <p:nvSpPr>
          <p:cNvPr id="40" name="Rectangle 39"/>
          <p:cNvSpPr/>
          <p:nvPr/>
        </p:nvSpPr>
        <p:spPr>
          <a:xfrm>
            <a:off x="1005084" y="2971800"/>
            <a:ext cx="7010400" cy="4572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none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914400" algn="l"/>
                <a:tab pos="4114800" algn="l"/>
              </a:tabLst>
              <a:defRPr/>
            </a:pPr>
            <a:r>
              <a:rPr kumimoji="0" lang="en-US" sz="24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565	Postage Expense	     (New Account)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LO3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Flowchart: Delay 11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11501" y="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4-1</a:t>
            </a:r>
          </a:p>
        </p:txBody>
      </p:sp>
      <p:sp>
        <p:nvSpPr>
          <p:cNvPr id="14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951" y="792228"/>
            <a:ext cx="8397874" cy="672105"/>
          </a:xfrm>
        </p:spPr>
        <p:txBody>
          <a:bodyPr>
            <a:noAutofit/>
          </a:bodyPr>
          <a:lstStyle/>
          <a:p>
            <a:r>
              <a:rPr lang="en-US" sz="3000" dirty="0"/>
              <a:t>Opening an Account in a General Ledger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type="body" sz="quarter" idx="15"/>
          </p:nvPr>
        </p:nvSpPr>
        <p:spPr>
          <a:xfrm>
            <a:off x="459443" y="1672967"/>
            <a:ext cx="8300382" cy="1405891"/>
          </a:xfrm>
        </p:spPr>
        <p:txBody>
          <a:bodyPr/>
          <a:lstStyle/>
          <a:p>
            <a:pPr marL="369888" indent="-369888">
              <a:lnSpc>
                <a:spcPct val="100000"/>
              </a:lnSpc>
              <a:buClr>
                <a:srgbClr val="EA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Writing an account title and number on the heading of an account is called </a:t>
            </a:r>
            <a:r>
              <a:rPr lang="en-US" b="1" dirty="0">
                <a:solidFill>
                  <a:srgbClr val="0070C0"/>
                </a:solidFill>
              </a:rPr>
              <a:t>opening an account</a:t>
            </a:r>
            <a:r>
              <a:rPr lang="en-US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LO4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lowchart: Delay 4"/>
          <p:cNvSpPr/>
          <p:nvPr/>
        </p:nvSpPr>
        <p:spPr>
          <a:xfrm rot="5400000">
            <a:off x="8282940" y="-40386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11501" y="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4-1</a:t>
            </a:r>
          </a:p>
        </p:txBody>
      </p:sp>
      <p:sp>
        <p:nvSpPr>
          <p:cNvPr id="7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9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5"/>
  <p:tag name="MMPROD_UIDATA" val="&lt;database version=&quot;6.0&quot;&gt;&lt;object type=&quot;1&quot; unique_id=&quot;10001&quot;&gt;&lt;object type=&quot;8&quot; unique_id=&quot;10405&quot;&gt;&lt;/object&gt;&lt;object type=&quot;2&quot; unique_id=&quot;10406&quot;&gt;&lt;object type=&quot;3&quot; unique_id=&quot;10407&quot;&gt;&lt;property id=&quot;20148&quot; value=&quot;5&quot;/&gt;&lt;property id=&quot;20300&quot; value=&quot;Slide 1 - &amp;quot;LESSON&amp;#x0D;&amp;#x0A;4-1 Using Accounts and Preparing and Maintaining a chart of Accounts&amp;quot;&quot;/&gt;&lt;property id=&quot;20307&quot; value=&quot;257&quot;/&gt;&lt;/object&gt;&lt;object type=&quot;3&quot; unique_id=&quot;10408&quot;&gt;&lt;property id=&quot;20148&quot; value=&quot;5&quot;/&gt;&lt;property id=&quot;20300&quot; value=&quot;Slide 2 - &amp;quot;Account Form&amp;quot;&quot;/&gt;&lt;property id=&quot;20307&quot; value=&quot;259&quot;/&gt;&lt;/object&gt;&lt;object type=&quot;3&quot; unique_id=&quot;10409&quot;&gt;&lt;property id=&quot;20148&quot; value=&quot;5&quot;/&gt;&lt;property id=&quot;20300&quot; value=&quot;Slide 3 - &amp;quot;Relationship of a T Account to an Account Form&amp;quot;&quot;/&gt;&lt;property id=&quot;20307&quot; value=&quot;258&quot;/&gt;&lt;/object&gt;&lt;object type=&quot;3&quot; unique_id=&quot;10410&quot;&gt;&lt;property id=&quot;20148&quot; value=&quot;5&quot;/&gt;&lt;property id=&quot;20300&quot; value=&quot;Slide 4 - &amp;quot;Chart of Accounts&amp;quot;&quot;/&gt;&lt;property id=&quot;20307&quot; value=&quot;260&quot;/&gt;&lt;/object&gt;&lt;object type=&quot;3&quot; unique_id=&quot;10411&quot;&gt;&lt;property id=&quot;20148&quot; value=&quot;5&quot;/&gt;&lt;property id=&quot;20300&quot; value=&quot;Slide 5 - &amp;quot;Chart of Accounts&amp;quot;&quot;/&gt;&lt;property id=&quot;20307&quot; value=&quot;311&quot;/&gt;&lt;/object&gt;&lt;object type=&quot;3&quot; unique_id=&quot;10412&quot;&gt;&lt;property id=&quot;20148&quot; value=&quot;5&quot;/&gt;&lt;property id=&quot;20300&quot; value=&quot;Slide 6 - &amp;quot;Account Numbers&amp;quot;&quot;/&gt;&lt;property id=&quot;20307&quot; value=&quot;296&quot;/&gt;&lt;/object&gt;&lt;object type=&quot;3&quot; unique_id=&quot;10413&quot;&gt;&lt;property id=&quot;20148&quot; value=&quot;5&quot;/&gt;&lt;property id=&quot;20300&quot; value=&quot;Slide 7 - &amp;quot;Assigning Account Numbers&amp;quot;&quot;/&gt;&lt;property id=&quot;20307&quot; value=&quot;312&quot;/&gt;&lt;/object&gt;&lt;object type=&quot;3&quot; unique_id=&quot;10414&quot;&gt;&lt;property id=&quot;20148&quot; value=&quot;5&quot;/&gt;&lt;property id=&quot;20300&quot; value=&quot;Slide 8 - &amp;quot;Assigning Account Numbers&amp;quot;&quot;/&gt;&lt;property id=&quot;20307&quot; value=&quot;263&quot;/&gt;&lt;/object&gt;&lt;object type=&quot;3&quot; unique_id=&quot;10415&quot;&gt;&lt;property id=&quot;20148&quot; value=&quot;5&quot;/&gt;&lt;property id=&quot;20300&quot; value=&quot;Slide 9 - &amp;quot;Opening an Account in a General Ledger&amp;quot;&quot;/&gt;&lt;property id=&quot;20307&quot; value=&quot;264&quot;/&gt;&lt;/object&gt;&lt;object type=&quot;3&quot; unique_id=&quot;10416&quot;&gt;&lt;property id=&quot;20148&quot; value=&quot;5&quot;/&gt;&lt;property id=&quot;20300&quot; value=&quot;Slide 10 - &amp;quot;Opening an Account in a General Ledger&amp;quot;&quot;/&gt;&lt;property id=&quot;20307&quot; value=&quot;313&quot;/&gt;&lt;/object&gt;&lt;object type=&quot;3&quot; unique_id=&quot;10417&quot;&gt;&lt;property id=&quot;20148&quot; value=&quot;5&quot;/&gt;&lt;property id=&quot;20300&quot; value=&quot;Slide 11 - &amp;quot;Lesson 4-1 Audit Your Understanding (1)&amp;quot;&quot;/&gt;&lt;property id=&quot;20307&quot; value=&quot;320&quot;/&gt;&lt;/object&gt;&lt;object type=&quot;3&quot; unique_id=&quot;10418&quot;&gt;&lt;property id=&quot;20148&quot; value=&quot;5&quot;/&gt;&lt;property id=&quot;20300&quot; value=&quot;Slide 12 - &amp;quot;Lesson 4-1 Audit Your Understanding (2)&amp;quot;&quot;/&gt;&lt;property id=&quot;20307&quot; value=&quot;321&quot;/&gt;&lt;/object&gt;&lt;/object&gt;&lt;/object&gt;&lt;/database&gt;"/>
</p:tagLst>
</file>

<file path=ppt/theme/theme1.xml><?xml version="1.0" encoding="utf-8"?>
<a:theme xmlns:a="http://schemas.openxmlformats.org/drawingml/2006/main" name="1_Office Theme">
  <a:themeElements>
    <a:clrScheme name="Custom 1">
      <a:dk1>
        <a:srgbClr val="011892"/>
      </a:dk1>
      <a:lt1>
        <a:srgbClr val="FFFFFF"/>
      </a:lt1>
      <a:dk2>
        <a:srgbClr val="006198"/>
      </a:dk2>
      <a:lt2>
        <a:srgbClr val="E7E6E6"/>
      </a:lt2>
      <a:accent1>
        <a:srgbClr val="0098D4"/>
      </a:accent1>
      <a:accent2>
        <a:srgbClr val="00B7E6"/>
      </a:accent2>
      <a:accent3>
        <a:srgbClr val="81CFEC"/>
      </a:accent3>
      <a:accent4>
        <a:srgbClr val="E8255F"/>
      </a:accent4>
      <a:accent5>
        <a:srgbClr val="FF6300"/>
      </a:accent5>
      <a:accent6>
        <a:srgbClr val="F5B600"/>
      </a:accent6>
      <a:hlink>
        <a:srgbClr val="00B7E6"/>
      </a:hlink>
      <a:folHlink>
        <a:srgbClr val="0098D4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effectLst/>
      </a:spPr>
      <a:bodyPr wrap="square" lIns="0" tIns="0" rIns="0" rtlCol="0" anchor="b">
        <a:spAutoFit/>
      </a:bodyPr>
      <a:lstStyle>
        <a:defPPr>
          <a:defRPr sz="2000" smtClean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Gilbertson_C21_11e PPT Template (Read-Only)" id="{9080F0FD-2DBD-B940-951A-23B0D5DCBA39}" vid="{59C5481E-374E-FE4C-AF5C-F3E808802C41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3019</TotalTime>
  <Words>273</Words>
  <Application>Microsoft Macintosh PowerPoint</Application>
  <PresentationFormat>On-screen Show (4:3)</PresentationFormat>
  <Paragraphs>79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1_Office Theme</vt:lpstr>
      <vt:lpstr>Custom Design</vt:lpstr>
      <vt:lpstr>LESSON 4-1 Using Accounts and   Preparing and Maintaining  a Chart of Accounts</vt:lpstr>
      <vt:lpstr>Account Form</vt:lpstr>
      <vt:lpstr>Relationship of a T Account to  an Account Form</vt:lpstr>
      <vt:lpstr>Chart of Accounts</vt:lpstr>
      <vt:lpstr>Chart of Accounts</vt:lpstr>
      <vt:lpstr>Account Numbers</vt:lpstr>
      <vt:lpstr>Assigning Account Numbers</vt:lpstr>
      <vt:lpstr>Assigning Account Numbers</vt:lpstr>
      <vt:lpstr>Opening an Account in a General Ledger</vt:lpstr>
      <vt:lpstr>Opening an Account in a General Ledger</vt:lpstr>
      <vt:lpstr>Lesson 4-1 Audit Your Understanding</vt:lpstr>
      <vt:lpstr>Lesson 4-1 Audit Your Understanding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McLaughlin</dc:creator>
  <cp:lastModifiedBy>lw-dlf</cp:lastModifiedBy>
  <cp:revision>275</cp:revision>
  <dcterms:created xsi:type="dcterms:W3CDTF">2012-07-02T15:51:50Z</dcterms:created>
  <dcterms:modified xsi:type="dcterms:W3CDTF">2018-02-02T12:27:25Z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-748959103</vt:i4>
  </property>
  <property fmtid="{D5CDD505-2E9C-101B-9397-08002B2CF9AE}" pid="3" name="_NewReviewCycle">
    <vt:lpwstr/>
  </property>
  <property fmtid="{D5CDD505-2E9C-101B-9397-08002B2CF9AE}" pid="4" name="_EmailSubject">
    <vt:lpwstr>C21 PPT Sample Comments</vt:lpwstr>
  </property>
  <property fmtid="{D5CDD505-2E9C-101B-9397-08002B2CF9AE}" pid="5" name="_AuthorEmail">
    <vt:lpwstr>Diane.Bowdler@cengage.com</vt:lpwstr>
  </property>
  <property fmtid="{D5CDD505-2E9C-101B-9397-08002B2CF9AE}" pid="6" name="_AuthorEmailDisplayName">
    <vt:lpwstr>Bowdler, Diane</vt:lpwstr>
  </property>
</Properties>
</file>