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267" r:id="rId3"/>
    <p:sldId id="315" r:id="rId4"/>
    <p:sldId id="266" r:id="rId5"/>
    <p:sldId id="270" r:id="rId6"/>
    <p:sldId id="331" r:id="rId7"/>
    <p:sldId id="332" r:id="rId8"/>
    <p:sldId id="333" r:id="rId9"/>
    <p:sldId id="334" r:id="rId10"/>
    <p:sldId id="335" r:id="rId11"/>
    <p:sldId id="336" r:id="rId12"/>
    <p:sldId id="322" r:id="rId13"/>
    <p:sldId id="323" r:id="rId14"/>
    <p:sldId id="33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>
          <p15:clr>
            <a:srgbClr val="A4A3A4"/>
          </p15:clr>
        </p15:guide>
        <p15:guide id="4" orient="horz" pos="1922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orient="horz" pos="461">
          <p15:clr>
            <a:srgbClr val="A4A3A4"/>
          </p15:clr>
        </p15:guide>
        <p15:guide id="7" orient="horz" pos="1098">
          <p15:clr>
            <a:srgbClr val="A4A3A4"/>
          </p15:clr>
        </p15:guide>
        <p15:guide id="8" pos="5517">
          <p15:clr>
            <a:srgbClr val="A4A3A4"/>
          </p15:clr>
        </p15:guide>
        <p15:guide id="9" pos="228">
          <p15:clr>
            <a:srgbClr val="A4A3A4"/>
          </p15:clr>
        </p15:guide>
        <p15:guide id="10" pos="299">
          <p15:clr>
            <a:srgbClr val="A4A3A4"/>
          </p15:clr>
        </p15:guide>
        <p15:guide id="11" pos="528">
          <p15:clr>
            <a:srgbClr val="A4A3A4"/>
          </p15:clr>
        </p15:guide>
        <p15:guide id="12" pos="718">
          <p15:clr>
            <a:srgbClr val="A4A3A4"/>
          </p15:clr>
        </p15:guide>
        <p15:guide id="13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4117"/>
        <p:guide orient="horz" pos="1922"/>
        <p:guide orient="horz" pos="704"/>
        <p:guide orient="horz" pos="461"/>
        <p:guide orient="horz" pos="1098"/>
        <p:guide pos="2880"/>
        <p:guide pos="5517"/>
        <p:guide pos="228"/>
        <p:guide pos="299"/>
        <p:guide pos="528"/>
        <p:guide pos="718"/>
        <p:guide pos="104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5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9641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4-2 Posting from a General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	Journal to a General Ledger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 	and Proving Cash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2209800"/>
            <a:ext cx="528889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301" y="2942832"/>
            <a:ext cx="62717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Post amounts from a general journal.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Demonstrate how to prove cash.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Proving Cash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71360"/>
            <a:ext cx="8306352" cy="1407479"/>
          </a:xfrm>
        </p:spPr>
        <p:txBody>
          <a:bodyPr/>
          <a:lstStyle/>
          <a:p>
            <a:pPr marL="377825" indent="-377825">
              <a:lnSpc>
                <a:spcPct val="100000"/>
              </a:lnSpc>
              <a:buClr>
                <a:srgbClr val="EA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Determining that the amount of cash agrees with the balance of the Cash account in the accounting records is called </a:t>
            </a:r>
            <a:r>
              <a:rPr lang="en-US" b="1" dirty="0">
                <a:solidFill>
                  <a:srgbClr val="0070C0"/>
                </a:solidFill>
              </a:rPr>
              <a:t>proving cash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buClr>
                <a:srgbClr val="EA0000"/>
              </a:buClr>
              <a:buSzPct val="120000"/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3124200"/>
            <a:ext cx="8540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124200" y="5106769"/>
            <a:ext cx="5715000" cy="64633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 the cash balance as shown in the checkbook equals the cash balance in the Cash account, cash is proved.</a:t>
            </a:r>
          </a:p>
        </p:txBody>
      </p:sp>
      <p:sp>
        <p:nvSpPr>
          <p:cNvPr id="21" name="Oval 20"/>
          <p:cNvSpPr/>
          <p:nvPr/>
        </p:nvSpPr>
        <p:spPr>
          <a:xfrm>
            <a:off x="2133600" y="4419600"/>
            <a:ext cx="9144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34200" y="4114800"/>
            <a:ext cx="9144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Delay 8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760581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4087" y="1661539"/>
            <a:ext cx="8394151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List the five steps of posting from the general journal to the general ledger.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2" y="2743200"/>
            <a:ext cx="7926965" cy="3352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 of the account.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	Write the journal page number in the Post. Ref. column of the account.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	Write the amount in the Debit or Credit column.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	Calculate and write the new account balance in the Balance Debit or Balance Credit column.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	Return to the journal and write the account number in the Post. Ref. column of the journal.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6" y="762000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61539"/>
            <a:ext cx="8033657" cy="11503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55600" marR="0" indent="-3556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When both debit and credit amounts have been posted to an account, what determines whether the balance is a debit or a credit?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201285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Whenever the debits in an account exceed the credits, the balance is a debit.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Whenever the credits in an account exceed the debits, the balance is a credit.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856" y="762000"/>
            <a:ext cx="8396288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4-2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23754"/>
            <a:ext cx="8033657" cy="1150304"/>
          </a:xfrm>
        </p:spPr>
        <p:txBody>
          <a:bodyPr vert="horz" lIns="91440" tIns="45720" rIns="91440" bIns="45720" rtlCol="0">
            <a:normAutofit/>
          </a:bodyPr>
          <a:lstStyle/>
          <a:p>
            <a:pPr marL="355600" indent="-355600">
              <a:lnSpc>
                <a:spcPct val="10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Which two amounts are compared when proving cash?</a:t>
            </a:r>
          </a:p>
          <a:p>
            <a:pPr marL="457200" marR="0" indent="-457200">
              <a:lnSpc>
                <a:spcPct val="100000"/>
              </a:lnSpc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44200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cash balance as shown in the checkbook and the cash balance in the Cash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1006474"/>
          </a:xfrm>
        </p:spPr>
        <p:txBody>
          <a:bodyPr>
            <a:noAutofit/>
          </a:bodyPr>
          <a:lstStyle/>
          <a:p>
            <a:r>
              <a:rPr lang="en-US" sz="3000" dirty="0"/>
              <a:t>Posting an Amount from the Debit Column of a General Journal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type="body" sz="quarter" idx="15"/>
          </p:nvPr>
        </p:nvSpPr>
        <p:spPr>
          <a:xfrm>
            <a:off x="449643" y="1669096"/>
            <a:ext cx="8316152" cy="1150304"/>
          </a:xfrm>
        </p:spPr>
        <p:txBody>
          <a:bodyPr/>
          <a:lstStyle/>
          <a:p>
            <a:pPr marL="385763" indent="-385763">
              <a:lnSpc>
                <a:spcPct val="100000"/>
              </a:lnSpc>
              <a:buClr>
                <a:srgbClr val="EA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Transferring information from a journal entry to a ledger account is called </a:t>
            </a:r>
            <a:r>
              <a:rPr lang="en-US" b="1" dirty="0">
                <a:solidFill>
                  <a:srgbClr val="0070C0"/>
                </a:solidFill>
              </a:rPr>
              <a:t>posting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859"/>
            <a:ext cx="7886700" cy="986741"/>
          </a:xfrm>
        </p:spPr>
        <p:txBody>
          <a:bodyPr>
            <a:noAutofit/>
          </a:bodyPr>
          <a:lstStyle/>
          <a:p>
            <a:r>
              <a:rPr lang="en-US" sz="3000" dirty="0"/>
              <a:t>Posting an Amount from the Debit Column of a General Journal</a:t>
            </a:r>
          </a:p>
        </p:txBody>
      </p:sp>
      <p:pic>
        <p:nvPicPr>
          <p:cNvPr id="66" name="Picture 65" descr="Chapter 4_Page 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83" y="3664527"/>
            <a:ext cx="7620000" cy="1569814"/>
          </a:xfrm>
          <a:prstGeom prst="rect">
            <a:avLst/>
          </a:prstGeom>
        </p:spPr>
      </p:pic>
      <p:pic>
        <p:nvPicPr>
          <p:cNvPr id="67" name="Picture 66" descr="C21SE_GJ-004-Page 98-General Journal.jpg"/>
          <p:cNvPicPr>
            <a:picLocks noChangeAspect="1"/>
          </p:cNvPicPr>
          <p:nvPr/>
        </p:nvPicPr>
        <p:blipFill>
          <a:blip r:embed="rId3" cstate="print"/>
          <a:srcRect b="23569"/>
          <a:stretch>
            <a:fillRect/>
          </a:stretch>
        </p:blipFill>
        <p:spPr>
          <a:xfrm>
            <a:off x="600779" y="1683321"/>
            <a:ext cx="8029222" cy="1600205"/>
          </a:xfrm>
          <a:prstGeom prst="rect">
            <a:avLst/>
          </a:prstGeom>
        </p:spPr>
      </p:pic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540965" y="5340297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date.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4640013" y="5294955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new account balance.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540965" y="5715774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journal page number.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40965" y="6063751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debit amount.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4640013" y="565882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Return to the journal and write the account number.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38198" y="2793671"/>
            <a:ext cx="1554480" cy="1051560"/>
            <a:chOff x="4294415" y="2586719"/>
            <a:chExt cx="1554480" cy="1051560"/>
          </a:xfrm>
        </p:grpSpPr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4294415" y="2586719"/>
              <a:ext cx="1554480" cy="10515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5181600" y="307657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67983" y="4594167"/>
            <a:ext cx="1188720" cy="365760"/>
            <a:chOff x="4191000" y="4114800"/>
            <a:chExt cx="1188720" cy="365760"/>
          </a:xfrm>
        </p:grpSpPr>
        <p:sp>
          <p:nvSpPr>
            <p:cNvPr id="77" name="Line 16"/>
            <p:cNvSpPr>
              <a:spLocks noChangeShapeType="1"/>
            </p:cNvSpPr>
            <p:nvPr/>
          </p:nvSpPr>
          <p:spPr bwMode="auto">
            <a:xfrm>
              <a:off x="4191000" y="4297680"/>
              <a:ext cx="11887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10"/>
            <p:cNvSpPr>
              <a:spLocks noChangeArrowheads="1"/>
            </p:cNvSpPr>
            <p:nvPr/>
          </p:nvSpPr>
          <p:spPr bwMode="auto">
            <a:xfrm>
              <a:off x="4495800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31313" y="2811087"/>
            <a:ext cx="365760" cy="1920240"/>
            <a:chOff x="887730" y="2727960"/>
            <a:chExt cx="365760" cy="192024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066800" y="2727960"/>
              <a:ext cx="0" cy="192024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887730" y="3200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15583" y="2778701"/>
            <a:ext cx="1685925" cy="1876425"/>
            <a:chOff x="2962275" y="2895599"/>
            <a:chExt cx="1685925" cy="1876425"/>
          </a:xfrm>
        </p:grpSpPr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V="1">
              <a:off x="2962275" y="2895599"/>
              <a:ext cx="1685925" cy="18764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891915" y="340042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677358" y="1530927"/>
            <a:ext cx="3857625" cy="3143250"/>
            <a:chOff x="3533775" y="1447800"/>
            <a:chExt cx="3857625" cy="3143250"/>
          </a:xfrm>
        </p:grpSpPr>
        <p:sp>
          <p:nvSpPr>
            <p:cNvPr id="86" name="Freeform 85"/>
            <p:cNvSpPr/>
            <p:nvPr/>
          </p:nvSpPr>
          <p:spPr>
            <a:xfrm>
              <a:off x="3533775" y="1571625"/>
              <a:ext cx="3857625" cy="3019425"/>
            </a:xfrm>
            <a:custGeom>
              <a:avLst/>
              <a:gdLst>
                <a:gd name="connsiteX0" fmla="*/ 3857625 w 3857625"/>
                <a:gd name="connsiteY0" fmla="*/ 266700 h 3019425"/>
                <a:gd name="connsiteX1" fmla="*/ 1933575 w 3857625"/>
                <a:gd name="connsiteY1" fmla="*/ 0 h 3019425"/>
                <a:gd name="connsiteX2" fmla="*/ 0 w 3857625"/>
                <a:gd name="connsiteY2" fmla="*/ 3019425 h 3019425"/>
                <a:gd name="connsiteX3" fmla="*/ 0 w 3857625"/>
                <a:gd name="connsiteY3" fmla="*/ 3009900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7625" h="3019425">
                  <a:moveTo>
                    <a:pt x="3857625" y="266700"/>
                  </a:moveTo>
                  <a:lnTo>
                    <a:pt x="1933575" y="0"/>
                  </a:lnTo>
                  <a:lnTo>
                    <a:pt x="0" y="3019425"/>
                  </a:lnTo>
                  <a:lnTo>
                    <a:pt x="0" y="300990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5273040" y="1447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elay 2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99"/>
            <a:ext cx="7886700" cy="988501"/>
          </a:xfrm>
        </p:spPr>
        <p:txBody>
          <a:bodyPr>
            <a:noAutofit/>
          </a:bodyPr>
          <a:lstStyle/>
          <a:p>
            <a:r>
              <a:rPr lang="en-US" sz="3000" dirty="0"/>
              <a:t>Posting an Amount from the Credit Column of a General Journal</a:t>
            </a:r>
          </a:p>
        </p:txBody>
      </p:sp>
      <p:pic>
        <p:nvPicPr>
          <p:cNvPr id="76" name="Picture 75" descr="Chapter 4_Page 99.jpg"/>
          <p:cNvPicPr>
            <a:picLocks noChangeAspect="1"/>
          </p:cNvPicPr>
          <p:nvPr/>
        </p:nvPicPr>
        <p:blipFill>
          <a:blip r:embed="rId2" cstate="print"/>
          <a:srcRect b="12876"/>
          <a:stretch>
            <a:fillRect/>
          </a:stretch>
        </p:blipFill>
        <p:spPr>
          <a:xfrm>
            <a:off x="585669" y="3657599"/>
            <a:ext cx="7616952" cy="1388006"/>
          </a:xfrm>
          <a:prstGeom prst="rect">
            <a:avLst/>
          </a:prstGeom>
        </p:spPr>
      </p:pic>
      <p:pic>
        <p:nvPicPr>
          <p:cNvPr id="77" name="Picture 76" descr="C21SE_GJ-004-Page 99-General Journal.jpg"/>
          <p:cNvPicPr>
            <a:picLocks noChangeAspect="1"/>
          </p:cNvPicPr>
          <p:nvPr/>
        </p:nvPicPr>
        <p:blipFill>
          <a:blip r:embed="rId3" cstate="print"/>
          <a:srcRect b="26756"/>
          <a:stretch>
            <a:fillRect/>
          </a:stretch>
        </p:blipFill>
        <p:spPr>
          <a:xfrm>
            <a:off x="585669" y="1676399"/>
            <a:ext cx="8027894" cy="1554480"/>
          </a:xfrm>
          <a:prstGeom prst="rect">
            <a:avLst/>
          </a:prstGeom>
        </p:spPr>
      </p:pic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540965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date.</a:t>
            </a: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640013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new account balance.</a:t>
            </a: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540965" y="5480877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journal page number.</a:t>
            </a: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540965" y="5828224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credit amount.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4640013" y="5469265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Return to the journal and write the account number.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995869" y="3037926"/>
            <a:ext cx="1524000" cy="838200"/>
            <a:chOff x="4267200" y="2847975"/>
            <a:chExt cx="1524000" cy="838200"/>
          </a:xfrm>
        </p:grpSpPr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4267200" y="2847975"/>
              <a:ext cx="1524000" cy="838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5273040" y="330517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73949" y="4561926"/>
            <a:ext cx="1188720" cy="365760"/>
            <a:chOff x="4191000" y="4114800"/>
            <a:chExt cx="1188720" cy="365760"/>
          </a:xfrm>
        </p:grpSpPr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4191000" y="4297680"/>
              <a:ext cx="11887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4495800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016199" y="2819400"/>
            <a:ext cx="365760" cy="1920240"/>
            <a:chOff x="887730" y="2743200"/>
            <a:chExt cx="365760" cy="1920240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1066800" y="2743200"/>
              <a:ext cx="0" cy="192024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887730" y="3200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10069" y="3002280"/>
            <a:ext cx="2103120" cy="1645920"/>
            <a:chOff x="3571875" y="3171822"/>
            <a:chExt cx="2103120" cy="1645920"/>
          </a:xfrm>
        </p:grpSpPr>
        <p:sp>
          <p:nvSpPr>
            <p:cNvPr id="93" name="Line 20"/>
            <p:cNvSpPr>
              <a:spLocks noChangeShapeType="1"/>
            </p:cNvSpPr>
            <p:nvPr/>
          </p:nvSpPr>
          <p:spPr bwMode="auto">
            <a:xfrm flipV="1">
              <a:off x="3571875" y="3171822"/>
              <a:ext cx="2103120" cy="164592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4638675" y="362521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557469" y="1524000"/>
            <a:ext cx="4191001" cy="3200400"/>
            <a:chOff x="3429000" y="1447800"/>
            <a:chExt cx="4191001" cy="3200400"/>
          </a:xfrm>
        </p:grpSpPr>
        <p:sp>
          <p:nvSpPr>
            <p:cNvPr id="96" name="Freeform 95"/>
            <p:cNvSpPr/>
            <p:nvPr/>
          </p:nvSpPr>
          <p:spPr>
            <a:xfrm>
              <a:off x="3429000" y="1571625"/>
              <a:ext cx="4191001" cy="3076575"/>
            </a:xfrm>
            <a:custGeom>
              <a:avLst/>
              <a:gdLst>
                <a:gd name="connsiteX0" fmla="*/ 3857625 w 3857625"/>
                <a:gd name="connsiteY0" fmla="*/ 266700 h 3019425"/>
                <a:gd name="connsiteX1" fmla="*/ 1933575 w 3857625"/>
                <a:gd name="connsiteY1" fmla="*/ 0 h 3019425"/>
                <a:gd name="connsiteX2" fmla="*/ 0 w 3857625"/>
                <a:gd name="connsiteY2" fmla="*/ 3019425 h 3019425"/>
                <a:gd name="connsiteX3" fmla="*/ 0 w 3857625"/>
                <a:gd name="connsiteY3" fmla="*/ 3009900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7625" h="3019425">
                  <a:moveTo>
                    <a:pt x="3857625" y="266700"/>
                  </a:moveTo>
                  <a:lnTo>
                    <a:pt x="1933575" y="0"/>
                  </a:lnTo>
                  <a:lnTo>
                    <a:pt x="0" y="3019425"/>
                  </a:lnTo>
                  <a:lnTo>
                    <a:pt x="0" y="300990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8"/>
            <p:cNvSpPr>
              <a:spLocks noChangeArrowheads="1"/>
            </p:cNvSpPr>
            <p:nvPr/>
          </p:nvSpPr>
          <p:spPr bwMode="auto">
            <a:xfrm>
              <a:off x="5273040" y="1447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elay 2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557"/>
            <a:ext cx="7886700" cy="930274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Posting a Debit Amount to an </a:t>
            </a:r>
            <a:br>
              <a:rPr lang="en-US" sz="3000" dirty="0">
                <a:latin typeface="Arial" pitchFamily="34" charset="0"/>
                <a:cs typeface="Arial" pitchFamily="34" charset="0"/>
              </a:rPr>
            </a:br>
            <a:r>
              <a:rPr lang="en-US" sz="3000" dirty="0">
                <a:latin typeface="Arial" pitchFamily="34" charset="0"/>
                <a:cs typeface="Arial" pitchFamily="34" charset="0"/>
              </a:rPr>
              <a:t>Account with a Balance</a:t>
            </a:r>
          </a:p>
        </p:txBody>
      </p:sp>
      <p:pic>
        <p:nvPicPr>
          <p:cNvPr id="70" name="Picture 69" descr="C21SE_GJ-004-Page 100-Ledger Supplies.jpg"/>
          <p:cNvPicPr>
            <a:picLocks noChangeAspect="1"/>
          </p:cNvPicPr>
          <p:nvPr/>
        </p:nvPicPr>
        <p:blipFill>
          <a:blip r:embed="rId2" cstate="print"/>
          <a:srcRect b="14870"/>
          <a:stretch>
            <a:fillRect/>
          </a:stretch>
        </p:blipFill>
        <p:spPr>
          <a:xfrm>
            <a:off x="759480" y="3617187"/>
            <a:ext cx="6858000" cy="1383684"/>
          </a:xfrm>
          <a:prstGeom prst="rect">
            <a:avLst/>
          </a:prstGeom>
        </p:spPr>
      </p:pic>
      <p:pic>
        <p:nvPicPr>
          <p:cNvPr id="73" name="Picture 72" descr="C21SE_GJ-004-Page 100-General Jou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481" y="1584960"/>
            <a:ext cx="6858000" cy="1994944"/>
          </a:xfrm>
          <a:prstGeom prst="rect">
            <a:avLst/>
          </a:prstGeom>
        </p:spPr>
      </p:pic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722333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date.</a:t>
            </a: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4420860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new account balance.</a:t>
            </a: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722333" y="5463349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journal page number.</a:t>
            </a: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722333" y="5821297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debit amount.</a:t>
            </a: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420860" y="5455411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Return to the journal and write the account number.</a:t>
            </a:r>
          </a:p>
        </p:txBody>
      </p:sp>
      <p:grpSp>
        <p:nvGrpSpPr>
          <p:cNvPr id="80" name="Group 60"/>
          <p:cNvGrpSpPr/>
          <p:nvPr/>
        </p:nvGrpSpPr>
        <p:grpSpPr>
          <a:xfrm>
            <a:off x="5407680" y="2727960"/>
            <a:ext cx="1600200" cy="1143000"/>
            <a:chOff x="4343400" y="2619375"/>
            <a:chExt cx="1600200" cy="1143000"/>
          </a:xfrm>
        </p:grpSpPr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4343400" y="2619375"/>
              <a:ext cx="1600200" cy="1143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5349240" y="330517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83" name="Group 63"/>
          <p:cNvGrpSpPr/>
          <p:nvPr/>
        </p:nvGrpSpPr>
        <p:grpSpPr>
          <a:xfrm>
            <a:off x="6438285" y="4629150"/>
            <a:ext cx="1636395" cy="365760"/>
            <a:chOff x="4191000" y="4114800"/>
            <a:chExt cx="1636395" cy="365760"/>
          </a:xfrm>
        </p:grpSpPr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4191000" y="4297680"/>
              <a:ext cx="155448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5461635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69"/>
          <p:cNvGrpSpPr/>
          <p:nvPr/>
        </p:nvGrpSpPr>
        <p:grpSpPr>
          <a:xfrm>
            <a:off x="4569480" y="2804159"/>
            <a:ext cx="1524000" cy="1981200"/>
            <a:chOff x="4486275" y="3019424"/>
            <a:chExt cx="1524000" cy="1981200"/>
          </a:xfrm>
        </p:grpSpPr>
        <p:sp>
          <p:nvSpPr>
            <p:cNvPr id="87" name="Line 20"/>
            <p:cNvSpPr>
              <a:spLocks noChangeShapeType="1"/>
            </p:cNvSpPr>
            <p:nvPr/>
          </p:nvSpPr>
          <p:spPr bwMode="auto">
            <a:xfrm flipV="1">
              <a:off x="4486275" y="3019424"/>
              <a:ext cx="1524000" cy="1981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5187315" y="364426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7080" y="2699385"/>
            <a:ext cx="809625" cy="2047875"/>
            <a:chOff x="304800" y="2714625"/>
            <a:chExt cx="809625" cy="2047875"/>
          </a:xfrm>
        </p:grpSpPr>
        <p:sp>
          <p:nvSpPr>
            <p:cNvPr id="90" name="Freeform 89"/>
            <p:cNvSpPr/>
            <p:nvPr/>
          </p:nvSpPr>
          <p:spPr>
            <a:xfrm>
              <a:off x="466725" y="2714625"/>
              <a:ext cx="647700" cy="2047875"/>
            </a:xfrm>
            <a:custGeom>
              <a:avLst/>
              <a:gdLst>
                <a:gd name="connsiteX0" fmla="*/ 647700 w 647700"/>
                <a:gd name="connsiteY0" fmla="*/ 0 h 2047875"/>
                <a:gd name="connsiteX1" fmla="*/ 0 w 647700"/>
                <a:gd name="connsiteY1" fmla="*/ 914400 h 2047875"/>
                <a:gd name="connsiteX2" fmla="*/ 619125 w 647700"/>
                <a:gd name="connsiteY2" fmla="*/ 2047875 h 2047875"/>
                <a:gd name="connsiteX3" fmla="*/ 619125 w 647700"/>
                <a:gd name="connsiteY3" fmla="*/ 2047875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2047875">
                  <a:moveTo>
                    <a:pt x="647700" y="0"/>
                  </a:moveTo>
                  <a:lnTo>
                    <a:pt x="0" y="914400"/>
                  </a:lnTo>
                  <a:lnTo>
                    <a:pt x="619125" y="2047875"/>
                  </a:lnTo>
                  <a:lnTo>
                    <a:pt x="619125" y="2047875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304800" y="34442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16955" y="1371600"/>
            <a:ext cx="3448050" cy="3356610"/>
            <a:chOff x="3114675" y="1386840"/>
            <a:chExt cx="3448050" cy="3356610"/>
          </a:xfrm>
        </p:grpSpPr>
        <p:sp>
          <p:nvSpPr>
            <p:cNvPr id="93" name="Freeform 92"/>
            <p:cNvSpPr/>
            <p:nvPr/>
          </p:nvSpPr>
          <p:spPr>
            <a:xfrm>
              <a:off x="3114675" y="1524000"/>
              <a:ext cx="3448050" cy="3219450"/>
            </a:xfrm>
            <a:custGeom>
              <a:avLst/>
              <a:gdLst>
                <a:gd name="connsiteX0" fmla="*/ 3448050 w 3448050"/>
                <a:gd name="connsiteY0" fmla="*/ 276225 h 3219450"/>
                <a:gd name="connsiteX1" fmla="*/ 1657350 w 3448050"/>
                <a:gd name="connsiteY1" fmla="*/ 0 h 3219450"/>
                <a:gd name="connsiteX2" fmla="*/ 0 w 3448050"/>
                <a:gd name="connsiteY2" fmla="*/ 3219450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8050" h="3219450">
                  <a:moveTo>
                    <a:pt x="3448050" y="276225"/>
                  </a:moveTo>
                  <a:lnTo>
                    <a:pt x="1657350" y="0"/>
                  </a:lnTo>
                  <a:lnTo>
                    <a:pt x="0" y="321945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4663440" y="13868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elay 2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utoUpdateAnimBg="0"/>
      <p:bldP spid="76" grpId="0" autoUpdateAnimBg="0"/>
      <p:bldP spid="77" grpId="0" autoUpdateAnimBg="0"/>
      <p:bldP spid="78" grpId="0" autoUpdateAnimBg="0"/>
      <p:bldP spid="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557"/>
            <a:ext cx="7886700" cy="986741"/>
          </a:xfrm>
        </p:spPr>
        <p:txBody>
          <a:bodyPr>
            <a:noAutofit/>
          </a:bodyPr>
          <a:lstStyle/>
          <a:p>
            <a:r>
              <a:rPr lang="en-US" sz="3000" dirty="0"/>
              <a:t>Posting a Debit Amount to an Account </a:t>
            </a:r>
            <a:br>
              <a:rPr lang="en-US" sz="3000" dirty="0"/>
            </a:br>
            <a:r>
              <a:rPr lang="en-US" sz="3000" dirty="0"/>
              <a:t>with a Credit Balance</a:t>
            </a:r>
          </a:p>
        </p:txBody>
      </p:sp>
      <p:pic>
        <p:nvPicPr>
          <p:cNvPr id="67" name="Picture 66" descr="C21SE_GJ-004-Page 100-Ledger Accounts Pay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682" y="3617178"/>
            <a:ext cx="6858000" cy="1427001"/>
          </a:xfrm>
          <a:prstGeom prst="rect">
            <a:avLst/>
          </a:prstGeom>
        </p:spPr>
      </p:pic>
      <p:pic>
        <p:nvPicPr>
          <p:cNvPr id="68" name="Picture 67" descr="C21SE_GJ-004-Page 100-General Jou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683" y="1584960"/>
            <a:ext cx="6858000" cy="1994944"/>
          </a:xfrm>
          <a:prstGeom prst="rect">
            <a:avLst/>
          </a:prstGeom>
        </p:spPr>
      </p:pic>
      <p:sp>
        <p:nvSpPr>
          <p:cNvPr id="70" name="Rectangle 27"/>
          <p:cNvSpPr>
            <a:spLocks noChangeArrowheads="1"/>
          </p:cNvSpPr>
          <p:nvPr/>
        </p:nvSpPr>
        <p:spPr bwMode="auto">
          <a:xfrm>
            <a:off x="631649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date.</a:t>
            </a:r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4730697" y="5105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new account balance.</a:t>
            </a:r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631649" y="5443113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journal page number.</a:t>
            </a: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631649" y="5780827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debit amount.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4730697" y="550768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Return to the journal and write the account number.</a:t>
            </a:r>
          </a:p>
        </p:txBody>
      </p:sp>
      <p:grpSp>
        <p:nvGrpSpPr>
          <p:cNvPr id="78" name="Group 60"/>
          <p:cNvGrpSpPr/>
          <p:nvPr/>
        </p:nvGrpSpPr>
        <p:grpSpPr>
          <a:xfrm>
            <a:off x="5301882" y="3108960"/>
            <a:ext cx="1600200" cy="762000"/>
            <a:chOff x="4343400" y="3000375"/>
            <a:chExt cx="1600200" cy="762000"/>
          </a:xfrm>
        </p:grpSpPr>
        <p:sp>
          <p:nvSpPr>
            <p:cNvPr id="79" name="Line 20"/>
            <p:cNvSpPr>
              <a:spLocks noChangeShapeType="1"/>
            </p:cNvSpPr>
            <p:nvPr/>
          </p:nvSpPr>
          <p:spPr bwMode="auto">
            <a:xfrm>
              <a:off x="4343400" y="3000375"/>
              <a:ext cx="1600200" cy="762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5349240" y="330517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81" name="Group 63"/>
          <p:cNvGrpSpPr/>
          <p:nvPr/>
        </p:nvGrpSpPr>
        <p:grpSpPr>
          <a:xfrm>
            <a:off x="7328802" y="4629150"/>
            <a:ext cx="1249680" cy="365760"/>
            <a:chOff x="4577715" y="4114800"/>
            <a:chExt cx="1249680" cy="365760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H="1">
              <a:off x="4577715" y="4297680"/>
              <a:ext cx="109728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10"/>
            <p:cNvSpPr>
              <a:spLocks noChangeArrowheads="1"/>
            </p:cNvSpPr>
            <p:nvPr/>
          </p:nvSpPr>
          <p:spPr bwMode="auto">
            <a:xfrm>
              <a:off x="5461635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4" name="Group 69"/>
          <p:cNvGrpSpPr/>
          <p:nvPr/>
        </p:nvGrpSpPr>
        <p:grpSpPr>
          <a:xfrm>
            <a:off x="4311282" y="3185160"/>
            <a:ext cx="1524000" cy="1508760"/>
            <a:chOff x="4333875" y="3400425"/>
            <a:chExt cx="1524000" cy="1508760"/>
          </a:xfrm>
        </p:grpSpPr>
        <p:sp>
          <p:nvSpPr>
            <p:cNvPr id="85" name="Line 20"/>
            <p:cNvSpPr>
              <a:spLocks noChangeShapeType="1"/>
            </p:cNvSpPr>
            <p:nvPr/>
          </p:nvSpPr>
          <p:spPr bwMode="auto">
            <a:xfrm flipV="1">
              <a:off x="4333875" y="3400425"/>
              <a:ext cx="1524000" cy="15087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5187315" y="364426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7" name="Group 38"/>
          <p:cNvGrpSpPr/>
          <p:nvPr/>
        </p:nvGrpSpPr>
        <p:grpSpPr>
          <a:xfrm>
            <a:off x="501282" y="3108960"/>
            <a:ext cx="838199" cy="1638300"/>
            <a:chOff x="304800" y="3124200"/>
            <a:chExt cx="838199" cy="1638300"/>
          </a:xfrm>
        </p:grpSpPr>
        <p:sp>
          <p:nvSpPr>
            <p:cNvPr id="88" name="Freeform 87"/>
            <p:cNvSpPr/>
            <p:nvPr/>
          </p:nvSpPr>
          <p:spPr>
            <a:xfrm>
              <a:off x="457200" y="3124200"/>
              <a:ext cx="685799" cy="1638300"/>
            </a:xfrm>
            <a:custGeom>
              <a:avLst/>
              <a:gdLst>
                <a:gd name="connsiteX0" fmla="*/ 647700 w 647700"/>
                <a:gd name="connsiteY0" fmla="*/ 0 h 2047875"/>
                <a:gd name="connsiteX1" fmla="*/ 0 w 647700"/>
                <a:gd name="connsiteY1" fmla="*/ 914400 h 2047875"/>
                <a:gd name="connsiteX2" fmla="*/ 619125 w 647700"/>
                <a:gd name="connsiteY2" fmla="*/ 2047875 h 2047875"/>
                <a:gd name="connsiteX3" fmla="*/ 619125 w 647700"/>
                <a:gd name="connsiteY3" fmla="*/ 2047875 h 2047875"/>
                <a:gd name="connsiteX0" fmla="*/ 656822 w 656822"/>
                <a:gd name="connsiteY0" fmla="*/ 0 h 2047875"/>
                <a:gd name="connsiteX1" fmla="*/ 0 w 656822"/>
                <a:gd name="connsiteY1" fmla="*/ 666750 h 2047875"/>
                <a:gd name="connsiteX2" fmla="*/ 628247 w 656822"/>
                <a:gd name="connsiteY2" fmla="*/ 2047875 h 2047875"/>
                <a:gd name="connsiteX3" fmla="*/ 628247 w 656822"/>
                <a:gd name="connsiteY3" fmla="*/ 2047875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822" h="2047875">
                  <a:moveTo>
                    <a:pt x="656822" y="0"/>
                  </a:moveTo>
                  <a:lnTo>
                    <a:pt x="0" y="666750"/>
                  </a:lnTo>
                  <a:lnTo>
                    <a:pt x="628247" y="2047875"/>
                  </a:lnTo>
                  <a:lnTo>
                    <a:pt x="628247" y="2047875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04800" y="34442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0" name="Group 39"/>
          <p:cNvGrpSpPr/>
          <p:nvPr/>
        </p:nvGrpSpPr>
        <p:grpSpPr>
          <a:xfrm>
            <a:off x="3311157" y="1371600"/>
            <a:ext cx="3448050" cy="3356610"/>
            <a:chOff x="3114675" y="1386840"/>
            <a:chExt cx="3448050" cy="3356610"/>
          </a:xfrm>
        </p:grpSpPr>
        <p:sp>
          <p:nvSpPr>
            <p:cNvPr id="91" name="Freeform 90"/>
            <p:cNvSpPr/>
            <p:nvPr/>
          </p:nvSpPr>
          <p:spPr>
            <a:xfrm>
              <a:off x="3114675" y="1524000"/>
              <a:ext cx="3448050" cy="3219450"/>
            </a:xfrm>
            <a:custGeom>
              <a:avLst/>
              <a:gdLst>
                <a:gd name="connsiteX0" fmla="*/ 3448050 w 3448050"/>
                <a:gd name="connsiteY0" fmla="*/ 276225 h 3219450"/>
                <a:gd name="connsiteX1" fmla="*/ 1657350 w 3448050"/>
                <a:gd name="connsiteY1" fmla="*/ 0 h 3219450"/>
                <a:gd name="connsiteX2" fmla="*/ 0 w 3448050"/>
                <a:gd name="connsiteY2" fmla="*/ 3219450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8050" h="3219450">
                  <a:moveTo>
                    <a:pt x="3448050" y="276225"/>
                  </a:moveTo>
                  <a:lnTo>
                    <a:pt x="1657350" y="0"/>
                  </a:lnTo>
                  <a:lnTo>
                    <a:pt x="0" y="321945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4663440" y="13868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elay 25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3" grpId="0" autoUpdateAnimBg="0"/>
      <p:bldP spid="74" grpId="0" autoUpdateAnimBg="0"/>
      <p:bldP spid="76" grpId="0" autoUpdateAnimBg="0"/>
      <p:bldP spid="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Journal Page with Posting Completed</a:t>
            </a:r>
          </a:p>
        </p:txBody>
      </p:sp>
      <p:pic>
        <p:nvPicPr>
          <p:cNvPr id="6" name="Picture 5" descr="C21SE_GJ-004-Page 102-General Journal.jpg"/>
          <p:cNvPicPr>
            <a:picLocks noChangeAspect="1"/>
          </p:cNvPicPr>
          <p:nvPr/>
        </p:nvPicPr>
        <p:blipFill>
          <a:blip r:embed="rId2" cstate="print"/>
          <a:srcRect b="4274"/>
          <a:stretch>
            <a:fillRect/>
          </a:stretch>
        </p:blipFill>
        <p:spPr>
          <a:xfrm>
            <a:off x="2438401" y="1623583"/>
            <a:ext cx="4267200" cy="4795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790809"/>
            <a:ext cx="8396288" cy="672105"/>
          </a:xfrm>
        </p:spPr>
        <p:txBody>
          <a:bodyPr/>
          <a:lstStyle/>
          <a:p>
            <a:r>
              <a:rPr lang="en-US" sz="3000" dirty="0"/>
              <a:t>General Ledger with Posting Completed</a:t>
            </a:r>
          </a:p>
        </p:txBody>
      </p:sp>
      <p:pic>
        <p:nvPicPr>
          <p:cNvPr id="4" name="Picture 3" descr="C21SE_GJ-004-Page 103-General Led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843" y="1587579"/>
            <a:ext cx="3227832" cy="3923534"/>
          </a:xfrm>
          <a:prstGeom prst="rect">
            <a:avLst/>
          </a:prstGeom>
        </p:spPr>
      </p:pic>
      <p:pic>
        <p:nvPicPr>
          <p:cNvPr id="5" name="Picture 4" descr="C21SE_GJ-004-Page 104-General Ledger.jpg"/>
          <p:cNvPicPr>
            <a:picLocks noChangeAspect="1"/>
          </p:cNvPicPr>
          <p:nvPr/>
        </p:nvPicPr>
        <p:blipFill>
          <a:blip r:embed="rId3" cstate="print"/>
          <a:srcRect b="1836"/>
          <a:stretch>
            <a:fillRect/>
          </a:stretch>
        </p:blipFill>
        <p:spPr>
          <a:xfrm>
            <a:off x="4564443" y="1587579"/>
            <a:ext cx="3601120" cy="4936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6" y="790809"/>
            <a:ext cx="8396288" cy="672105"/>
          </a:xfrm>
        </p:spPr>
        <p:txBody>
          <a:bodyPr/>
          <a:lstStyle/>
          <a:p>
            <a:r>
              <a:rPr lang="en-US" sz="3000" dirty="0"/>
              <a:t>General Ledger with Posting Completed</a:t>
            </a:r>
          </a:p>
        </p:txBody>
      </p:sp>
      <p:pic>
        <p:nvPicPr>
          <p:cNvPr id="6" name="Picture 5" descr="C21SE_GJ-004-Page 105-General Ledger.jpg"/>
          <p:cNvPicPr>
            <a:picLocks noChangeAspect="1"/>
          </p:cNvPicPr>
          <p:nvPr/>
        </p:nvPicPr>
        <p:blipFill>
          <a:blip r:embed="rId2" cstate="print"/>
          <a:srcRect b="2909"/>
          <a:stretch>
            <a:fillRect/>
          </a:stretch>
        </p:blipFill>
        <p:spPr>
          <a:xfrm>
            <a:off x="1023404" y="1517163"/>
            <a:ext cx="3287192" cy="4713284"/>
          </a:xfrm>
          <a:prstGeom prst="rect">
            <a:avLst/>
          </a:prstGeom>
        </p:spPr>
      </p:pic>
      <p:pic>
        <p:nvPicPr>
          <p:cNvPr id="7" name="Picture 6" descr="C21SE_GJ-004-Page 106-General Ledger.jpg"/>
          <p:cNvPicPr>
            <a:picLocks noChangeAspect="1"/>
          </p:cNvPicPr>
          <p:nvPr/>
        </p:nvPicPr>
        <p:blipFill>
          <a:blip r:embed="rId3" cstate="print"/>
          <a:srcRect b="1818"/>
          <a:stretch>
            <a:fillRect/>
          </a:stretch>
        </p:blipFill>
        <p:spPr>
          <a:xfrm>
            <a:off x="4683738" y="1516749"/>
            <a:ext cx="3369630" cy="4700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4-2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6.0&quot;&gt;&lt;object type=&quot;1&quot; unique_id=&quot;10001&quot;&gt;&lt;object type=&quot;8&quot; unique_id=&quot;10447&quot;&gt;&lt;/object&gt;&lt;object type=&quot;2&quot; unique_id=&quot;10448&quot;&gt;&lt;object type=&quot;3&quot; unique_id=&quot;10449&quot;&gt;&lt;property id=&quot;20148&quot; value=&quot;5&quot;/&gt;&lt;property id=&quot;20300&quot; value=&quot;Slide 1 - &amp;quot;LESSON&amp;#x0D;&amp;#x0A;4-2 Posting from a General Journal to a General Ledger and Proving Cash&amp;quot;&quot;/&gt;&lt;property id=&quot;20307&quot; value=&quot;267&quot;/&gt;&lt;/object&gt;&lt;object type=&quot;3&quot; unique_id=&quot;10450&quot;&gt;&lt;property id=&quot;20148&quot; value=&quot;5&quot;/&gt;&lt;property id=&quot;20300&quot; value=&quot;Slide 2 - &amp;quot;Posting an Amount from the Debit Column of a General Journal&amp;quot;&quot;/&gt;&lt;property id=&quot;20307&quot; value=&quot;315&quot;/&gt;&lt;/object&gt;&lt;object type=&quot;3&quot; unique_id=&quot;10451&quot;&gt;&lt;property id=&quot;20148&quot; value=&quot;5&quot;/&gt;&lt;property id=&quot;20300&quot; value=&quot;Slide 3 - &amp;quot;Posting an Amount from the Debit Column of a General Journal&amp;quot;&quot;/&gt;&lt;property id=&quot;20307&quot; value=&quot;266&quot;/&gt;&lt;/object&gt;&lt;object type=&quot;3&quot; unique_id=&quot;10452&quot;&gt;&lt;property id=&quot;20148&quot; value=&quot;5&quot;/&gt;&lt;property id=&quot;20300&quot; value=&quot;Slide 4 - &amp;quot;Posting an Amount from the Credit Column of a General Journal&amp;quot;&quot;/&gt;&lt;property id=&quot;20307&quot; value=&quot;270&quot;/&gt;&lt;/object&gt;&lt;object type=&quot;3&quot; unique_id=&quot;10453&quot;&gt;&lt;property id=&quot;20148&quot; value=&quot;5&quot;/&gt;&lt;property id=&quot;20300&quot; value=&quot;Slide 5 - &amp;quot;Posting a Debit Amount to an Account with a Balance&amp;quot;&quot;/&gt;&lt;property id=&quot;20307&quot; value=&quot;331&quot;/&gt;&lt;/object&gt;&lt;object type=&quot;3&quot; unique_id=&quot;10454&quot;&gt;&lt;property id=&quot;20148&quot; value=&quot;5&quot;/&gt;&lt;property id=&quot;20300&quot; value=&quot;Slide 6 - &amp;quot;Posting a Debit Amount to an Account with a Credit Balance&amp;quot;&quot;/&gt;&lt;property id=&quot;20307&quot; value=&quot;332&quot;/&gt;&lt;/object&gt;&lt;object type=&quot;3&quot; unique_id=&quot;10455&quot;&gt;&lt;property id=&quot;20148&quot; value=&quot;5&quot;/&gt;&lt;property id=&quot;20300&quot; value=&quot;Slide 7 - &amp;quot;Journal Page with Posting Completed&amp;quot;&quot;/&gt;&lt;property id=&quot;20307&quot; value=&quot;333&quot;/&gt;&lt;/object&gt;&lt;object type=&quot;3&quot; unique_id=&quot;10456&quot;&gt;&lt;property id=&quot;20148&quot; value=&quot;5&quot;/&gt;&lt;property id=&quot;20300&quot; value=&quot;Slide 8 - &amp;quot;General Ledger with Posting Completed&amp;quot;&quot;/&gt;&lt;property id=&quot;20307&quot; value=&quot;334&quot;/&gt;&lt;/object&gt;&lt;object type=&quot;3&quot; unique_id=&quot;10457&quot;&gt;&lt;property id=&quot;20148&quot; value=&quot;5&quot;/&gt;&lt;property id=&quot;20300&quot; value=&quot;Slide 9 - &amp;quot;General Ledger with Posting Completed&amp;quot;&quot;/&gt;&lt;property id=&quot;20307&quot; value=&quot;335&quot;/&gt;&lt;/object&gt;&lt;object type=&quot;3&quot; unique_id=&quot;10458&quot;&gt;&lt;property id=&quot;20148&quot; value=&quot;5&quot;/&gt;&lt;property id=&quot;20300&quot; value=&quot;Slide 10 - &amp;quot;Proving Cash&amp;quot;&quot;/&gt;&lt;property id=&quot;20307&quot; value=&quot;336&quot;/&gt;&lt;/object&gt;&lt;object type=&quot;3&quot; unique_id=&quot;10459&quot;&gt;&lt;property id=&quot;20148&quot; value=&quot;5&quot;/&gt;&lt;property id=&quot;20300&quot; value=&quot;Slide 11 - &amp;quot;Lesson 4-2 Audit Your Understanding (1)&amp;quot;&quot;/&gt;&lt;property id=&quot;20307&quot; value=&quot;322&quot;/&gt;&lt;/object&gt;&lt;object type=&quot;3&quot; unique_id=&quot;10460&quot;&gt;&lt;property id=&quot;20148&quot; value=&quot;5&quot;/&gt;&lt;property id=&quot;20300&quot; value=&quot;Slide 12 - &amp;quot;Lesson 4-2 Audit Your Understanding (2)&amp;quot;&quot;/&gt;&lt;property id=&quot;20307&quot; value=&quot;323&quot;/&gt;&lt;/object&gt;&lt;object type=&quot;3&quot; unique_id=&quot;10461&quot;&gt;&lt;property id=&quot;20148&quot; value=&quot;5&quot;/&gt;&lt;property id=&quot;20300&quot; value=&quot;Slide 13 - &amp;quot;Lesson 4-2 Audit Your Understanding (3)&amp;quot;&quot;/&gt;&lt;property id=&quot;20307&quot; value=&quot;33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318</Words>
  <Application>Microsoft Macintosh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4-2 Posting from a General   Journal to a General Ledger   and Proving Cash</vt:lpstr>
      <vt:lpstr>Posting an Amount from the Debit Column of a General Journal</vt:lpstr>
      <vt:lpstr>Posting an Amount from the Debit Column of a General Journal</vt:lpstr>
      <vt:lpstr>Posting an Amount from the Credit Column of a General Journal</vt:lpstr>
      <vt:lpstr>Posting a Debit Amount to an  Account with a Balance</vt:lpstr>
      <vt:lpstr>Posting a Debit Amount to an Account  with a Credit Balance</vt:lpstr>
      <vt:lpstr>Journal Page with Posting Completed</vt:lpstr>
      <vt:lpstr>General Ledger with Posting Completed</vt:lpstr>
      <vt:lpstr>General Ledger with Posting Completed</vt:lpstr>
      <vt:lpstr>Proving Cash</vt:lpstr>
      <vt:lpstr>Lesson 4-2 Audit Your Understanding</vt:lpstr>
      <vt:lpstr>Lesson 4-2 Audit Your Understanding</vt:lpstr>
      <vt:lpstr>Lesson 4-2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269</cp:revision>
  <dcterms:created xsi:type="dcterms:W3CDTF">2012-07-02T15:51:50Z</dcterms:created>
  <dcterms:modified xsi:type="dcterms:W3CDTF">2018-02-02T12:28:42Z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