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8"/>
  </p:notesMasterIdLst>
  <p:sldIdLst>
    <p:sldId id="334" r:id="rId3"/>
    <p:sldId id="259" r:id="rId4"/>
    <p:sldId id="366" r:id="rId5"/>
    <p:sldId id="260" r:id="rId6"/>
    <p:sldId id="296" r:id="rId7"/>
    <p:sldId id="312" r:id="rId8"/>
    <p:sldId id="367" r:id="rId9"/>
    <p:sldId id="368" r:id="rId10"/>
    <p:sldId id="369" r:id="rId11"/>
    <p:sldId id="263" r:id="rId12"/>
    <p:sldId id="370" r:id="rId13"/>
    <p:sldId id="348" r:id="rId14"/>
    <p:sldId id="338" r:id="rId15"/>
    <p:sldId id="339" r:id="rId16"/>
    <p:sldId id="34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7">
          <p15:clr>
            <a:srgbClr val="A4A3A4"/>
          </p15:clr>
        </p15:guide>
        <p15:guide id="4" orient="horz" pos="1926">
          <p15:clr>
            <a:srgbClr val="A4A3A4"/>
          </p15:clr>
        </p15:guide>
        <p15:guide id="5" orient="horz" pos="1099">
          <p15:clr>
            <a:srgbClr val="A4A3A4"/>
          </p15:clr>
        </p15:guide>
        <p15:guide id="6" orient="horz" pos="704">
          <p15:clr>
            <a:srgbClr val="A4A3A4"/>
          </p15:clr>
        </p15:guide>
        <p15:guide id="7" orient="horz" pos="461">
          <p15:clr>
            <a:srgbClr val="A4A3A4"/>
          </p15:clr>
        </p15:guide>
        <p15:guide id="8" pos="5520">
          <p15:clr>
            <a:srgbClr val="A4A3A4"/>
          </p15:clr>
        </p15:guide>
        <p15:guide id="9" pos="233">
          <p15:clr>
            <a:srgbClr val="A4A3A4"/>
          </p15:clr>
        </p15:guide>
        <p15:guide id="10" pos="300">
          <p15:clr>
            <a:srgbClr val="A4A3A4"/>
          </p15:clr>
        </p15:guide>
        <p15:guide id="11" pos="529">
          <p15:clr>
            <a:srgbClr val="A4A3A4"/>
          </p15:clr>
        </p15:guide>
        <p15:guide id="12" pos="1047">
          <p15:clr>
            <a:srgbClr val="A4A3A4"/>
          </p15:clr>
        </p15:guide>
        <p15:guide id="13" pos="7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3" clrIdx="0"/>
  <p:cmAuthor id="1" name="McLaughlin" initials="CM" lastIdx="2" clrIdx="1"/>
  <p:cmAuthor id="2" name="ELANGO" initials="ELA" lastIdx="5" clrIdx="2"/>
  <p:cmAuthor id="3" name="laser" initials="laser" lastIdx="3" clrIdx="3"/>
  <p:cmAuthor id="4" name="Ann Borman" initials="AB" lastIdx="1" clrIdx="4">
    <p:extLst>
      <p:ext uri="{19B8F6BF-5375-455C-9EA6-DF929625EA0E}">
        <p15:presenceInfo xmlns:p15="http://schemas.microsoft.com/office/powerpoint/2012/main" xmlns="" userId="64b9a9a8dd4b2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006600"/>
    <a:srgbClr val="73BEF1"/>
    <a:srgbClr val="B6D5AB"/>
    <a:srgbClr val="EA0000"/>
    <a:srgbClr val="77933C"/>
    <a:srgbClr val="FF3300"/>
    <a:srgbClr val="FF0000"/>
    <a:srgbClr val="CC0000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93" autoAdjust="0"/>
    <p:restoredTop sz="9472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4117"/>
        <p:guide orient="horz" pos="1926"/>
        <p:guide orient="horz" pos="1099"/>
        <p:guide orient="horz" pos="704"/>
        <p:guide orient="horz" pos="461"/>
        <p:guide pos="2880"/>
        <p:guide pos="5520"/>
        <p:guide pos="233"/>
        <p:guide pos="300"/>
        <p:guide pos="529"/>
        <p:guide pos="1047"/>
        <p:guide pos="719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6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0497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5-1 Checking Accounts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656" y="2103372"/>
            <a:ext cx="452689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301" y="2709677"/>
            <a:ext cx="67307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Record a deposit on a check stub.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Endorse checks using blank, special, and restrictive endorsements.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Prepare a check stub and a check.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Completed Check Stub and Check</a:t>
            </a:r>
          </a:p>
        </p:txBody>
      </p:sp>
      <p:pic>
        <p:nvPicPr>
          <p:cNvPr id="42" name="Picture 41" descr="Chapter 5_Page 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811" y="1637985"/>
            <a:ext cx="6858000" cy="2195547"/>
          </a:xfrm>
          <a:prstGeom prst="rect">
            <a:avLst/>
          </a:prstGeom>
        </p:spPr>
      </p:pic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646763" y="4102435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1.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of the check on the stub.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646763" y="5259526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4.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 the purpose of the check on the stub.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646763" y="4488132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2.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Write the date of the check on the stub.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46763" y="4873829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3.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Write to whom the check is to be paid on the stub.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646763" y="5645223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5.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of the check on the stub.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935811" y="3390585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935811" y="2171385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012011" y="1714185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2536011" y="1409385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2231211" y="1790385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646763" y="6030918"/>
            <a:ext cx="8116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6.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the new checking account balance and record the new balance.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2917011" y="3771585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nimBg="1"/>
      <p:bldP spid="49" grpId="0" animBg="1"/>
      <p:bldP spid="50" grpId="0" animBg="1"/>
      <p:bldP spid="51" grpId="0" animBg="1"/>
      <p:bldP spid="52" grpId="0" animBg="1"/>
      <p:bldP spid="53" grpId="0" autoUpdateAnimBg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1468"/>
            <a:ext cx="7886700" cy="473074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Completed Check Stub and Check</a:t>
            </a:r>
          </a:p>
        </p:txBody>
      </p:sp>
      <p:pic>
        <p:nvPicPr>
          <p:cNvPr id="42" name="Picture 41" descr="Chapter 5_Page 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858000" cy="2195547"/>
          </a:xfrm>
          <a:prstGeom prst="rect">
            <a:avLst/>
          </a:prstGeom>
        </p:spPr>
      </p:pic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1160639" y="3888558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5463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7.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the check is issued.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1243766" y="4896384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10.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in words.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1160639" y="4229538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5463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8.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to whom the check is to be paid.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1160639" y="4570518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5463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9.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in figures.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1243766" y="5237364"/>
            <a:ext cx="684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11.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purpose of the check.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4343400" y="3048000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4200" y="2438400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5181600" y="2133600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5943600" y="1752600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7696200" y="2209800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1243766" y="5548116"/>
            <a:ext cx="7720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12.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 the check.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7239000" y="3048000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nimBg="1"/>
      <p:bldP spid="49" grpId="0" animBg="1"/>
      <p:bldP spid="50" grpId="0" animBg="1"/>
      <p:bldP spid="51" grpId="0" animBg="1"/>
      <p:bldP spid="52" grpId="0" animBg="1"/>
      <p:bldP spid="53" grpId="0" autoUpdateAnimBg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Recording a Voided Check</a:t>
            </a:r>
          </a:p>
        </p:txBody>
      </p:sp>
      <p:pic>
        <p:nvPicPr>
          <p:cNvPr id="61" name="Picture 60" descr="C21SE_GJ-005-Page 127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768" y="1560525"/>
            <a:ext cx="6629400" cy="1611923"/>
          </a:xfrm>
          <a:prstGeom prst="rect">
            <a:avLst/>
          </a:prstGeom>
        </p:spPr>
      </p:pic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006352" y="3922002"/>
            <a:ext cx="684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1.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 the date in the Date column.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577733" y="2798775"/>
            <a:ext cx="365760" cy="880110"/>
            <a:chOff x="3291840" y="2914650"/>
            <a:chExt cx="365760" cy="880110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3476625" y="2914650"/>
              <a:ext cx="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329184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91168" y="2779725"/>
            <a:ext cx="981075" cy="899160"/>
            <a:chOff x="3194685" y="2895600"/>
            <a:chExt cx="981075" cy="899160"/>
          </a:xfrm>
        </p:grpSpPr>
        <p:cxnSp>
          <p:nvCxnSpPr>
            <p:cNvPr id="67" name="Straight Arrow Connector 66"/>
            <p:cNvCxnSpPr/>
            <p:nvPr/>
          </p:nvCxnSpPr>
          <p:spPr>
            <a:xfrm flipH="1" flipV="1">
              <a:off x="3194685" y="2895600"/>
              <a:ext cx="786765" cy="69532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38409" y="2779725"/>
            <a:ext cx="967359" cy="899160"/>
            <a:chOff x="3810000" y="2895600"/>
            <a:chExt cx="967359" cy="899160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3990975" y="2895600"/>
              <a:ext cx="786384" cy="69532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02008" y="2779725"/>
            <a:ext cx="365760" cy="899160"/>
            <a:chOff x="3810000" y="2895600"/>
            <a:chExt cx="365760" cy="899160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3990975" y="2895600"/>
              <a:ext cx="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1006352" y="4694646"/>
            <a:ext cx="684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3.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check number in the Doc. No. column.</a:t>
            </a: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1006352" y="4308324"/>
            <a:ext cx="684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2.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word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VOID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the Account Title column.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1006352" y="5080968"/>
            <a:ext cx="684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4.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Place a check mark in the Post. Ref. column.</a:t>
            </a: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1006352" y="5467290"/>
            <a:ext cx="6594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5.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Place a dash in both the Debit and Credit columns.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6124968" y="2779725"/>
            <a:ext cx="923925" cy="899160"/>
            <a:chOff x="5410200" y="3124200"/>
            <a:chExt cx="923925" cy="899160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5876925" y="3124200"/>
              <a:ext cx="457200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5410200" y="3124200"/>
              <a:ext cx="457200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689282" y="3657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Delay 2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75" grpId="0" autoUpdateAnimBg="0"/>
      <p:bldP spid="76" grpId="0" autoUpdateAnimBg="0"/>
      <p:bldP spid="77" grpId="0" autoUpdateAnimBg="0"/>
      <p:bldP spid="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44" y="723585"/>
            <a:ext cx="8393112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5-1 </a:t>
            </a:r>
            <a:r>
              <a:rPr lang="en-US" sz="3200" dirty="0"/>
              <a:t>Audit Your Understanding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59589" y="1632269"/>
            <a:ext cx="8033657" cy="6915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List the three types of endorsements.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55557"/>
            <a:ext cx="7315200" cy="19812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Blank endorsement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Special endorsement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Restrictive endorsement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5444" y="722166"/>
            <a:ext cx="8393112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5-1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30428"/>
            <a:ext cx="8033657" cy="615316"/>
          </a:xfrm>
        </p:spPr>
        <p:txBody>
          <a:bodyPr vert="horz" lIns="91440" tIns="45720" rIns="91440" bIns="45720" rtlCol="0">
            <a:normAutofit/>
          </a:bodyPr>
          <a:lstStyle/>
          <a:p>
            <a:pPr marL="355600" marR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List the steps for preparing a check stub.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2" y="3055557"/>
            <a:ext cx="7931727" cy="3269043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31788" marR="0" lvl="0" indent="-3317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1.	Write the amount of the check after the dollar sign at the top of the stub. </a:t>
            </a:r>
          </a:p>
          <a:p>
            <a:pPr marL="301625" marR="0" lvl="0" indent="-3016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2.	Write the date of the check on the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Date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line. </a:t>
            </a:r>
          </a:p>
          <a:p>
            <a:pPr marL="301625" marR="0" lvl="0" indent="-3016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3.	Write to whom the check is to be paid on the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line. </a:t>
            </a:r>
          </a:p>
          <a:p>
            <a:pPr marL="301625" marR="0" lvl="0" indent="-3016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4.	Record the purpose of the check on the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For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line. </a:t>
            </a:r>
          </a:p>
          <a:p>
            <a:pPr marL="301625" marR="0" lvl="0" indent="-3016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5.	Write the amount of the check after the words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Amt. This Check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marL="301625" marR="0" lvl="0" indent="-3016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6.	Calculate the new checking account balance and record it in the amount column on the last line of the stub.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5444" y="722166"/>
            <a:ext cx="8393112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5-1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32899"/>
            <a:ext cx="8033657" cy="767716"/>
          </a:xfrm>
        </p:spPr>
        <p:txBody>
          <a:bodyPr vert="horz" lIns="91440" tIns="45720" rIns="91440" bIns="45720" rtlCol="0">
            <a:noAutofit/>
          </a:bodyPr>
          <a:lstStyle/>
          <a:p>
            <a:pPr marL="355600" marR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List the steps for preparing a check.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 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2667000"/>
            <a:ext cx="7939284" cy="327786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96875" marR="0" lvl="0" indent="-3968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1. Write the date. </a:t>
            </a:r>
          </a:p>
          <a:p>
            <a:pPr marL="331788" marR="0" lvl="0" indent="-3317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2. Write to whom the check is to be paid following the words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Pay to the order of.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331788" marR="0" lvl="0" indent="-3317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3. Write the amount in figures following the dollar sign. </a:t>
            </a:r>
          </a:p>
          <a:p>
            <a:pPr marL="331788" marR="0" lvl="0" indent="-3317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4. Write the amount in words and draw a line through the unused space up to the word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Dollars.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331788" marR="0" lvl="0" indent="-3317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5. Write the purpose of the check on the line labeled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For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marL="331788" marR="0" lvl="0" indent="-3317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6. Sign the check.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How Businesses Use Cash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54771" y="1706628"/>
            <a:ext cx="8033657" cy="2571955"/>
          </a:xfrm>
        </p:spPr>
        <p:txBody>
          <a:bodyPr>
            <a:normAutofit/>
          </a:bodyPr>
          <a:lstStyle/>
          <a:p>
            <a:pPr marL="407988" indent="-4079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Small cash payments</a:t>
            </a:r>
          </a:p>
          <a:p>
            <a:pPr marL="407988" indent="-4079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Issues related to cash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Chance of recording errors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Ease of transfer without any question about ownership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Loss as cash is moved from one place to another</a:t>
            </a:r>
          </a:p>
          <a:p>
            <a:pPr marL="407988" indent="-4079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Safety measures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83253"/>
            <a:ext cx="7886700" cy="512148"/>
          </a:xfrm>
        </p:spPr>
        <p:txBody>
          <a:bodyPr/>
          <a:lstStyle/>
          <a:p>
            <a:r>
              <a:rPr lang="en-US" sz="3000" dirty="0"/>
              <a:t>Checking Account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5"/>
          </p:nvPr>
        </p:nvSpPr>
        <p:spPr>
          <a:xfrm>
            <a:off x="451886" y="1707258"/>
            <a:ext cx="8033657" cy="2719899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business form ordering a bank to pay cash from a bank account is known as a </a:t>
            </a:r>
            <a:r>
              <a:rPr lang="en-US" b="1" dirty="0">
                <a:solidFill>
                  <a:srgbClr val="0070C0"/>
                </a:solidFill>
              </a:rPr>
              <a:t>check</a:t>
            </a:r>
            <a:r>
              <a:rPr lang="en-US" dirty="0"/>
              <a:t>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bank account from which payments can be ordered by a depositor is called a </a:t>
            </a:r>
            <a:r>
              <a:rPr lang="en-US" b="1" dirty="0">
                <a:solidFill>
                  <a:srgbClr val="0070C0"/>
                </a:solidFill>
              </a:rPr>
              <a:t>checking account</a:t>
            </a:r>
            <a:r>
              <a:rPr lang="en-US" dirty="0"/>
              <a:t>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Opening a checking account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card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slip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Depositing Cash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5"/>
          </p:nvPr>
        </p:nvSpPr>
        <p:spPr>
          <a:xfrm>
            <a:off x="451886" y="1706628"/>
            <a:ext cx="8033657" cy="1150304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bank form that lists the checks, currency, and coins an account holder is adding to the bank account is called a </a:t>
            </a:r>
            <a:r>
              <a:rPr lang="en-US" b="1" dirty="0">
                <a:solidFill>
                  <a:srgbClr val="0070C0"/>
                </a:solidFill>
              </a:rPr>
              <a:t>deposit slip</a:t>
            </a:r>
            <a:r>
              <a:rPr lang="en-US" dirty="0"/>
              <a:t>.</a:t>
            </a:r>
          </a:p>
        </p:txBody>
      </p:sp>
      <p:pic>
        <p:nvPicPr>
          <p:cNvPr id="10" name="Picture 9" descr="Chapter 5_Page 12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895" y="3057525"/>
            <a:ext cx="6166210" cy="288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 sz="3000" dirty="0"/>
              <a:t>Deposit Recorded on a Check Stub</a:t>
            </a:r>
          </a:p>
        </p:txBody>
      </p:sp>
      <p:pic>
        <p:nvPicPr>
          <p:cNvPr id="58" name="Picture 57" descr="Chapter 5_Page 12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102" y="3871607"/>
            <a:ext cx="5664298" cy="2651156"/>
          </a:xfrm>
          <a:prstGeom prst="rect">
            <a:avLst/>
          </a:prstGeom>
        </p:spPr>
      </p:pic>
      <p:pic>
        <p:nvPicPr>
          <p:cNvPr id="59" name="Picture 58" descr="Chapter 5_Page 12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47" y="2061857"/>
            <a:ext cx="2586062" cy="2651156"/>
          </a:xfrm>
          <a:prstGeom prst="rect">
            <a:avLst/>
          </a:prstGeom>
        </p:spPr>
      </p:pic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3455722" y="1821523"/>
            <a:ext cx="5523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balance brought forward on the check stub.</a:t>
            </a:r>
          </a:p>
        </p:txBody>
      </p:sp>
      <p:sp>
        <p:nvSpPr>
          <p:cNvPr id="61" name="Rectangle 29"/>
          <p:cNvSpPr>
            <a:spLocks noChangeArrowheads="1"/>
          </p:cNvSpPr>
          <p:nvPr/>
        </p:nvSpPr>
        <p:spPr bwMode="auto">
          <a:xfrm>
            <a:off x="3449332" y="2397178"/>
            <a:ext cx="5155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of the deposit on the stub.</a:t>
            </a: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3454682" y="2771807"/>
            <a:ext cx="5463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of the deposit on the stub.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68230" y="2184854"/>
            <a:ext cx="2282940" cy="957362"/>
            <a:chOff x="228600" y="1752600"/>
            <a:chExt cx="2362200" cy="990600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381000" y="1905000"/>
              <a:ext cx="220980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228600" y="1752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66" name="Rectangle 30"/>
          <p:cNvSpPr>
            <a:spLocks noChangeArrowheads="1"/>
          </p:cNvSpPr>
          <p:nvPr/>
        </p:nvSpPr>
        <p:spPr bwMode="auto">
          <a:xfrm>
            <a:off x="3427021" y="3146437"/>
            <a:ext cx="3869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the subtotal.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50257" y="3643607"/>
            <a:ext cx="3154386" cy="856716"/>
            <a:chOff x="2095500" y="3213100"/>
            <a:chExt cx="3263900" cy="886460"/>
          </a:xfrm>
        </p:grpSpPr>
        <p:sp>
          <p:nvSpPr>
            <p:cNvPr id="68" name="Freeform 67"/>
            <p:cNvSpPr/>
            <p:nvPr/>
          </p:nvSpPr>
          <p:spPr>
            <a:xfrm>
              <a:off x="2095500" y="3213100"/>
              <a:ext cx="3263900" cy="774700"/>
            </a:xfrm>
            <a:custGeom>
              <a:avLst/>
              <a:gdLst>
                <a:gd name="connsiteX0" fmla="*/ 3263900 w 3263900"/>
                <a:gd name="connsiteY0" fmla="*/ 762000 h 774700"/>
                <a:gd name="connsiteX1" fmla="*/ 190500 w 3263900"/>
                <a:gd name="connsiteY1" fmla="*/ 774700 h 774700"/>
                <a:gd name="connsiteX2" fmla="*/ 0 w 3263900"/>
                <a:gd name="connsiteY2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3900" h="774700">
                  <a:moveTo>
                    <a:pt x="3263900" y="762000"/>
                  </a:moveTo>
                  <a:lnTo>
                    <a:pt x="190500" y="77470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2133600" y="3733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215691" y="3457365"/>
            <a:ext cx="4538878" cy="2565240"/>
            <a:chOff x="3136900" y="2997200"/>
            <a:chExt cx="4696460" cy="2654300"/>
          </a:xfrm>
        </p:grpSpPr>
        <p:sp>
          <p:nvSpPr>
            <p:cNvPr id="71" name="Freeform 70"/>
            <p:cNvSpPr/>
            <p:nvPr/>
          </p:nvSpPr>
          <p:spPr>
            <a:xfrm>
              <a:off x="3136900" y="2997200"/>
              <a:ext cx="4559300" cy="2654300"/>
            </a:xfrm>
            <a:custGeom>
              <a:avLst/>
              <a:gdLst>
                <a:gd name="connsiteX0" fmla="*/ 0 w 4559300"/>
                <a:gd name="connsiteY0" fmla="*/ 0 h 2654300"/>
                <a:gd name="connsiteX1" fmla="*/ 4546600 w 4559300"/>
                <a:gd name="connsiteY1" fmla="*/ 914400 h 2654300"/>
                <a:gd name="connsiteX2" fmla="*/ 4559300 w 4559300"/>
                <a:gd name="connsiteY2" fmla="*/ 2654300 h 2654300"/>
                <a:gd name="connsiteX3" fmla="*/ 4330700 w 4559300"/>
                <a:gd name="connsiteY3" fmla="*/ 2654300 h 265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9300" h="2654300">
                  <a:moveTo>
                    <a:pt x="0" y="0"/>
                  </a:moveTo>
                  <a:lnTo>
                    <a:pt x="4546600" y="914400"/>
                  </a:lnTo>
                  <a:cubicBezTo>
                    <a:pt x="4550833" y="1494367"/>
                    <a:pt x="4555067" y="2074333"/>
                    <a:pt x="4559300" y="2654300"/>
                  </a:cubicBezTo>
                  <a:lnTo>
                    <a:pt x="4330700" y="265430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7467600" y="3733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41842" y="3626007"/>
            <a:ext cx="1016276" cy="574416"/>
            <a:chOff x="3124200" y="3200400"/>
            <a:chExt cx="1051560" cy="594360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3124200" y="3200400"/>
              <a:ext cx="83820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5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Delay 21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2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  <p:bldP spid="61" grpId="0" autoUpdateAnimBg="0"/>
      <p:bldP spid="62" grpId="0" autoUpdateAnimBg="0"/>
      <p:bldP spid="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3"/>
            <a:ext cx="7886700" cy="512148"/>
          </a:xfrm>
        </p:spPr>
        <p:txBody>
          <a:bodyPr/>
          <a:lstStyle/>
          <a:p>
            <a:r>
              <a:rPr lang="en-US" sz="3000" dirty="0"/>
              <a:t>Endorsement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49643" y="1709099"/>
            <a:ext cx="8313357" cy="2596516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signature or stamp on the back of a check transferring ownership is called an </a:t>
            </a:r>
            <a:r>
              <a:rPr lang="en-US" b="1" dirty="0">
                <a:solidFill>
                  <a:srgbClr val="0070C0"/>
                </a:solidFill>
              </a:rPr>
              <a:t>endorsement</a:t>
            </a:r>
            <a:r>
              <a:rPr lang="en-US" dirty="0"/>
              <a:t>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Three types of commonly used endorsements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endorsement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endorsement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Restrictive endorsement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Blank Endorsement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55401" y="1706881"/>
            <a:ext cx="8033657" cy="1150304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endorsement consisting only of the endorser’s signature is called a </a:t>
            </a:r>
            <a:r>
              <a:rPr lang="en-US" b="1" dirty="0">
                <a:solidFill>
                  <a:srgbClr val="0070C0"/>
                </a:solidFill>
              </a:rPr>
              <a:t>blank endorsement</a:t>
            </a:r>
            <a:r>
              <a:rPr lang="en-US" dirty="0"/>
              <a:t>.</a:t>
            </a:r>
          </a:p>
        </p:txBody>
      </p:sp>
      <p:pic>
        <p:nvPicPr>
          <p:cNvPr id="15" name="Picture 14" descr="Chapter 5_Page 1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2730" y="2743200"/>
            <a:ext cx="296867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Special Endorsement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51886" y="1707258"/>
            <a:ext cx="8033657" cy="1682116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An endorsement indicating a new owner of a check is called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special endorsement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special endorsement is sometimes known as an </a:t>
            </a:r>
            <a:r>
              <a:rPr lang="en-US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endorsement in full.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Chapter 5_Page 1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048000"/>
            <a:ext cx="297304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Restrictive Endorsement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51886" y="1706628"/>
            <a:ext cx="8033657" cy="1150304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endorsement restricting further transfer of a check’s ownership is called a </a:t>
            </a:r>
            <a:r>
              <a:rPr lang="en-US" b="1" dirty="0">
                <a:solidFill>
                  <a:srgbClr val="0070C0"/>
                </a:solidFill>
              </a:rPr>
              <a:t>restrictive endorsement</a:t>
            </a:r>
            <a:r>
              <a:rPr lang="en-US" dirty="0"/>
              <a:t>.</a:t>
            </a:r>
          </a:p>
        </p:txBody>
      </p:sp>
      <p:pic>
        <p:nvPicPr>
          <p:cNvPr id="18" name="Picture 17" descr="Chapter 5_Page 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754" y="2895600"/>
            <a:ext cx="2952493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5-1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6.0&quot;&gt;&lt;object type=&quot;1&quot; unique_id=&quot;10001&quot;&gt;&lt;object type=&quot;8&quot; unique_id=&quot;10501&quot;&gt;&lt;/object&gt;&lt;object type=&quot;2&quot; unique_id=&quot;10502&quot;&gt;&lt;object type=&quot;3&quot; unique_id=&quot;10503&quot;&gt;&lt;property id=&quot;20148&quot; value=&quot;5&quot;/&gt;&lt;property id=&quot;20300&quot; value=&quot;Slide 1 - &amp;quot;LESSON&amp;#x0D;&amp;#x0A;5-1 Checking Accounts&amp;quot;&quot;/&gt;&lt;property id=&quot;20307&quot; value=&quot;334&quot;/&gt;&lt;/object&gt;&lt;object type=&quot;3&quot; unique_id=&quot;10504&quot;&gt;&lt;property id=&quot;20148&quot; value=&quot;5&quot;/&gt;&lt;property id=&quot;20300&quot; value=&quot;Slide 2 - &amp;quot;How Businesses Use Cash&amp;quot;&quot;/&gt;&lt;property id=&quot;20307&quot; value=&quot;259&quot;/&gt;&lt;/object&gt;&lt;object type=&quot;3&quot; unique_id=&quot;10505&quot;&gt;&lt;property id=&quot;20148&quot; value=&quot;5&quot;/&gt;&lt;property id=&quot;20300&quot; value=&quot;Slide 3 - &amp;quot;Checking Account&amp;quot;&quot;/&gt;&lt;property id=&quot;20307&quot; value=&quot;366&quot;/&gt;&lt;/object&gt;&lt;object type=&quot;3&quot; unique_id=&quot;10506&quot;&gt;&lt;property id=&quot;20148&quot; value=&quot;5&quot;/&gt;&lt;property id=&quot;20300&quot; value=&quot;Slide 4 - &amp;quot;Depositing Cash&amp;quot;&quot;/&gt;&lt;property id=&quot;20307&quot; value=&quot;260&quot;/&gt;&lt;/object&gt;&lt;object type=&quot;3&quot; unique_id=&quot;10507&quot;&gt;&lt;property id=&quot;20148&quot; value=&quot;5&quot;/&gt;&lt;property id=&quot;20300&quot; value=&quot;Slide 5 - &amp;quot;Deposit Recorded on a Check Stub&amp;quot;&quot;/&gt;&lt;property id=&quot;20307&quot; value=&quot;296&quot;/&gt;&lt;/object&gt;&lt;object type=&quot;3&quot; unique_id=&quot;10508&quot;&gt;&lt;property id=&quot;20148&quot; value=&quot;5&quot;/&gt;&lt;property id=&quot;20300&quot; value=&quot;Slide 6 - &amp;quot;Endorsement&amp;quot;&quot;/&gt;&lt;property id=&quot;20307&quot; value=&quot;312&quot;/&gt;&lt;/object&gt;&lt;object type=&quot;3&quot; unique_id=&quot;10509&quot;&gt;&lt;property id=&quot;20148&quot; value=&quot;5&quot;/&gt;&lt;property id=&quot;20300&quot; value=&quot;Slide 7 - &amp;quot;Blank Endorsement&amp;quot;&quot;/&gt;&lt;property id=&quot;20307&quot; value=&quot;367&quot;/&gt;&lt;/object&gt;&lt;object type=&quot;3&quot; unique_id=&quot;10510&quot;&gt;&lt;property id=&quot;20148&quot; value=&quot;5&quot;/&gt;&lt;property id=&quot;20300&quot; value=&quot;Slide 8 - &amp;quot;Special Endorsement&amp;quot;&quot;/&gt;&lt;property id=&quot;20307&quot; value=&quot;368&quot;/&gt;&lt;/object&gt;&lt;object type=&quot;3&quot; unique_id=&quot;10511&quot;&gt;&lt;property id=&quot;20148&quot; value=&quot;5&quot;/&gt;&lt;property id=&quot;20300&quot; value=&quot;Slide 9 - &amp;quot;Restrictive Endorsement&amp;quot;&quot;/&gt;&lt;property id=&quot;20307&quot; value=&quot;369&quot;/&gt;&lt;/object&gt;&lt;object type=&quot;3&quot; unique_id=&quot;10512&quot;&gt;&lt;property id=&quot;20148&quot; value=&quot;5&quot;/&gt;&lt;property id=&quot;20300&quot; value=&quot;Slide 10 - &amp;quot;Completed Check Stub and Check&amp;quot;&quot;/&gt;&lt;property id=&quot;20307&quot; value=&quot;263&quot;/&gt;&lt;/object&gt;&lt;object type=&quot;3&quot; unique_id=&quot;10513&quot;&gt;&lt;property id=&quot;20148&quot; value=&quot;5&quot;/&gt;&lt;property id=&quot;20300&quot; value=&quot;Slide 11 - &amp;quot;Completed Check Stub and Check&amp;quot;&quot;/&gt;&lt;property id=&quot;20307&quot; value=&quot;370&quot;/&gt;&lt;/object&gt;&lt;object type=&quot;3&quot; unique_id=&quot;10514&quot;&gt;&lt;property id=&quot;20148&quot; value=&quot;5&quot;/&gt;&lt;property id=&quot;20300&quot; value=&quot;Slide 12 - &amp;quot;Recording a Voided Check&amp;quot;&quot;/&gt;&lt;property id=&quot;20307&quot; value=&quot;348&quot;/&gt;&lt;/object&gt;&lt;object type=&quot;3&quot; unique_id=&quot;10515&quot;&gt;&lt;property id=&quot;20148&quot; value=&quot;5&quot;/&gt;&lt;property id=&quot;20300&quot; value=&quot;Slide 13 - &amp;quot;Lesson 5-1 Audit Your Understanding (1)&amp;quot;&quot;/&gt;&lt;property id=&quot;20307&quot; value=&quot;338&quot;/&gt;&lt;/object&gt;&lt;object type=&quot;3&quot; unique_id=&quot;10516&quot;&gt;&lt;property id=&quot;20148&quot; value=&quot;5&quot;/&gt;&lt;property id=&quot;20300&quot; value=&quot;Slide 14 - &amp;quot;Lesson 5-1 Audit Your Understanding (2)&amp;quot;&quot;/&gt;&lt;property id=&quot;20307&quot; value=&quot;339&quot;/&gt;&lt;/object&gt;&lt;object type=&quot;3&quot; unique_id=&quot;10517&quot;&gt;&lt;property id=&quot;20148&quot; value=&quot;5&quot;/&gt;&lt;property id=&quot;20300&quot; value=&quot;Slide 15 - &amp;quot;Lesson 5-1 Audit Your Understanding (3)&amp;quot;&quot;/&gt;&lt;property id=&quot;20307&quot; value=&quot;340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434</Words>
  <Application>Microsoft Macintosh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Custom Design</vt:lpstr>
      <vt:lpstr>LESSON 5-1 Checking Accounts</vt:lpstr>
      <vt:lpstr>How Businesses Use Cash</vt:lpstr>
      <vt:lpstr>Checking Account</vt:lpstr>
      <vt:lpstr>Depositing Cash</vt:lpstr>
      <vt:lpstr>Deposit Recorded on a Check Stub</vt:lpstr>
      <vt:lpstr>Endorsement</vt:lpstr>
      <vt:lpstr>Blank Endorsement</vt:lpstr>
      <vt:lpstr>Special Endorsement</vt:lpstr>
      <vt:lpstr>Restrictive Endorsement</vt:lpstr>
      <vt:lpstr>Completed Check Stub and Check</vt:lpstr>
      <vt:lpstr>Completed Check Stub and Check</vt:lpstr>
      <vt:lpstr>Recording a Voided Check</vt:lpstr>
      <vt:lpstr>Lesson 5-1 Audit Your Understanding </vt:lpstr>
      <vt:lpstr>Lesson 5-1 Audit Your Understanding</vt:lpstr>
      <vt:lpstr>Lesson 5-1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321</cp:revision>
  <dcterms:created xsi:type="dcterms:W3CDTF">2012-07-02T15:51:50Z</dcterms:created>
  <dcterms:modified xsi:type="dcterms:W3CDTF">2018-02-02T12:33:06Z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