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56" r:id="rId2"/>
  </p:sldMasterIdLst>
  <p:notesMasterIdLst>
    <p:notesMasterId r:id="rId13"/>
  </p:notesMasterIdLst>
  <p:sldIdLst>
    <p:sldId id="337" r:id="rId3"/>
    <p:sldId id="362" r:id="rId4"/>
    <p:sldId id="374" r:id="rId5"/>
    <p:sldId id="363" r:id="rId6"/>
    <p:sldId id="364" r:id="rId7"/>
    <p:sldId id="375" r:id="rId8"/>
    <p:sldId id="365" r:id="rId9"/>
    <p:sldId id="376" r:id="rId10"/>
    <p:sldId id="346" r:id="rId11"/>
    <p:sldId id="347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922">
          <p15:clr>
            <a:srgbClr val="A4A3A4"/>
          </p15:clr>
        </p15:guide>
        <p15:guide id="4" orient="horz" pos="1098">
          <p15:clr>
            <a:srgbClr val="A4A3A4"/>
          </p15:clr>
        </p15:guide>
        <p15:guide id="5" orient="horz" pos="460">
          <p15:clr>
            <a:srgbClr val="A4A3A4"/>
          </p15:clr>
        </p15:guide>
        <p15:guide id="6" orient="horz" pos="703">
          <p15:clr>
            <a:srgbClr val="A4A3A4"/>
          </p15:clr>
        </p15:guide>
        <p15:guide id="7" orient="horz" pos="4117">
          <p15:clr>
            <a:srgbClr val="A4A3A4"/>
          </p15:clr>
        </p15:guide>
        <p15:guide id="8" pos="5520">
          <p15:clr>
            <a:srgbClr val="A4A3A4"/>
          </p15:clr>
        </p15:guide>
        <p15:guide id="9" pos="228">
          <p15:clr>
            <a:srgbClr val="A4A3A4"/>
          </p15:clr>
        </p15:guide>
        <p15:guide id="10" pos="300">
          <p15:clr>
            <a:srgbClr val="A4A3A4"/>
          </p15:clr>
        </p15:guide>
        <p15:guide id="11" pos="528">
          <p15:clr>
            <a:srgbClr val="A4A3A4"/>
          </p15:clr>
        </p15:guide>
        <p15:guide id="12" pos="719">
          <p15:clr>
            <a:srgbClr val="A4A3A4"/>
          </p15:clr>
        </p15:guide>
        <p15:guide id="13" pos="104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 User" initials="CU" lastIdx="23" clrIdx="0"/>
  <p:cmAuthor id="1" name="McLaughlin" initials="CM" lastIdx="2" clrIdx="1"/>
  <p:cmAuthor id="2" name="ELANGO" initials="ELA" lastIdx="0" clrIdx="2"/>
  <p:cmAuthor id="3" name="laser" initials="laser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245"/>
    <a:srgbClr val="006600"/>
    <a:srgbClr val="73BEF1"/>
    <a:srgbClr val="B6D5AB"/>
    <a:srgbClr val="EA0000"/>
    <a:srgbClr val="77933C"/>
    <a:srgbClr val="FF3300"/>
    <a:srgbClr val="FF0000"/>
    <a:srgbClr val="CC0000"/>
    <a:srgbClr val="1376B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5889" autoAdjust="0"/>
    <p:restoredTop sz="94686" autoAdjust="0"/>
  </p:normalViewPr>
  <p:slideViewPr>
    <p:cSldViewPr>
      <p:cViewPr varScale="1">
        <p:scale>
          <a:sx n="126" d="100"/>
          <a:sy n="126" d="100"/>
        </p:scale>
        <p:origin x="-738" y="-90"/>
      </p:cViewPr>
      <p:guideLst>
        <p:guide orient="horz" pos="2160"/>
        <p:guide orient="horz" pos="1922"/>
        <p:guide orient="horz" pos="1098"/>
        <p:guide orient="horz" pos="460"/>
        <p:guide orient="horz" pos="703"/>
        <p:guide orient="horz" pos="4117"/>
        <p:guide pos="2880"/>
        <p:guide pos="5520"/>
        <p:guide pos="228"/>
        <p:guide pos="300"/>
        <p:guide pos="528"/>
        <p:guide pos="719"/>
        <p:guide pos="1048"/>
      </p:guideLst>
    </p:cSldViewPr>
  </p:slideViewPr>
  <p:outlineViewPr>
    <p:cViewPr>
      <p:scale>
        <a:sx n="33" d="100"/>
        <a:sy n="33" d="100"/>
      </p:scale>
      <p:origin x="0" y="73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02248-3E8E-4013-A492-EE2D20E1DA6B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F03EE-1FBA-4CD6-A9B1-250AC4FFD3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7523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91187"/>
            <a:ext cx="7886700" cy="6840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0457" y="3619988"/>
            <a:ext cx="1843088" cy="597477"/>
          </a:xfrm>
        </p:spPr>
        <p:txBody>
          <a:bodyPr>
            <a:normAutofit/>
          </a:bodyPr>
          <a:lstStyle>
            <a:lvl1pPr marL="0" indent="0" algn="ctr">
              <a:buNone/>
              <a:defRPr sz="2000" b="0" i="0">
                <a:solidFill>
                  <a:srgbClr val="004A78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date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27322"/>
            <a:ext cx="914400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Gilbertson, Century 21 Accounting General Journal, 11 Edition. © 2019 </a:t>
            </a:r>
            <a:r>
              <a:rPr lang="en-US" sz="1000" dirty="0" err="1" smtClean="0">
                <a:solidFill>
                  <a:schemeClr val="bg2">
                    <a:lumMod val="10000"/>
                  </a:schemeClr>
                </a:solidFill>
              </a:rPr>
              <a:t>Cengage</a:t>
            </a:r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. All Rights Reserved. </a:t>
            </a:r>
          </a:p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May not be scanned, copied or duplicated, or posted to a publicly accessible website, in whole or in part.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747" y="6382895"/>
            <a:ext cx="1327543" cy="296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3265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342900" indent="-342900">
              <a:buClr>
                <a:srgbClr val="004A78"/>
              </a:buClr>
              <a:buFont typeface="Arial" charset="0"/>
              <a:buChar char="•"/>
              <a:defRPr sz="2000">
                <a:solidFill>
                  <a:srgbClr val="000000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</a:t>
            </a:r>
          </a:p>
          <a:p>
            <a:pPr lvl="0"/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</a:t>
            </a:r>
          </a:p>
          <a:p>
            <a:pPr lvl="0"/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90581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457200" indent="-457200">
              <a:buClr>
                <a:srgbClr val="004A78"/>
              </a:buClr>
              <a:buFont typeface="+mj-lt"/>
              <a:buAutoNum type="arabicPeriod"/>
              <a:defRPr sz="2000">
                <a:solidFill>
                  <a:srgbClr val="000000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</a:t>
            </a:r>
          </a:p>
          <a:p>
            <a:pPr lvl="0"/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</a:t>
            </a:r>
          </a:p>
          <a:p>
            <a:pPr lvl="0"/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6454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734264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342900" indent="-342900">
              <a:buClr>
                <a:srgbClr val="004A78"/>
              </a:buClr>
              <a:buFont typeface="Arial" charset="0"/>
              <a:buChar char="•"/>
              <a:defRPr sz="2000">
                <a:solidFill>
                  <a:srgbClr val="004A78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915173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0"/>
          </p:nvPr>
        </p:nvSpPr>
        <p:spPr>
          <a:xfrm>
            <a:off x="1421642" y="2019870"/>
            <a:ext cx="6096000" cy="3380095"/>
          </a:xfrm>
        </p:spPr>
        <p:txBody>
          <a:bodyPr/>
          <a:lstStyle/>
          <a:p>
            <a:r>
              <a:rPr lang="en-US" dirty="0"/>
              <a:t>Click icon to add table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45983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764034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75438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396239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396239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4" y="1289684"/>
            <a:ext cx="8033657" cy="3732692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50673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Section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2" y="1290693"/>
            <a:ext cx="8033657" cy="348047"/>
          </a:xfrm>
        </p:spPr>
        <p:txBody>
          <a:bodyPr>
            <a:noAutofit/>
          </a:bodyPr>
          <a:lstStyle>
            <a:lvl1pPr marL="0" indent="0" algn="l">
              <a:buNone/>
              <a:defRPr sz="2400" b="1" i="0" baseline="0">
                <a:solidFill>
                  <a:srgbClr val="00629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557679" y="1737343"/>
            <a:ext cx="8033657" cy="1462674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1" y="3389730"/>
            <a:ext cx="8033657" cy="348047"/>
          </a:xfrm>
        </p:spPr>
        <p:txBody>
          <a:bodyPr>
            <a:noAutofit/>
          </a:bodyPr>
          <a:lstStyle>
            <a:lvl1pPr marL="0" indent="0" algn="l">
              <a:buNone/>
              <a:defRPr sz="2400" b="1" i="0" baseline="0">
                <a:solidFill>
                  <a:srgbClr val="00629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557679" y="3856204"/>
            <a:ext cx="8033657" cy="1462674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6690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87936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57683" y="1579018"/>
            <a:ext cx="3813351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3" y="2202774"/>
            <a:ext cx="3813351" cy="3953578"/>
          </a:xfrm>
        </p:spPr>
        <p:txBody>
          <a:bodyPr>
            <a:normAutofit/>
          </a:bodyPr>
          <a:lstStyle>
            <a:lvl1pPr marL="2286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1pPr>
            <a:lvl2pPr marL="6858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2pPr>
            <a:lvl3pPr marL="11430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3pPr>
            <a:lvl4pPr marL="16002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4pPr>
            <a:lvl5pPr marL="20574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 Massa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fusce</a:t>
            </a:r>
            <a:r>
              <a:rPr lang="en-US" dirty="0"/>
              <a:t> id </a:t>
            </a:r>
            <a:r>
              <a:rPr lang="en-US" dirty="0" err="1"/>
              <a:t>velit</a:t>
            </a:r>
            <a:r>
              <a:rPr lang="en-US" dirty="0"/>
              <a:t>.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nisi porta lorem. </a:t>
            </a:r>
            <a:r>
              <a:rPr lang="en-US" dirty="0" err="1"/>
              <a:t>Fermentum</a:t>
            </a:r>
            <a:r>
              <a:rPr lang="en-US" dirty="0"/>
              <a:t> et </a:t>
            </a:r>
            <a:r>
              <a:rPr lang="en-US" dirty="0" err="1"/>
              <a:t>sollicitudin</a:t>
            </a:r>
            <a:r>
              <a:rPr lang="en-US" dirty="0"/>
              <a:t> ac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Nec</a:t>
            </a:r>
            <a:r>
              <a:rPr lang="en-US" dirty="0"/>
              <a:t> dui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id </a:t>
            </a:r>
            <a:r>
              <a:rPr lang="en-US" dirty="0" err="1"/>
              <a:t>venenatis</a:t>
            </a:r>
            <a:r>
              <a:rPr lang="en-US" dirty="0"/>
              <a:t> a </a:t>
            </a:r>
            <a:r>
              <a:rPr lang="en-US" dirty="0" err="1"/>
              <a:t>condimentum</a:t>
            </a:r>
            <a:r>
              <a:rPr lang="en-US" dirty="0"/>
              <a:t>. Non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20"/>
          </p:nvPr>
        </p:nvSpPr>
        <p:spPr>
          <a:xfrm>
            <a:off x="4777988" y="1579018"/>
            <a:ext cx="3813351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4777988" y="2202774"/>
            <a:ext cx="3813351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Clr>
                <a:srgbClr val="004A78"/>
              </a:buClr>
              <a:buFontTx/>
              <a:buChar char="‒"/>
              <a:defRPr sz="1800">
                <a:solidFill>
                  <a:srgbClr val="000000"/>
                </a:solidFill>
              </a:defRPr>
            </a:lvl2pPr>
            <a:lvl3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3pPr>
            <a:lvl4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4pPr>
            <a:lvl5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 Massa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fusce</a:t>
            </a:r>
            <a:r>
              <a:rPr lang="en-US" dirty="0"/>
              <a:t> id </a:t>
            </a:r>
            <a:r>
              <a:rPr lang="en-US" dirty="0" err="1"/>
              <a:t>velit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nisi porta lorem. </a:t>
            </a:r>
            <a:r>
              <a:rPr lang="en-US" dirty="0" err="1"/>
              <a:t>Fermentum</a:t>
            </a:r>
            <a:r>
              <a:rPr lang="en-US" dirty="0"/>
              <a:t> et </a:t>
            </a:r>
            <a:r>
              <a:rPr lang="en-US" dirty="0" err="1"/>
              <a:t>sollicitudin</a:t>
            </a:r>
            <a:r>
              <a:rPr lang="en-US" dirty="0"/>
              <a:t> ac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Nec</a:t>
            </a:r>
            <a:r>
              <a:rPr lang="en-US" dirty="0"/>
              <a:t> dui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id </a:t>
            </a:r>
            <a:r>
              <a:rPr lang="en-US" dirty="0" err="1"/>
              <a:t>venenatis</a:t>
            </a:r>
            <a:r>
              <a:rPr lang="en-US" dirty="0"/>
              <a:t> a </a:t>
            </a:r>
            <a:r>
              <a:rPr lang="en-US" dirty="0" err="1"/>
              <a:t>condimentum</a:t>
            </a:r>
            <a:r>
              <a:rPr lang="en-US" dirty="0"/>
              <a:t>. Non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69670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175900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57683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3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22"/>
          </p:nvPr>
        </p:nvSpPr>
        <p:spPr>
          <a:xfrm>
            <a:off x="3334350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3334350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23"/>
          </p:nvPr>
        </p:nvSpPr>
        <p:spPr>
          <a:xfrm>
            <a:off x="6109465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6116038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69670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137718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4" y="1289687"/>
            <a:ext cx="8033657" cy="2750053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555173" y="4846655"/>
            <a:ext cx="8033657" cy="825500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rgbClr val="0062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Click to add caption to accompany content. Lorem ipsum dolor sit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amet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elit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do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eiusmod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tempor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ut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labore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dolore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magna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aliqua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Viverra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vitae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congue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ac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felis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donec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5747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147480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49838" y="1619557"/>
            <a:ext cx="4857750" cy="4259263"/>
          </a:xfrm>
        </p:spPr>
        <p:txBody>
          <a:bodyPr/>
          <a:lstStyle/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609230" y="4070657"/>
            <a:ext cx="2982305" cy="1808163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rgbClr val="0062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Click to add caption to accompany content. Lorem ipsum dolor sit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amet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elit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do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eiusmod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tempor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ut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labore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dolore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magna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aliqua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Viverra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vitae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congue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ac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felis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donec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8605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8711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i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96125"/>
            <a:ext cx="7886700" cy="6721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55931" y="2193424"/>
            <a:ext cx="7232139" cy="618014"/>
          </a:xfrm>
        </p:spPr>
        <p:txBody>
          <a:bodyPr anchor="b">
            <a:noAutofit/>
          </a:bodyPr>
          <a:lstStyle>
            <a:lvl1pPr marL="0" indent="0" algn="ctr">
              <a:buNone/>
              <a:defRPr sz="50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2pPr>
            <a:lvl3pPr marL="9144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3pPr>
            <a:lvl4pPr marL="13716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4pPr>
          </a:lstStyle>
          <a:p>
            <a:pPr lvl="0"/>
            <a:r>
              <a:rPr lang="en-US" dirty="0"/>
              <a:t>Unit 1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647" y="6356350"/>
            <a:ext cx="1274569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46362" y="635635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83817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997682" y="3112899"/>
            <a:ext cx="2473070" cy="618014"/>
          </a:xfrm>
        </p:spPr>
        <p:txBody>
          <a:bodyPr anchor="b">
            <a:noAutofit/>
          </a:bodyPr>
          <a:lstStyle>
            <a:lvl1pPr marL="0" indent="0" algn="l">
              <a:buNone/>
              <a:defRPr sz="3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2pPr>
            <a:lvl3pPr marL="9144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3pPr>
            <a:lvl4pPr marL="13716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4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97683" y="4035477"/>
            <a:ext cx="4802013" cy="67210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184549" y="314482"/>
            <a:ext cx="2507456" cy="4318000"/>
          </a:xfrm>
        </p:spPr>
        <p:txBody>
          <a:bodyPr/>
          <a:lstStyle/>
          <a:p>
            <a:r>
              <a:rPr lang="en-US" dirty="0"/>
              <a:t>Drag picture to placeholder or click icon to add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647" y="6356350"/>
            <a:ext cx="1274569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1880" y="635635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61778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67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9D2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0" y="6527322"/>
            <a:ext cx="914400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Gilbertson, Century 21 Accounting General Journal, 11 Edition. © 2019 </a:t>
            </a:r>
            <a:r>
              <a:rPr lang="en-US" sz="1000" dirty="0" err="1" smtClean="0">
                <a:solidFill>
                  <a:schemeClr val="bg2">
                    <a:lumMod val="10000"/>
                  </a:schemeClr>
                </a:solidFill>
              </a:rPr>
              <a:t>Cengage</a:t>
            </a:r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. All Rights Reserved. </a:t>
            </a:r>
          </a:p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May not be scanned, copied or duplicated, or posted to a publicly accessible website, in whole or in part.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633" y="6369050"/>
            <a:ext cx="1324359" cy="29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hf sldNum="0" hd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 i="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None/>
        <a:defRPr sz="2800" kern="1200" baseline="0">
          <a:solidFill>
            <a:srgbClr val="000000"/>
          </a:solidFill>
          <a:latin typeface="Arial" charset="0"/>
          <a:ea typeface="Arial" charset="0"/>
          <a:cs typeface="Arial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Wave 6"/>
          <p:cNvSpPr/>
          <p:nvPr/>
        </p:nvSpPr>
        <p:spPr>
          <a:xfrm>
            <a:off x="0" y="6400800"/>
            <a:ext cx="9144000" cy="457200"/>
          </a:xfrm>
          <a:prstGeom prst="wave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006600"/>
                </a:solidFill>
              </a:rPr>
              <a:t>© 2014 Cengage Learning.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2320" y="6583680"/>
            <a:ext cx="1828800" cy="27432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AD2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transition>
    <p:wipe dir="r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0000"/>
        </a:buClr>
        <a:buFont typeface="Calibri" pitchFamily="34" charset="0"/>
        <a:buChar char="●"/>
        <a:defRPr lang="en-US" sz="32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Calibri" pitchFamily="34" charset="0"/>
        <a:buChar char="●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9"/>
          <p:cNvSpPr>
            <a:spLocks noGrp="1"/>
          </p:cNvSpPr>
          <p:nvPr>
            <p:ph type="title"/>
          </p:nvPr>
        </p:nvSpPr>
        <p:spPr>
          <a:xfrm>
            <a:off x="825525" y="702882"/>
            <a:ext cx="8021232" cy="1049718"/>
          </a:xfrm>
        </p:spPr>
        <p:txBody>
          <a:bodyPr/>
          <a:lstStyle/>
          <a:p>
            <a:pPr algn="l"/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LESSON</a:t>
            </a:r>
            <a:r>
              <a:rPr lang="en-US" dirty="0"/>
              <a:t/>
            </a:r>
            <a:br>
              <a:rPr lang="en-US" dirty="0"/>
            </a:br>
            <a:r>
              <a:rPr lang="en-US" sz="4000" dirty="0">
                <a:solidFill>
                  <a:schemeClr val="bg1"/>
                </a:solidFill>
              </a:rPr>
              <a:t>5-4 Petty Cash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800" y="1950972"/>
            <a:ext cx="528889" cy="2971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Learning Objectives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47301" y="2703525"/>
            <a:ext cx="627359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marR="0" lvl="0" indent="-8001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24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9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	Establish a petty cash fund.</a:t>
            </a:r>
          </a:p>
          <a:p>
            <a:pPr marL="800100" marR="0" lvl="0" indent="-8001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24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10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	Prepare a petty cash report.</a:t>
            </a:r>
          </a:p>
          <a:p>
            <a:pPr marL="800100" marR="0" lvl="0" indent="-8001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24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11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Replenish a petty cash fund.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71475" y="722166"/>
            <a:ext cx="8401050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b="1" dirty="0">
                <a:solidFill>
                  <a:schemeClr val="accent1"/>
                </a:solidFill>
              </a:rPr>
              <a:t>Lesson 5-4 </a:t>
            </a:r>
            <a:r>
              <a:rPr lang="en-US" sz="3200" dirty="0"/>
              <a:t>Audit </a:t>
            </a:r>
            <a:r>
              <a:rPr lang="en-US" sz="3200"/>
              <a:t>Your Understanding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383873" y="1622871"/>
            <a:ext cx="8033657" cy="1051686"/>
          </a:xfrm>
        </p:spPr>
        <p:txBody>
          <a:bodyPr vert="horz" lIns="91440" tIns="45720" rIns="91440" bIns="45720" rtlCol="0">
            <a:normAutofit/>
          </a:bodyPr>
          <a:lstStyle/>
          <a:p>
            <a:pPr marL="355600" marR="0" indent="-3556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rgbClr val="FF0000"/>
                </a:solidFill>
              </a:rPr>
              <a:t>2.	</a:t>
            </a:r>
            <a:r>
              <a:rPr lang="en-US" dirty="0"/>
              <a:t>Why is Cash rather than Petty Cash credited when a petty cash fund is replenished?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dirty="0"/>
          </a:p>
        </p:txBody>
      </p:sp>
      <p:sp>
        <p:nvSpPr>
          <p:cNvPr id="12" name="Content Placeholder 7"/>
          <p:cNvSpPr txBox="1">
            <a:spLocks/>
          </p:cNvSpPr>
          <p:nvPr/>
        </p:nvSpPr>
        <p:spPr>
          <a:xfrm>
            <a:off x="831273" y="3048000"/>
            <a:ext cx="7315200" cy="1524000"/>
          </a:xfrm>
          <a:prstGeom prst="rect">
            <a:avLst/>
          </a:prstGeom>
          <a:solidFill>
            <a:srgbClr val="EEECE1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The check issued to replenish petty cash is a credit to 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Cash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 and does not affect 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Petty Cash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.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8" name="Slide Number Placeholder 10"/>
          <p:cNvSpPr txBox="1">
            <a:spLocks/>
          </p:cNvSpPr>
          <p:nvPr/>
        </p:nvSpPr>
        <p:spPr>
          <a:xfrm>
            <a:off x="7170357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10</a:t>
            </a:r>
          </a:p>
        </p:txBody>
      </p:sp>
      <p:sp>
        <p:nvSpPr>
          <p:cNvPr id="9" name="Flowchart: Delay 8"/>
          <p:cNvSpPr/>
          <p:nvPr/>
        </p:nvSpPr>
        <p:spPr>
          <a:xfrm rot="5400000">
            <a:off x="8284200" y="-410157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08557" y="126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5-4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2228"/>
            <a:ext cx="7886700" cy="672105"/>
          </a:xfrm>
        </p:spPr>
        <p:txBody>
          <a:bodyPr/>
          <a:lstStyle/>
          <a:p>
            <a:r>
              <a:rPr lang="en-US" sz="3000" dirty="0"/>
              <a:t>Establishing a Petty Cash Fund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type="body" sz="quarter" idx="15"/>
          </p:nvPr>
        </p:nvSpPr>
        <p:spPr>
          <a:xfrm>
            <a:off x="451886" y="1709099"/>
            <a:ext cx="8311114" cy="1148716"/>
          </a:xfrm>
        </p:spPr>
        <p:txBody>
          <a:bodyPr/>
          <a:lstStyle/>
          <a:p>
            <a:pPr marL="385763" indent="-385763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An amount of cash kept on hand and used for making small payments is called </a:t>
            </a:r>
            <a:r>
              <a:rPr lang="en-US" b="1" dirty="0">
                <a:solidFill>
                  <a:srgbClr val="0070C0"/>
                </a:solidFill>
              </a:rPr>
              <a:t>petty cash</a:t>
            </a:r>
            <a:r>
              <a:rPr lang="en-US" dirty="0"/>
              <a:t>.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317" y="2895600"/>
            <a:ext cx="3457366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LO9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2</a:t>
            </a:r>
          </a:p>
        </p:txBody>
      </p:sp>
      <p:sp>
        <p:nvSpPr>
          <p:cNvPr id="7" name="Flowchart: Delay 6"/>
          <p:cNvSpPr/>
          <p:nvPr/>
        </p:nvSpPr>
        <p:spPr>
          <a:xfrm rot="5400000">
            <a:off x="8284200" y="-410157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08557" y="126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5-4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0809"/>
            <a:ext cx="7886700" cy="672105"/>
          </a:xfrm>
        </p:spPr>
        <p:txBody>
          <a:bodyPr/>
          <a:lstStyle/>
          <a:p>
            <a:r>
              <a:rPr lang="en-US" sz="3000" dirty="0">
                <a:latin typeface="Arial" pitchFamily="34" charset="0"/>
                <a:cs typeface="Arial" pitchFamily="34" charset="0"/>
              </a:rPr>
              <a:t>Establishing a Petty Cash Fund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366516" y="1640299"/>
            <a:ext cx="5196084" cy="584775"/>
          </a:xfrm>
          <a:prstGeom prst="rect">
            <a:avLst/>
          </a:prstGeom>
          <a:gradFill flip="none" rotWithShape="1">
            <a:gsLst>
              <a:gs pos="0">
                <a:sysClr val="window" lastClr="FFFFFF"/>
              </a:gs>
              <a:gs pos="50000">
                <a:srgbClr val="CCECFF"/>
              </a:gs>
              <a:gs pos="100000">
                <a:sysClr val="window" lastClr="FFFFFF"/>
              </a:gs>
            </a:gsLst>
            <a:lin ang="10800000" scaled="1"/>
            <a:tileRect/>
          </a:gradFill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January 19.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Paid cash to establish a petty cash fund, $100.00. Check No. 8.</a:t>
            </a:r>
          </a:p>
        </p:txBody>
      </p:sp>
      <p:grpSp>
        <p:nvGrpSpPr>
          <p:cNvPr id="128" name="Group 127"/>
          <p:cNvGrpSpPr/>
          <p:nvPr/>
        </p:nvGrpSpPr>
        <p:grpSpPr>
          <a:xfrm>
            <a:off x="5951787" y="1438983"/>
            <a:ext cx="2743200" cy="714494"/>
            <a:chOff x="5679649" y="1676400"/>
            <a:chExt cx="2871269" cy="714494"/>
          </a:xfrm>
        </p:grpSpPr>
        <p:sp>
          <p:nvSpPr>
            <p:cNvPr id="129" name="Rectangle 128"/>
            <p:cNvSpPr/>
            <p:nvPr/>
          </p:nvSpPr>
          <p:spPr>
            <a:xfrm>
              <a:off x="5862989" y="2025134"/>
              <a:ext cx="1264460" cy="3657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100.00</a:t>
              </a:r>
            </a:p>
          </p:txBody>
        </p:sp>
        <p:grpSp>
          <p:nvGrpSpPr>
            <p:cNvPr id="130" name="Group 53"/>
            <p:cNvGrpSpPr/>
            <p:nvPr/>
          </p:nvGrpSpPr>
          <p:grpSpPr>
            <a:xfrm>
              <a:off x="5679649" y="1676400"/>
              <a:ext cx="2871269" cy="626626"/>
              <a:chOff x="5679649" y="1676400"/>
              <a:chExt cx="2871269" cy="626626"/>
            </a:xfrm>
          </p:grpSpPr>
          <p:sp>
            <p:nvSpPr>
              <p:cNvPr id="131" name="Rectangle 130"/>
              <p:cNvSpPr/>
              <p:nvPr/>
            </p:nvSpPr>
            <p:spPr>
              <a:xfrm>
                <a:off x="5679649" y="1676400"/>
                <a:ext cx="287126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Petty Cash</a:t>
                </a:r>
              </a:p>
            </p:txBody>
          </p:sp>
          <p:cxnSp>
            <p:nvCxnSpPr>
              <p:cNvPr id="132" name="Straight Connector 131"/>
              <p:cNvCxnSpPr/>
              <p:nvPr/>
            </p:nvCxnSpPr>
            <p:spPr>
              <a:xfrm flipH="1">
                <a:off x="5679649" y="2028706"/>
                <a:ext cx="2871269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33" name="Straight Connector 132"/>
              <p:cNvCxnSpPr/>
              <p:nvPr/>
            </p:nvCxnSpPr>
            <p:spPr>
              <a:xfrm>
                <a:off x="7127449" y="2028706"/>
                <a:ext cx="0" cy="27432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</p:grpSp>
      <p:grpSp>
        <p:nvGrpSpPr>
          <p:cNvPr id="134" name="Group 133"/>
          <p:cNvGrpSpPr/>
          <p:nvPr/>
        </p:nvGrpSpPr>
        <p:grpSpPr>
          <a:xfrm>
            <a:off x="5951788" y="2124783"/>
            <a:ext cx="2743201" cy="718066"/>
            <a:chOff x="5679650" y="2667000"/>
            <a:chExt cx="2940861" cy="718066"/>
          </a:xfrm>
        </p:grpSpPr>
        <p:sp>
          <p:nvSpPr>
            <p:cNvPr id="135" name="Rectangle 134"/>
            <p:cNvSpPr/>
            <p:nvPr/>
          </p:nvSpPr>
          <p:spPr>
            <a:xfrm>
              <a:off x="7356049" y="3019306"/>
              <a:ext cx="1264460" cy="3657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100.00</a:t>
              </a:r>
            </a:p>
          </p:txBody>
        </p:sp>
        <p:grpSp>
          <p:nvGrpSpPr>
            <p:cNvPr id="136" name="Group 55"/>
            <p:cNvGrpSpPr/>
            <p:nvPr/>
          </p:nvGrpSpPr>
          <p:grpSpPr>
            <a:xfrm>
              <a:off x="5679650" y="2667000"/>
              <a:ext cx="2940861" cy="626626"/>
              <a:chOff x="5679650" y="2667000"/>
              <a:chExt cx="2940861" cy="626626"/>
            </a:xfrm>
          </p:grpSpPr>
          <p:sp>
            <p:nvSpPr>
              <p:cNvPr id="137" name="Rectangle 136"/>
              <p:cNvSpPr/>
              <p:nvPr/>
            </p:nvSpPr>
            <p:spPr>
              <a:xfrm>
                <a:off x="5679651" y="2667000"/>
                <a:ext cx="294086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Cash</a:t>
                </a:r>
              </a:p>
            </p:txBody>
          </p:sp>
          <p:cxnSp>
            <p:nvCxnSpPr>
              <p:cNvPr id="138" name="Straight Connector 137"/>
              <p:cNvCxnSpPr/>
              <p:nvPr/>
            </p:nvCxnSpPr>
            <p:spPr>
              <a:xfrm flipH="1">
                <a:off x="5679650" y="3019306"/>
                <a:ext cx="2940860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39" name="Straight Connector 138"/>
              <p:cNvCxnSpPr/>
              <p:nvPr/>
            </p:nvCxnSpPr>
            <p:spPr>
              <a:xfrm>
                <a:off x="7147872" y="3019306"/>
                <a:ext cx="0" cy="27432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</p:grpSp>
      <p:sp>
        <p:nvSpPr>
          <p:cNvPr id="140" name="Down Arrow 139"/>
          <p:cNvSpPr/>
          <p:nvPr/>
        </p:nvSpPr>
        <p:spPr>
          <a:xfrm>
            <a:off x="7587336" y="2505783"/>
            <a:ext cx="274320" cy="274320"/>
          </a:xfrm>
          <a:prstGeom prst="down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41" name="Up Arrow 140"/>
          <p:cNvSpPr/>
          <p:nvPr/>
        </p:nvSpPr>
        <p:spPr>
          <a:xfrm>
            <a:off x="6230976" y="1819983"/>
            <a:ext cx="274320" cy="274320"/>
          </a:xfrm>
          <a:prstGeom prst="up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2" name="Picture 141" descr="C21SE_GJ-005-Page 140-General Jour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9187" y="2887980"/>
            <a:ext cx="6858000" cy="1544266"/>
          </a:xfrm>
          <a:prstGeom prst="rect">
            <a:avLst/>
          </a:prstGeom>
        </p:spPr>
      </p:pic>
      <p:sp>
        <p:nvSpPr>
          <p:cNvPr id="143" name="Rectangle 29"/>
          <p:cNvSpPr>
            <a:spLocks noChangeArrowheads="1"/>
          </p:cNvSpPr>
          <p:nvPr/>
        </p:nvSpPr>
        <p:spPr bwMode="auto">
          <a:xfrm>
            <a:off x="541083" y="4865053"/>
            <a:ext cx="76809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7663" marR="0" lvl="0" indent="-3476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2.	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Write the title of the account to be debited in the Account Title column. Record the amount debited in the Debit column.</a:t>
            </a:r>
          </a:p>
        </p:txBody>
      </p:sp>
      <p:sp>
        <p:nvSpPr>
          <p:cNvPr id="144" name="Rectangle 27"/>
          <p:cNvSpPr>
            <a:spLocks noChangeArrowheads="1"/>
          </p:cNvSpPr>
          <p:nvPr/>
        </p:nvSpPr>
        <p:spPr bwMode="auto">
          <a:xfrm>
            <a:off x="541083" y="4572000"/>
            <a:ext cx="822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504D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1.	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Write the date in the Date column.</a:t>
            </a:r>
          </a:p>
        </p:txBody>
      </p:sp>
      <p:sp>
        <p:nvSpPr>
          <p:cNvPr id="145" name="Rectangle 30"/>
          <p:cNvSpPr>
            <a:spLocks noChangeArrowheads="1"/>
          </p:cNvSpPr>
          <p:nvPr/>
        </p:nvSpPr>
        <p:spPr bwMode="auto">
          <a:xfrm>
            <a:off x="541083" y="5404327"/>
            <a:ext cx="76809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7663" marR="0" lvl="0" indent="-3476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3.	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On the next line, indented, write the title of the amount credited in the Account Title column. Write the credit amount in the Credit column.</a:t>
            </a:r>
          </a:p>
        </p:txBody>
      </p:sp>
      <p:sp>
        <p:nvSpPr>
          <p:cNvPr id="146" name="Rectangle 30"/>
          <p:cNvSpPr>
            <a:spLocks noChangeArrowheads="1"/>
          </p:cNvSpPr>
          <p:nvPr/>
        </p:nvSpPr>
        <p:spPr bwMode="auto">
          <a:xfrm>
            <a:off x="541083" y="5943600"/>
            <a:ext cx="76809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7663" marR="0" lvl="0" indent="-3476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4.	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Write the source document number in the Doc. No. column.</a:t>
            </a:r>
          </a:p>
        </p:txBody>
      </p:sp>
      <p:grpSp>
        <p:nvGrpSpPr>
          <p:cNvPr id="147" name="Group 146"/>
          <p:cNvGrpSpPr/>
          <p:nvPr/>
        </p:nvGrpSpPr>
        <p:grpSpPr>
          <a:xfrm>
            <a:off x="944359" y="2514600"/>
            <a:ext cx="1273628" cy="1396365"/>
            <a:chOff x="1012372" y="2819400"/>
            <a:chExt cx="1273628" cy="1396365"/>
          </a:xfrm>
        </p:grpSpPr>
        <p:grpSp>
          <p:nvGrpSpPr>
            <p:cNvPr id="148" name="Group 51"/>
            <p:cNvGrpSpPr/>
            <p:nvPr/>
          </p:nvGrpSpPr>
          <p:grpSpPr>
            <a:xfrm>
              <a:off x="1012372" y="2819400"/>
              <a:ext cx="365760" cy="1396365"/>
              <a:chOff x="1088572" y="2438400"/>
              <a:chExt cx="365760" cy="1396365"/>
            </a:xfrm>
          </p:grpSpPr>
          <p:cxnSp>
            <p:nvCxnSpPr>
              <p:cNvPr id="150" name="Straight Arrow Connector 149"/>
              <p:cNvCxnSpPr/>
              <p:nvPr/>
            </p:nvCxnSpPr>
            <p:spPr>
              <a:xfrm>
                <a:off x="1273630" y="2600325"/>
                <a:ext cx="0" cy="123444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B0F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51" name="Rectangle 7"/>
              <p:cNvSpPr>
                <a:spLocks noChangeArrowheads="1"/>
              </p:cNvSpPr>
              <p:nvPr/>
            </p:nvSpPr>
            <p:spPr bwMode="auto">
              <a:xfrm>
                <a:off x="1088572" y="24384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</p:grpSp>
        <p:sp>
          <p:nvSpPr>
            <p:cNvPr id="149" name="Rectangle 148"/>
            <p:cNvSpPr/>
            <p:nvPr/>
          </p:nvSpPr>
          <p:spPr>
            <a:xfrm>
              <a:off x="1371600" y="2819400"/>
              <a:ext cx="9144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Date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4513512" y="2514600"/>
            <a:ext cx="2476500" cy="1442085"/>
            <a:chOff x="4146097" y="2819400"/>
            <a:chExt cx="2476500" cy="1442085"/>
          </a:xfrm>
        </p:grpSpPr>
        <p:grpSp>
          <p:nvGrpSpPr>
            <p:cNvPr id="153" name="Group 54"/>
            <p:cNvGrpSpPr/>
            <p:nvPr/>
          </p:nvGrpSpPr>
          <p:grpSpPr>
            <a:xfrm>
              <a:off x="4146097" y="2819400"/>
              <a:ext cx="451485" cy="1442085"/>
              <a:chOff x="4146097" y="3048000"/>
              <a:chExt cx="451485" cy="1442085"/>
            </a:xfrm>
          </p:grpSpPr>
          <p:sp>
            <p:nvSpPr>
              <p:cNvPr id="155" name="Line 20"/>
              <p:cNvSpPr>
                <a:spLocks noChangeShapeType="1"/>
              </p:cNvSpPr>
              <p:nvPr/>
            </p:nvSpPr>
            <p:spPr bwMode="auto">
              <a:xfrm flipV="1">
                <a:off x="4146097" y="3209925"/>
                <a:ext cx="274320" cy="1280160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6" name="Rectangle 9"/>
              <p:cNvSpPr>
                <a:spLocks noChangeArrowheads="1"/>
              </p:cNvSpPr>
              <p:nvPr/>
            </p:nvSpPr>
            <p:spPr bwMode="auto">
              <a:xfrm>
                <a:off x="4231822" y="30480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</p:grpSp>
        <p:sp>
          <p:nvSpPr>
            <p:cNvPr id="154" name="Rectangle 153"/>
            <p:cNvSpPr/>
            <p:nvPr/>
          </p:nvSpPr>
          <p:spPr>
            <a:xfrm>
              <a:off x="4565197" y="2819400"/>
              <a:ext cx="20574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Source Document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2084637" y="2514600"/>
            <a:ext cx="3409950" cy="1463856"/>
            <a:chOff x="4210050" y="4702629"/>
            <a:chExt cx="3409950" cy="1463856"/>
          </a:xfrm>
        </p:grpSpPr>
        <p:sp>
          <p:nvSpPr>
            <p:cNvPr id="158" name="Line 20"/>
            <p:cNvSpPr>
              <a:spLocks noChangeShapeType="1"/>
            </p:cNvSpPr>
            <p:nvPr/>
          </p:nvSpPr>
          <p:spPr bwMode="auto">
            <a:xfrm flipH="1" flipV="1">
              <a:off x="5334000" y="4886325"/>
              <a:ext cx="2286000" cy="128016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9" name="Line 20"/>
            <p:cNvSpPr>
              <a:spLocks noChangeShapeType="1"/>
            </p:cNvSpPr>
            <p:nvPr/>
          </p:nvSpPr>
          <p:spPr bwMode="auto">
            <a:xfrm flipV="1">
              <a:off x="4210050" y="4876798"/>
              <a:ext cx="1097280" cy="128016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60" name="Group 58"/>
            <p:cNvGrpSpPr/>
            <p:nvPr/>
          </p:nvGrpSpPr>
          <p:grpSpPr>
            <a:xfrm>
              <a:off x="5181600" y="4702629"/>
              <a:ext cx="1295400" cy="365760"/>
              <a:chOff x="4267200" y="4419600"/>
              <a:chExt cx="1295400" cy="365760"/>
            </a:xfrm>
          </p:grpSpPr>
          <p:sp>
            <p:nvSpPr>
              <p:cNvPr id="161" name="Rectangle 160"/>
              <p:cNvSpPr/>
              <p:nvPr/>
            </p:nvSpPr>
            <p:spPr>
              <a:xfrm>
                <a:off x="4648200" y="4419600"/>
                <a:ext cx="9144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Debit</a:t>
                </a: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2" name="Rectangle 10"/>
              <p:cNvSpPr>
                <a:spLocks noChangeArrowheads="1"/>
              </p:cNvSpPr>
              <p:nvPr/>
            </p:nvSpPr>
            <p:spPr bwMode="auto">
              <a:xfrm>
                <a:off x="4267200" y="44196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</p:grpSp>
      </p:grpSp>
      <p:grpSp>
        <p:nvGrpSpPr>
          <p:cNvPr id="163" name="Group 162"/>
          <p:cNvGrpSpPr/>
          <p:nvPr/>
        </p:nvGrpSpPr>
        <p:grpSpPr>
          <a:xfrm>
            <a:off x="1836987" y="4191000"/>
            <a:ext cx="4838700" cy="546735"/>
            <a:chOff x="1819275" y="4191000"/>
            <a:chExt cx="4838700" cy="546735"/>
          </a:xfrm>
        </p:grpSpPr>
        <p:sp>
          <p:nvSpPr>
            <p:cNvPr id="164" name="Line 20"/>
            <p:cNvSpPr>
              <a:spLocks noChangeShapeType="1"/>
            </p:cNvSpPr>
            <p:nvPr/>
          </p:nvSpPr>
          <p:spPr bwMode="auto">
            <a:xfrm>
              <a:off x="1819275" y="4238623"/>
              <a:ext cx="3810001" cy="36576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65" name="Group 48"/>
            <p:cNvGrpSpPr/>
            <p:nvPr/>
          </p:nvGrpSpPr>
          <p:grpSpPr>
            <a:xfrm>
              <a:off x="5438775" y="4191000"/>
              <a:ext cx="1219200" cy="546735"/>
              <a:chOff x="7543800" y="4467225"/>
              <a:chExt cx="1219200" cy="546735"/>
            </a:xfrm>
          </p:grpSpPr>
          <p:grpSp>
            <p:nvGrpSpPr>
              <p:cNvPr id="166" name="Group 60"/>
              <p:cNvGrpSpPr/>
              <p:nvPr/>
            </p:nvGrpSpPr>
            <p:grpSpPr>
              <a:xfrm>
                <a:off x="7543800" y="4467225"/>
                <a:ext cx="952500" cy="546735"/>
                <a:chOff x="4800600" y="4162425"/>
                <a:chExt cx="952500" cy="546735"/>
              </a:xfrm>
            </p:grpSpPr>
            <p:sp>
              <p:nvSpPr>
                <p:cNvPr id="168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5029200" y="4162425"/>
                  <a:ext cx="723900" cy="409575"/>
                </a:xfrm>
                <a:prstGeom prst="line">
                  <a:avLst/>
                </a:prstGeom>
                <a:noFill/>
                <a:ln w="38100">
                  <a:solidFill>
                    <a:srgbClr val="00B0F0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9" name="Rectangle 9"/>
                <p:cNvSpPr>
                  <a:spLocks noChangeArrowheads="1"/>
                </p:cNvSpPr>
                <p:nvPr/>
              </p:nvSpPr>
              <p:spPr bwMode="auto">
                <a:xfrm>
                  <a:off x="4800600" y="4343400"/>
                  <a:ext cx="365760" cy="36576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0000"/>
                    </a:gs>
                    <a:gs pos="80000">
                      <a:srgbClr val="C0504D">
                        <a:shade val="93000"/>
                        <a:satMod val="130000"/>
                      </a:srgbClr>
                    </a:gs>
                    <a:gs pos="100000">
                      <a:srgbClr val="C0504D">
                        <a:shade val="94000"/>
                        <a:satMod val="135000"/>
                      </a:srgbClr>
                    </a:gs>
                  </a:gsLst>
                  <a:lin ang="16200000" scaled="0"/>
                </a:gra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p:spPr>
              <p:txBody>
                <a:bodyPr lIns="0" tIns="0" rIns="0" bIns="0" rtlCol="0" anchor="ctr" anchorCtr="1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3</a:t>
                  </a:r>
                </a:p>
              </p:txBody>
            </p:sp>
          </p:grpSp>
          <p:sp>
            <p:nvSpPr>
              <p:cNvPr id="167" name="Rectangle 166"/>
              <p:cNvSpPr/>
              <p:nvPr/>
            </p:nvSpPr>
            <p:spPr>
              <a:xfrm>
                <a:off x="7924800" y="4648200"/>
                <a:ext cx="8382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Credit</a:t>
                </a: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6" name="TextBox 45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LO9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3</a:t>
            </a:r>
          </a:p>
        </p:txBody>
      </p:sp>
      <p:sp>
        <p:nvSpPr>
          <p:cNvPr id="48" name="Flowchart: Delay 47"/>
          <p:cNvSpPr/>
          <p:nvPr/>
        </p:nvSpPr>
        <p:spPr>
          <a:xfrm rot="5400000">
            <a:off x="8284200" y="-410157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008557" y="126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5-4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" grpId="0" animBg="1"/>
      <p:bldP spid="140" grpId="0" animBg="1"/>
      <p:bldP spid="141" grpId="0" animBg="1"/>
      <p:bldP spid="143" grpId="0" autoUpdateAnimBg="0"/>
      <p:bldP spid="144" grpId="0" autoUpdateAnimBg="0"/>
      <p:bldP spid="145" grpId="0" autoUpdateAnimBg="0"/>
      <p:bldP spid="14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5316"/>
            <a:ext cx="7886700" cy="986284"/>
          </a:xfrm>
        </p:spPr>
        <p:txBody>
          <a:bodyPr>
            <a:noAutofit/>
          </a:bodyPr>
          <a:lstStyle/>
          <a:p>
            <a:r>
              <a:rPr lang="en-US" sz="3000" dirty="0"/>
              <a:t>Making Payments from a Petty Cash Fund with a Petty Cash Slip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5"/>
          </p:nvPr>
        </p:nvSpPr>
        <p:spPr>
          <a:xfrm>
            <a:off x="451886" y="1708469"/>
            <a:ext cx="8033657" cy="1148716"/>
          </a:xfrm>
        </p:spPr>
        <p:txBody>
          <a:bodyPr/>
          <a:lstStyle/>
          <a:p>
            <a:pPr marL="377825" indent="-377825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A form showing proof of a petty cash payment is called a </a:t>
            </a:r>
            <a:r>
              <a:rPr lang="en-US" b="1" dirty="0">
                <a:solidFill>
                  <a:srgbClr val="0070C0"/>
                </a:solidFill>
              </a:rPr>
              <a:t>petty cash slip</a:t>
            </a:r>
            <a:r>
              <a:rPr lang="en-US" dirty="0"/>
              <a:t>.</a:t>
            </a:r>
          </a:p>
        </p:txBody>
      </p:sp>
      <p:pic>
        <p:nvPicPr>
          <p:cNvPr id="7" name="Picture 6" descr="Chapter 5_Page 14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5555" y="2743200"/>
            <a:ext cx="5172891" cy="2743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LO9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4</a:t>
            </a:r>
          </a:p>
        </p:txBody>
      </p:sp>
      <p:sp>
        <p:nvSpPr>
          <p:cNvPr id="8" name="Flowchart: Delay 7"/>
          <p:cNvSpPr/>
          <p:nvPr/>
        </p:nvSpPr>
        <p:spPr>
          <a:xfrm rot="5400000">
            <a:off x="8284200" y="-410157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08557" y="126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5-4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0809"/>
            <a:ext cx="7886700" cy="672105"/>
          </a:xfrm>
        </p:spPr>
        <p:txBody>
          <a:bodyPr/>
          <a:lstStyle/>
          <a:p>
            <a:r>
              <a:rPr lang="en-US" sz="3000" dirty="0"/>
              <a:t>Petty Cash Report</a:t>
            </a:r>
          </a:p>
        </p:txBody>
      </p:sp>
      <p:sp>
        <p:nvSpPr>
          <p:cNvPr id="62" name="Content Placeholder 61"/>
          <p:cNvSpPr>
            <a:spLocks noGrp="1"/>
          </p:cNvSpPr>
          <p:nvPr>
            <p:ph type="body" sz="quarter" idx="15"/>
          </p:nvPr>
        </p:nvSpPr>
        <p:spPr>
          <a:xfrm>
            <a:off x="451886" y="1709099"/>
            <a:ext cx="8033657" cy="2520316"/>
          </a:xfrm>
        </p:spPr>
        <p:txBody>
          <a:bodyPr/>
          <a:lstStyle/>
          <a:p>
            <a:pPr marL="377825" indent="-377825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A petty cash on hand amount that is less than the recorded amount is called </a:t>
            </a:r>
            <a:r>
              <a:rPr lang="en-US" b="1" dirty="0">
                <a:solidFill>
                  <a:srgbClr val="0070C0"/>
                </a:solidFill>
              </a:rPr>
              <a:t>cash short</a:t>
            </a:r>
            <a:r>
              <a:rPr lang="en-US" dirty="0"/>
              <a:t>.</a:t>
            </a:r>
          </a:p>
          <a:p>
            <a:pPr marL="377825" indent="-377825">
              <a:lnSpc>
                <a:spcPct val="10000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A petty cash on hand amount that is more than the recorded amount is called </a:t>
            </a:r>
            <a:r>
              <a:rPr lang="en-US" b="1" dirty="0">
                <a:solidFill>
                  <a:srgbClr val="0070C0"/>
                </a:solidFill>
              </a:rPr>
              <a:t>cash over</a:t>
            </a:r>
            <a:r>
              <a:rPr lang="en-US" dirty="0"/>
              <a:t>. </a:t>
            </a:r>
          </a:p>
          <a:p>
            <a:pPr marL="377825" indent="-377825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The custodian prepares a petty cash report when the petty cash fund is to be replenished.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29600" y="1115568"/>
            <a:ext cx="798582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LO10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5</a:t>
            </a:r>
          </a:p>
        </p:txBody>
      </p:sp>
      <p:sp>
        <p:nvSpPr>
          <p:cNvPr id="6" name="Flowchart: Delay 5"/>
          <p:cNvSpPr/>
          <p:nvPr/>
        </p:nvSpPr>
        <p:spPr>
          <a:xfrm rot="5400000">
            <a:off x="8284200" y="-410157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08557" y="126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5-4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0809"/>
            <a:ext cx="7886700" cy="672105"/>
          </a:xfrm>
        </p:spPr>
        <p:txBody>
          <a:bodyPr/>
          <a:lstStyle/>
          <a:p>
            <a:r>
              <a:rPr lang="en-US" sz="3000" dirty="0"/>
              <a:t>Petty Cash Report</a:t>
            </a:r>
          </a:p>
        </p:txBody>
      </p:sp>
      <p:pic>
        <p:nvPicPr>
          <p:cNvPr id="107" name="Picture 106" descr="Chapter 5_Page 1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888" y="2027172"/>
            <a:ext cx="6705600" cy="3437183"/>
          </a:xfrm>
          <a:prstGeom prst="rect">
            <a:avLst/>
          </a:prstGeom>
        </p:spPr>
      </p:pic>
      <p:grpSp>
        <p:nvGrpSpPr>
          <p:cNvPr id="108" name="Group 7"/>
          <p:cNvGrpSpPr/>
          <p:nvPr/>
        </p:nvGrpSpPr>
        <p:grpSpPr>
          <a:xfrm>
            <a:off x="381000" y="4694172"/>
            <a:ext cx="4237288" cy="1308705"/>
            <a:chOff x="5821112" y="1295400"/>
            <a:chExt cx="4237288" cy="1308705"/>
          </a:xfrm>
        </p:grpSpPr>
        <p:cxnSp>
          <p:nvCxnSpPr>
            <p:cNvPr id="109" name="Straight Arrow Connector 108"/>
            <p:cNvCxnSpPr/>
            <p:nvPr/>
          </p:nvCxnSpPr>
          <p:spPr>
            <a:xfrm flipH="1">
              <a:off x="8305800" y="1295400"/>
              <a:ext cx="1752600" cy="914400"/>
            </a:xfrm>
            <a:prstGeom prst="straightConnector1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  <a:headEnd type="triangle" w="med" len="med"/>
              <a:tailEnd type="none" w="med" len="med"/>
            </a:ln>
            <a:effectLst/>
          </p:spPr>
        </p:cxnSp>
        <p:grpSp>
          <p:nvGrpSpPr>
            <p:cNvPr id="110" name="Group 37"/>
            <p:cNvGrpSpPr/>
            <p:nvPr/>
          </p:nvGrpSpPr>
          <p:grpSpPr>
            <a:xfrm>
              <a:off x="5821112" y="2057400"/>
              <a:ext cx="2621848" cy="546705"/>
              <a:chOff x="-1027363" y="3352800"/>
              <a:chExt cx="2621848" cy="546705"/>
            </a:xfrm>
          </p:grpSpPr>
          <p:sp>
            <p:nvSpPr>
              <p:cNvPr id="111" name="Rectangle 110"/>
              <p:cNvSpPr/>
              <p:nvPr/>
            </p:nvSpPr>
            <p:spPr>
              <a:xfrm>
                <a:off x="-1027363" y="3591728"/>
                <a:ext cx="235352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Recorded Amount on Hand</a:t>
                </a:r>
              </a:p>
            </p:txBody>
          </p:sp>
          <p:sp>
            <p:nvSpPr>
              <p:cNvPr id="112" name="Rectangle 11"/>
              <p:cNvSpPr>
                <a:spLocks noChangeArrowheads="1"/>
              </p:cNvSpPr>
              <p:nvPr/>
            </p:nvSpPr>
            <p:spPr bwMode="auto">
              <a:xfrm>
                <a:off x="1228725" y="33528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5</a:t>
                </a:r>
              </a:p>
            </p:txBody>
          </p:sp>
        </p:grpSp>
      </p:grpSp>
      <p:grpSp>
        <p:nvGrpSpPr>
          <p:cNvPr id="113" name="Group 12"/>
          <p:cNvGrpSpPr/>
          <p:nvPr/>
        </p:nvGrpSpPr>
        <p:grpSpPr>
          <a:xfrm>
            <a:off x="6812848" y="4271440"/>
            <a:ext cx="1765363" cy="564322"/>
            <a:chOff x="1281469" y="5955268"/>
            <a:chExt cx="1765363" cy="564322"/>
          </a:xfrm>
        </p:grpSpPr>
        <p:cxnSp>
          <p:nvCxnSpPr>
            <p:cNvPr id="114" name="Straight Arrow Connector 113"/>
            <p:cNvCxnSpPr/>
            <p:nvPr/>
          </p:nvCxnSpPr>
          <p:spPr>
            <a:xfrm flipV="1">
              <a:off x="1281469" y="6172200"/>
              <a:ext cx="548640" cy="13851"/>
            </a:xfrm>
            <a:prstGeom prst="straightConnector1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  <a:headEnd type="triangle" w="med" len="med"/>
              <a:tailEnd type="none" w="med" len="med"/>
            </a:ln>
            <a:effectLst/>
          </p:spPr>
        </p:cxnSp>
        <p:grpSp>
          <p:nvGrpSpPr>
            <p:cNvPr id="115" name="Group 36"/>
            <p:cNvGrpSpPr/>
            <p:nvPr/>
          </p:nvGrpSpPr>
          <p:grpSpPr>
            <a:xfrm>
              <a:off x="1677709" y="5955268"/>
              <a:ext cx="1369123" cy="564322"/>
              <a:chOff x="533400" y="3048000"/>
              <a:chExt cx="1369123" cy="564322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921164" y="3089102"/>
                <a:ext cx="98135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Total </a:t>
                </a:r>
                <a:b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</a:b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Payments</a:t>
                </a:r>
              </a:p>
            </p:txBody>
          </p:sp>
          <p:sp>
            <p:nvSpPr>
              <p:cNvPr id="117" name="Rectangle 10"/>
              <p:cNvSpPr>
                <a:spLocks noChangeArrowheads="1"/>
              </p:cNvSpPr>
              <p:nvPr/>
            </p:nvSpPr>
            <p:spPr bwMode="auto">
              <a:xfrm>
                <a:off x="533400" y="30480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</p:grpSp>
      </p:grpSp>
      <p:grpSp>
        <p:nvGrpSpPr>
          <p:cNvPr id="118" name="Group 17"/>
          <p:cNvGrpSpPr/>
          <p:nvPr/>
        </p:nvGrpSpPr>
        <p:grpSpPr>
          <a:xfrm>
            <a:off x="5075488" y="2956812"/>
            <a:ext cx="3687512" cy="518160"/>
            <a:chOff x="457200" y="1844040"/>
            <a:chExt cx="3687512" cy="518160"/>
          </a:xfrm>
        </p:grpSpPr>
        <p:cxnSp>
          <p:nvCxnSpPr>
            <p:cNvPr id="119" name="Straight Arrow Connector 118"/>
            <p:cNvCxnSpPr/>
            <p:nvPr/>
          </p:nvCxnSpPr>
          <p:spPr>
            <a:xfrm flipV="1">
              <a:off x="457200" y="2057400"/>
              <a:ext cx="2286000" cy="304800"/>
            </a:xfrm>
            <a:prstGeom prst="straightConnector1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  <a:headEnd type="triangle" w="med" len="med"/>
              <a:tailEnd type="none" w="med" len="med"/>
            </a:ln>
            <a:effectLst/>
          </p:spPr>
        </p:cxnSp>
        <p:grpSp>
          <p:nvGrpSpPr>
            <p:cNvPr id="120" name="Group 34"/>
            <p:cNvGrpSpPr/>
            <p:nvPr/>
          </p:nvGrpSpPr>
          <p:grpSpPr>
            <a:xfrm>
              <a:off x="2590800" y="1844040"/>
              <a:ext cx="1553912" cy="365760"/>
              <a:chOff x="533400" y="2529840"/>
              <a:chExt cx="1553912" cy="365760"/>
            </a:xfrm>
          </p:grpSpPr>
          <p:sp>
            <p:nvSpPr>
              <p:cNvPr id="121" name="Rectangle 120"/>
              <p:cNvSpPr/>
              <p:nvPr/>
            </p:nvSpPr>
            <p:spPr>
              <a:xfrm>
                <a:off x="914400" y="2540672"/>
                <a:ext cx="1172912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Fund</a:t>
                </a: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Total</a:t>
                </a:r>
              </a:p>
            </p:txBody>
          </p:sp>
          <p:sp>
            <p:nvSpPr>
              <p:cNvPr id="122" name="Rectangle 8"/>
              <p:cNvSpPr>
                <a:spLocks noChangeArrowheads="1"/>
              </p:cNvSpPr>
              <p:nvPr/>
            </p:nvSpPr>
            <p:spPr bwMode="auto">
              <a:xfrm>
                <a:off x="533400" y="252984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</p:grpSp>
      </p:grpSp>
      <p:grpSp>
        <p:nvGrpSpPr>
          <p:cNvPr id="123" name="Group 37"/>
          <p:cNvGrpSpPr/>
          <p:nvPr/>
        </p:nvGrpSpPr>
        <p:grpSpPr>
          <a:xfrm>
            <a:off x="4923088" y="5227572"/>
            <a:ext cx="3962400" cy="1005245"/>
            <a:chOff x="6172200" y="3503609"/>
            <a:chExt cx="3962400" cy="1005245"/>
          </a:xfrm>
        </p:grpSpPr>
        <p:cxnSp>
          <p:nvCxnSpPr>
            <p:cNvPr id="124" name="Straight Arrow Connector 123"/>
            <p:cNvCxnSpPr/>
            <p:nvPr/>
          </p:nvCxnSpPr>
          <p:spPr>
            <a:xfrm>
              <a:off x="6172200" y="3503609"/>
              <a:ext cx="533400" cy="703823"/>
            </a:xfrm>
            <a:prstGeom prst="straightConnector1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  <a:headEnd type="triangle" w="med" len="med"/>
              <a:tailEnd type="none" w="med" len="med"/>
            </a:ln>
            <a:effectLst/>
          </p:spPr>
        </p:cxnSp>
        <p:grpSp>
          <p:nvGrpSpPr>
            <p:cNvPr id="125" name="Group 39"/>
            <p:cNvGrpSpPr/>
            <p:nvPr/>
          </p:nvGrpSpPr>
          <p:grpSpPr>
            <a:xfrm>
              <a:off x="6629400" y="3985634"/>
              <a:ext cx="3505200" cy="523220"/>
              <a:chOff x="-219075" y="4350202"/>
              <a:chExt cx="3505200" cy="523220"/>
            </a:xfrm>
          </p:grpSpPr>
          <p:sp>
            <p:nvSpPr>
              <p:cNvPr id="126" name="Rectangle 18"/>
              <p:cNvSpPr/>
              <p:nvPr/>
            </p:nvSpPr>
            <p:spPr>
              <a:xfrm>
                <a:off x="85726" y="4350202"/>
                <a:ext cx="3200399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Subtract the actual cash on hand from the recorded amount on hand.</a:t>
                </a:r>
              </a:p>
            </p:txBody>
          </p:sp>
          <p:sp>
            <p:nvSpPr>
              <p:cNvPr id="127" name="Rectangle 7"/>
              <p:cNvSpPr>
                <a:spLocks noChangeArrowheads="1"/>
              </p:cNvSpPr>
              <p:nvPr/>
            </p:nvSpPr>
            <p:spPr bwMode="auto">
              <a:xfrm>
                <a:off x="-219075" y="4459709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7</a:t>
                </a:r>
              </a:p>
            </p:txBody>
          </p:sp>
        </p:grpSp>
      </p:grpSp>
      <p:grpSp>
        <p:nvGrpSpPr>
          <p:cNvPr id="128" name="Group 47"/>
          <p:cNvGrpSpPr/>
          <p:nvPr/>
        </p:nvGrpSpPr>
        <p:grpSpPr>
          <a:xfrm>
            <a:off x="3018088" y="4922772"/>
            <a:ext cx="2469258" cy="1371600"/>
            <a:chOff x="7239000" y="2493527"/>
            <a:chExt cx="2469258" cy="1371600"/>
          </a:xfrm>
        </p:grpSpPr>
        <p:cxnSp>
          <p:nvCxnSpPr>
            <p:cNvPr id="129" name="Straight Arrow Connector 128"/>
            <p:cNvCxnSpPr/>
            <p:nvPr/>
          </p:nvCxnSpPr>
          <p:spPr>
            <a:xfrm flipH="1">
              <a:off x="7391400" y="2493527"/>
              <a:ext cx="1447800" cy="1219200"/>
            </a:xfrm>
            <a:prstGeom prst="straightConnector1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  <a:headEnd type="triangle" w="med" len="med"/>
              <a:tailEnd type="none" w="med" len="med"/>
            </a:ln>
            <a:effectLst/>
          </p:spPr>
        </p:cxnSp>
        <p:grpSp>
          <p:nvGrpSpPr>
            <p:cNvPr id="130" name="Group 38"/>
            <p:cNvGrpSpPr/>
            <p:nvPr/>
          </p:nvGrpSpPr>
          <p:grpSpPr>
            <a:xfrm>
              <a:off x="7239000" y="3499367"/>
              <a:ext cx="2469258" cy="365760"/>
              <a:chOff x="390525" y="4282440"/>
              <a:chExt cx="2469258" cy="365760"/>
            </a:xfrm>
          </p:grpSpPr>
          <p:sp>
            <p:nvSpPr>
              <p:cNvPr id="131" name="Rectangle 11"/>
              <p:cNvSpPr>
                <a:spLocks noChangeArrowheads="1"/>
              </p:cNvSpPr>
              <p:nvPr/>
            </p:nvSpPr>
            <p:spPr bwMode="auto">
              <a:xfrm>
                <a:off x="390525" y="428244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6</a:t>
                </a:r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716658" y="4327656"/>
                <a:ext cx="2143125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Actual Cash on Hand</a:t>
                </a:r>
              </a:p>
            </p:txBody>
          </p:sp>
        </p:grpSp>
      </p:grpSp>
      <p:grpSp>
        <p:nvGrpSpPr>
          <p:cNvPr id="133" name="Group 132"/>
          <p:cNvGrpSpPr/>
          <p:nvPr/>
        </p:nvGrpSpPr>
        <p:grpSpPr>
          <a:xfrm>
            <a:off x="1875088" y="1417572"/>
            <a:ext cx="4962592" cy="1066800"/>
            <a:chOff x="2057400" y="1447800"/>
            <a:chExt cx="4962592" cy="1066800"/>
          </a:xfrm>
        </p:grpSpPr>
        <p:cxnSp>
          <p:nvCxnSpPr>
            <p:cNvPr id="134" name="Straight Arrow Connector 133"/>
            <p:cNvCxnSpPr/>
            <p:nvPr/>
          </p:nvCxnSpPr>
          <p:spPr>
            <a:xfrm flipH="1" flipV="1">
              <a:off x="4191000" y="1600200"/>
              <a:ext cx="1676400" cy="914400"/>
            </a:xfrm>
            <a:prstGeom prst="straightConnector1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  <a:headEnd type="triangle" w="med" len="med"/>
              <a:tailEnd type="none" w="med" len="med"/>
            </a:ln>
            <a:effectLst/>
          </p:spPr>
        </p:cxnSp>
        <p:grpSp>
          <p:nvGrpSpPr>
            <p:cNvPr id="135" name="Group 22"/>
            <p:cNvGrpSpPr/>
            <p:nvPr/>
          </p:nvGrpSpPr>
          <p:grpSpPr>
            <a:xfrm>
              <a:off x="2057400" y="1447800"/>
              <a:ext cx="4962592" cy="1066800"/>
              <a:chOff x="3867150" y="1447800"/>
              <a:chExt cx="4962592" cy="1066800"/>
            </a:xfrm>
          </p:grpSpPr>
          <p:cxnSp>
            <p:nvCxnSpPr>
              <p:cNvPr id="136" name="Straight Arrow Connector 135"/>
              <p:cNvCxnSpPr/>
              <p:nvPr/>
            </p:nvCxnSpPr>
            <p:spPr>
              <a:xfrm flipV="1">
                <a:off x="3867150" y="1600200"/>
                <a:ext cx="2152650" cy="9144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B0F0"/>
                </a:solidFill>
                <a:prstDash val="solid"/>
                <a:headEnd type="triangle" w="med" len="med"/>
                <a:tailEnd type="none" w="med" len="med"/>
              </a:ln>
              <a:effectLst/>
            </p:spPr>
          </p:cxnSp>
          <p:grpSp>
            <p:nvGrpSpPr>
              <p:cNvPr id="137" name="Group 33"/>
              <p:cNvGrpSpPr/>
              <p:nvPr/>
            </p:nvGrpSpPr>
            <p:grpSpPr>
              <a:xfrm>
                <a:off x="5848350" y="1447800"/>
                <a:ext cx="2981392" cy="365760"/>
                <a:chOff x="533400" y="1600200"/>
                <a:chExt cx="2981392" cy="365760"/>
              </a:xfrm>
            </p:grpSpPr>
            <p:sp>
              <p:nvSpPr>
                <p:cNvPr id="138" name="Rectangle 137"/>
                <p:cNvSpPr/>
                <p:nvPr/>
              </p:nvSpPr>
              <p:spPr>
                <a:xfrm>
                  <a:off x="914400" y="1600200"/>
                  <a:ext cx="2600392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Date and Custodian Name</a:t>
                  </a:r>
                </a:p>
              </p:txBody>
            </p:sp>
            <p:sp>
              <p:nvSpPr>
                <p:cNvPr id="139" name="Rectangle 7"/>
                <p:cNvSpPr>
                  <a:spLocks noChangeArrowheads="1"/>
                </p:cNvSpPr>
                <p:nvPr/>
              </p:nvSpPr>
              <p:spPr bwMode="auto">
                <a:xfrm>
                  <a:off x="533400" y="1600200"/>
                  <a:ext cx="365760" cy="36576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0000"/>
                    </a:gs>
                    <a:gs pos="80000">
                      <a:srgbClr val="C0504D">
                        <a:shade val="93000"/>
                        <a:satMod val="130000"/>
                      </a:srgbClr>
                    </a:gs>
                    <a:gs pos="100000">
                      <a:srgbClr val="C0504D">
                        <a:shade val="94000"/>
                        <a:satMod val="135000"/>
                      </a:srgbClr>
                    </a:gs>
                  </a:gsLst>
                  <a:lin ang="16200000" scaled="0"/>
                </a:gra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p:spPr>
              <p:txBody>
                <a:bodyPr lIns="0" tIns="0" rIns="0" bIns="0" rtlCol="0" anchor="ctr" anchorCtr="1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1</a:t>
                  </a:r>
                </a:p>
              </p:txBody>
            </p:sp>
          </p:grpSp>
        </p:grpSp>
      </p:grpSp>
      <p:grpSp>
        <p:nvGrpSpPr>
          <p:cNvPr id="140" name="Group 139"/>
          <p:cNvGrpSpPr/>
          <p:nvPr/>
        </p:nvGrpSpPr>
        <p:grpSpPr>
          <a:xfrm>
            <a:off x="4161088" y="3322572"/>
            <a:ext cx="4830512" cy="954107"/>
            <a:chOff x="4161088" y="3352800"/>
            <a:chExt cx="4830512" cy="954107"/>
          </a:xfrm>
        </p:grpSpPr>
        <p:grpSp>
          <p:nvGrpSpPr>
            <p:cNvPr id="141" name="Group 27"/>
            <p:cNvGrpSpPr/>
            <p:nvPr/>
          </p:nvGrpSpPr>
          <p:grpSpPr>
            <a:xfrm>
              <a:off x="4542088" y="3352800"/>
              <a:ext cx="4449512" cy="954107"/>
              <a:chOff x="-3200400" y="2979003"/>
              <a:chExt cx="4449512" cy="954107"/>
            </a:xfrm>
          </p:grpSpPr>
          <p:cxnSp>
            <p:nvCxnSpPr>
              <p:cNvPr id="143" name="Straight Arrow Connector 142"/>
              <p:cNvCxnSpPr/>
              <p:nvPr/>
            </p:nvCxnSpPr>
            <p:spPr>
              <a:xfrm>
                <a:off x="-3200400" y="3400424"/>
                <a:ext cx="2895600" cy="1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B0F0"/>
                </a:solidFill>
                <a:prstDash val="solid"/>
                <a:headEnd type="triangle" w="med" len="med"/>
                <a:tailEnd type="none" w="med" len="med"/>
              </a:ln>
              <a:effectLst/>
            </p:spPr>
          </p:cxnSp>
          <p:grpSp>
            <p:nvGrpSpPr>
              <p:cNvPr id="144" name="Group 35"/>
              <p:cNvGrpSpPr/>
              <p:nvPr/>
            </p:nvGrpSpPr>
            <p:grpSpPr>
              <a:xfrm>
                <a:off x="-533400" y="2979003"/>
                <a:ext cx="1782512" cy="954107"/>
                <a:chOff x="-914400" y="2902803"/>
                <a:chExt cx="1782512" cy="954107"/>
              </a:xfrm>
            </p:grpSpPr>
            <p:sp>
              <p:nvSpPr>
                <p:cNvPr id="145" name="Rectangle 13"/>
                <p:cNvSpPr/>
                <p:nvPr/>
              </p:nvSpPr>
              <p:spPr>
                <a:xfrm>
                  <a:off x="-533400" y="2902803"/>
                  <a:ext cx="1401512" cy="95410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070C0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Payments by General Ledger Account</a:t>
                  </a:r>
                </a:p>
              </p:txBody>
            </p:sp>
            <p:sp>
              <p:nvSpPr>
                <p:cNvPr id="146" name="Rectangle 9"/>
                <p:cNvSpPr>
                  <a:spLocks noChangeArrowheads="1"/>
                </p:cNvSpPr>
                <p:nvPr/>
              </p:nvSpPr>
              <p:spPr bwMode="auto">
                <a:xfrm>
                  <a:off x="-914400" y="3148965"/>
                  <a:ext cx="365760" cy="36576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0000"/>
                    </a:gs>
                    <a:gs pos="80000">
                      <a:srgbClr val="C0504D">
                        <a:shade val="93000"/>
                        <a:satMod val="130000"/>
                      </a:srgbClr>
                    </a:gs>
                    <a:gs pos="100000">
                      <a:srgbClr val="C0504D">
                        <a:shade val="94000"/>
                        <a:satMod val="135000"/>
                      </a:srgbClr>
                    </a:gs>
                  </a:gsLst>
                  <a:lin ang="16200000" scaled="0"/>
                </a:gra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p:spPr>
              <p:txBody>
                <a:bodyPr lIns="0" tIns="0" rIns="0" bIns="0" rtlCol="0" anchor="ctr" anchorCtr="1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3</a:t>
                  </a:r>
                </a:p>
              </p:txBody>
            </p:sp>
          </p:grpSp>
        </p:grpSp>
        <p:sp>
          <p:nvSpPr>
            <p:cNvPr id="142" name="Right Brace 141"/>
            <p:cNvSpPr/>
            <p:nvPr/>
          </p:nvSpPr>
          <p:spPr>
            <a:xfrm>
              <a:off x="4161088" y="3505200"/>
              <a:ext cx="304800" cy="533400"/>
            </a:xfrm>
            <a:prstGeom prst="rightBrace">
              <a:avLst/>
            </a:prstGeom>
            <a:noFill/>
            <a:ln w="38100" cap="flat" cmpd="sng" algn="ctr">
              <a:solidFill>
                <a:srgbClr val="73BEF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52483" y="5222129"/>
            <a:ext cx="558698" cy="130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8" name="Group 32"/>
          <p:cNvGrpSpPr/>
          <p:nvPr/>
        </p:nvGrpSpPr>
        <p:grpSpPr>
          <a:xfrm>
            <a:off x="6751888" y="4956079"/>
            <a:ext cx="1825556" cy="552992"/>
            <a:chOff x="6934200" y="4668828"/>
            <a:chExt cx="1825556" cy="552992"/>
          </a:xfrm>
        </p:grpSpPr>
        <p:cxnSp>
          <p:nvCxnSpPr>
            <p:cNvPr id="149" name="Straight Arrow Connector 148"/>
            <p:cNvCxnSpPr/>
            <p:nvPr/>
          </p:nvCxnSpPr>
          <p:spPr>
            <a:xfrm flipV="1">
              <a:off x="6934200" y="4876801"/>
              <a:ext cx="609600" cy="139720"/>
            </a:xfrm>
            <a:prstGeom prst="straightConnector1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  <a:headEnd type="triangle" w="med" len="med"/>
              <a:tailEnd type="none" w="med" len="med"/>
            </a:ln>
            <a:effectLst/>
          </p:spPr>
        </p:cxnSp>
        <p:grpSp>
          <p:nvGrpSpPr>
            <p:cNvPr id="150" name="Group 40"/>
            <p:cNvGrpSpPr/>
            <p:nvPr/>
          </p:nvGrpSpPr>
          <p:grpSpPr>
            <a:xfrm>
              <a:off x="7381875" y="4668828"/>
              <a:ext cx="1377881" cy="552992"/>
              <a:chOff x="533400" y="4986307"/>
              <a:chExt cx="1377881" cy="552992"/>
            </a:xfrm>
          </p:grpSpPr>
          <p:sp>
            <p:nvSpPr>
              <p:cNvPr id="151" name="Rectangle 35"/>
              <p:cNvSpPr/>
              <p:nvPr/>
            </p:nvSpPr>
            <p:spPr>
              <a:xfrm>
                <a:off x="910686" y="5016079"/>
                <a:ext cx="100059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Amount to</a:t>
                </a: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Replenish</a:t>
                </a:r>
              </a:p>
            </p:txBody>
          </p:sp>
          <p:sp>
            <p:nvSpPr>
              <p:cNvPr id="152" name="Rectangle 8"/>
              <p:cNvSpPr>
                <a:spLocks noChangeArrowheads="1"/>
              </p:cNvSpPr>
              <p:nvPr/>
            </p:nvSpPr>
            <p:spPr bwMode="auto">
              <a:xfrm>
                <a:off x="533400" y="4986307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8</a:t>
                </a:r>
              </a:p>
            </p:txBody>
          </p:sp>
        </p:grpSp>
      </p:grpSp>
      <p:sp>
        <p:nvSpPr>
          <p:cNvPr id="49" name="TextBox 48"/>
          <p:cNvSpPr txBox="1"/>
          <p:nvPr/>
        </p:nvSpPr>
        <p:spPr>
          <a:xfrm>
            <a:off x="8229600" y="1115568"/>
            <a:ext cx="798582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LO10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6</a:t>
            </a:r>
          </a:p>
        </p:txBody>
      </p:sp>
      <p:sp>
        <p:nvSpPr>
          <p:cNvPr id="51" name="Flowchart: Delay 50"/>
          <p:cNvSpPr/>
          <p:nvPr/>
        </p:nvSpPr>
        <p:spPr>
          <a:xfrm rot="5400000">
            <a:off x="8284200" y="-410157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008557" y="126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5-4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2228"/>
            <a:ext cx="7886700" cy="672105"/>
          </a:xfrm>
        </p:spPr>
        <p:txBody>
          <a:bodyPr/>
          <a:lstStyle/>
          <a:p>
            <a:r>
              <a:rPr lang="en-US" sz="3000" dirty="0"/>
              <a:t>Replenishing Petty Cash</a:t>
            </a:r>
          </a:p>
        </p:txBody>
      </p:sp>
      <p:sp>
        <p:nvSpPr>
          <p:cNvPr id="29" name="Content Placeholder 28"/>
          <p:cNvSpPr>
            <a:spLocks noGrp="1"/>
          </p:cNvSpPr>
          <p:nvPr>
            <p:ph type="body" sz="quarter" idx="15"/>
          </p:nvPr>
        </p:nvSpPr>
        <p:spPr>
          <a:xfrm>
            <a:off x="459443" y="1708366"/>
            <a:ext cx="8033657" cy="3732692"/>
          </a:xfrm>
        </p:spPr>
        <p:txBody>
          <a:bodyPr>
            <a:normAutofit/>
          </a:bodyPr>
          <a:lstStyle/>
          <a:p>
            <a:pPr marL="369888" indent="-369888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Account title—Cash Short and Over </a:t>
            </a:r>
          </a:p>
          <a:p>
            <a:pPr marL="673100" lvl="1" indent="-303213">
              <a:buClr>
                <a:srgbClr val="0070C0"/>
              </a:buClr>
              <a:buSzPct val="120000"/>
              <a:buFont typeface="Arial" pitchFamily="34" charset="0"/>
              <a:buChar char="•"/>
            </a:pPr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Debited when cash is short </a:t>
            </a:r>
          </a:p>
          <a:p>
            <a:pPr marL="673100" lvl="1" indent="-303213">
              <a:buClr>
                <a:srgbClr val="0070C0"/>
              </a:buClr>
              <a:buSzPct val="120000"/>
              <a:buFont typeface="Arial" pitchFamily="34" charset="0"/>
              <a:buChar char="•"/>
            </a:pPr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Credited when cash is over</a:t>
            </a:r>
          </a:p>
          <a:p>
            <a:pPr marL="369888" indent="-369888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>
                <a:latin typeface="Arial" pitchFamily="34" charset="0"/>
                <a:cs typeface="Arial" pitchFamily="34" charset="0"/>
              </a:rPr>
              <a:t>Account balance</a:t>
            </a:r>
          </a:p>
          <a:p>
            <a:pPr marL="673100" lvl="1" indent="-303213">
              <a:buClr>
                <a:srgbClr val="0070C0"/>
              </a:buClr>
              <a:buSzPct val="120000"/>
              <a:buFont typeface="Arial" pitchFamily="34" charset="0"/>
              <a:buChar char="•"/>
            </a:pPr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Either a debit or credit</a:t>
            </a:r>
          </a:p>
          <a:p>
            <a:pPr marL="673100" lvl="1" indent="-303213">
              <a:buClr>
                <a:srgbClr val="0070C0"/>
              </a:buClr>
              <a:buSzPct val="120000"/>
              <a:buFont typeface="Arial" pitchFamily="34" charset="0"/>
              <a:buChar char="•"/>
            </a:pPr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Usually a debit </a:t>
            </a:r>
          </a:p>
          <a:p>
            <a:pPr marL="673100" lvl="1" indent="-303213">
              <a:buClr>
                <a:srgbClr val="0070C0"/>
              </a:buClr>
              <a:buSzPct val="120000"/>
              <a:buFont typeface="Arial" pitchFamily="34" charset="0"/>
              <a:buChar char="•"/>
            </a:pPr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Petty cash fund more likely</a:t>
            </a:r>
            <a:br>
              <a:rPr lang="en-US" sz="22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2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to be short than over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5032" y="2293557"/>
            <a:ext cx="330590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229600" y="1115568"/>
            <a:ext cx="798582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LO11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7</a:t>
            </a:r>
          </a:p>
        </p:txBody>
      </p:sp>
      <p:sp>
        <p:nvSpPr>
          <p:cNvPr id="7" name="Flowchart: Delay 6"/>
          <p:cNvSpPr/>
          <p:nvPr/>
        </p:nvSpPr>
        <p:spPr>
          <a:xfrm rot="5400000">
            <a:off x="8284200" y="-410157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08557" y="126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5-4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2228"/>
            <a:ext cx="7886700" cy="672105"/>
          </a:xfrm>
        </p:spPr>
        <p:txBody>
          <a:bodyPr/>
          <a:lstStyle/>
          <a:p>
            <a:r>
              <a:rPr lang="en-US" sz="3000" dirty="0"/>
              <a:t>Replenishing Petty Cash</a:t>
            </a:r>
          </a:p>
        </p:txBody>
      </p:sp>
      <p:pic>
        <p:nvPicPr>
          <p:cNvPr id="154" name="Picture 153" descr="C21SE_GJ-005-Page 144-General Journal.jpg"/>
          <p:cNvPicPr>
            <a:picLocks noChangeAspect="1"/>
          </p:cNvPicPr>
          <p:nvPr/>
        </p:nvPicPr>
        <p:blipFill>
          <a:blip r:embed="rId2" cstate="print"/>
          <a:srcRect b="5904"/>
          <a:stretch>
            <a:fillRect/>
          </a:stretch>
        </p:blipFill>
        <p:spPr>
          <a:xfrm>
            <a:off x="1066800" y="4898211"/>
            <a:ext cx="5314950" cy="1457323"/>
          </a:xfrm>
          <a:prstGeom prst="rect">
            <a:avLst/>
          </a:prstGeom>
        </p:spPr>
      </p:pic>
      <p:pic>
        <p:nvPicPr>
          <p:cNvPr id="155" name="Picture 154" descr="Chapter 5_Page 144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1" y="2141160"/>
            <a:ext cx="4804637" cy="2468880"/>
          </a:xfrm>
          <a:prstGeom prst="rect">
            <a:avLst/>
          </a:prstGeom>
        </p:spPr>
      </p:pic>
      <p:sp>
        <p:nvSpPr>
          <p:cNvPr id="156" name="TextBox 155"/>
          <p:cNvSpPr txBox="1"/>
          <p:nvPr/>
        </p:nvSpPr>
        <p:spPr>
          <a:xfrm>
            <a:off x="374073" y="1516913"/>
            <a:ext cx="6858000" cy="769441"/>
          </a:xfrm>
          <a:prstGeom prst="rect">
            <a:avLst/>
          </a:prstGeom>
          <a:gradFill flip="none" rotWithShape="1">
            <a:gsLst>
              <a:gs pos="0">
                <a:sysClr val="window" lastClr="FFFFFF"/>
              </a:gs>
              <a:gs pos="50000">
                <a:srgbClr val="CCECFF"/>
              </a:gs>
              <a:gs pos="100000">
                <a:sysClr val="window" lastClr="FFFFFF"/>
              </a:gs>
            </a:gsLst>
            <a:lin ang="10800000" scaled="1"/>
            <a:tileRect/>
          </a:gradFill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January 31.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Paid cash to replenish the petty cash fund, $35.00: 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Miscellaneous Expense, $20.00; Advertising, $14.00, Cash Short </a:t>
            </a: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and Over, $1.00. Check No. 11.</a:t>
            </a:r>
          </a:p>
        </p:txBody>
      </p:sp>
      <p:grpSp>
        <p:nvGrpSpPr>
          <p:cNvPr id="157" name="Group 156"/>
          <p:cNvGrpSpPr/>
          <p:nvPr/>
        </p:nvGrpSpPr>
        <p:grpSpPr>
          <a:xfrm>
            <a:off x="6582168" y="2095437"/>
            <a:ext cx="2514600" cy="594360"/>
            <a:chOff x="6810768" y="2011680"/>
            <a:chExt cx="2514600" cy="594360"/>
          </a:xfrm>
        </p:grpSpPr>
        <p:sp>
          <p:nvSpPr>
            <p:cNvPr id="158" name="Rectangle 157"/>
            <p:cNvSpPr/>
            <p:nvPr/>
          </p:nvSpPr>
          <p:spPr>
            <a:xfrm>
              <a:off x="6810768" y="2011680"/>
              <a:ext cx="25146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Miscellaneous Expense</a:t>
              </a:r>
            </a:p>
          </p:txBody>
        </p:sp>
        <p:grpSp>
          <p:nvGrpSpPr>
            <p:cNvPr id="159" name="Group 28"/>
            <p:cNvGrpSpPr/>
            <p:nvPr/>
          </p:nvGrpSpPr>
          <p:grpSpPr>
            <a:xfrm>
              <a:off x="7162800" y="2316480"/>
              <a:ext cx="1828800" cy="274320"/>
              <a:chOff x="6934200" y="1981200"/>
              <a:chExt cx="1828800" cy="274320"/>
            </a:xfrm>
          </p:grpSpPr>
          <p:cxnSp>
            <p:nvCxnSpPr>
              <p:cNvPr id="161" name="Straight Connector 160"/>
              <p:cNvCxnSpPr/>
              <p:nvPr/>
            </p:nvCxnSpPr>
            <p:spPr>
              <a:xfrm flipH="1">
                <a:off x="6934200" y="1981200"/>
                <a:ext cx="1828800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62" name="Straight Connector 161"/>
              <p:cNvCxnSpPr/>
              <p:nvPr/>
            </p:nvCxnSpPr>
            <p:spPr>
              <a:xfrm>
                <a:off x="7848600" y="1981200"/>
                <a:ext cx="0" cy="27432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  <p:sp>
          <p:nvSpPr>
            <p:cNvPr id="160" name="Rectangle 159"/>
            <p:cNvSpPr/>
            <p:nvPr/>
          </p:nvSpPr>
          <p:spPr>
            <a:xfrm>
              <a:off x="7162800" y="2267486"/>
              <a:ext cx="94534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20.00</a:t>
              </a:r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6711897" y="2725357"/>
            <a:ext cx="2257425" cy="594360"/>
            <a:chOff x="6940497" y="2641600"/>
            <a:chExt cx="2257425" cy="594360"/>
          </a:xfrm>
        </p:grpSpPr>
        <p:sp>
          <p:nvSpPr>
            <p:cNvPr id="164" name="Rectangle 163"/>
            <p:cNvSpPr/>
            <p:nvPr/>
          </p:nvSpPr>
          <p:spPr>
            <a:xfrm>
              <a:off x="6940497" y="2641600"/>
              <a:ext cx="2257425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Advertising Expense</a:t>
              </a:r>
            </a:p>
          </p:txBody>
        </p:sp>
        <p:grpSp>
          <p:nvGrpSpPr>
            <p:cNvPr id="165" name="Group 29"/>
            <p:cNvGrpSpPr/>
            <p:nvPr/>
          </p:nvGrpSpPr>
          <p:grpSpPr>
            <a:xfrm>
              <a:off x="7134225" y="2946400"/>
              <a:ext cx="1828800" cy="274320"/>
              <a:chOff x="6858000" y="2743200"/>
              <a:chExt cx="1828800" cy="274320"/>
            </a:xfrm>
          </p:grpSpPr>
          <p:cxnSp>
            <p:nvCxnSpPr>
              <p:cNvPr id="167" name="Straight Connector 166"/>
              <p:cNvCxnSpPr/>
              <p:nvPr/>
            </p:nvCxnSpPr>
            <p:spPr>
              <a:xfrm flipH="1">
                <a:off x="6858000" y="2743200"/>
                <a:ext cx="1828800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68" name="Straight Connector 167"/>
              <p:cNvCxnSpPr/>
              <p:nvPr/>
            </p:nvCxnSpPr>
            <p:spPr>
              <a:xfrm>
                <a:off x="7803340" y="2743200"/>
                <a:ext cx="0" cy="27432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  <p:sp>
          <p:nvSpPr>
            <p:cNvPr id="166" name="Rectangle 165"/>
            <p:cNvSpPr/>
            <p:nvPr/>
          </p:nvSpPr>
          <p:spPr>
            <a:xfrm>
              <a:off x="7210425" y="2897406"/>
              <a:ext cx="9144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14.00</a:t>
              </a: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6658368" y="3355277"/>
            <a:ext cx="2333625" cy="594360"/>
            <a:chOff x="6886968" y="3271520"/>
            <a:chExt cx="2333625" cy="594360"/>
          </a:xfrm>
        </p:grpSpPr>
        <p:sp>
          <p:nvSpPr>
            <p:cNvPr id="170" name="Rectangle 169"/>
            <p:cNvSpPr/>
            <p:nvPr/>
          </p:nvSpPr>
          <p:spPr>
            <a:xfrm>
              <a:off x="6886968" y="3271520"/>
              <a:ext cx="2333625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Cash Short and Over</a:t>
              </a:r>
            </a:p>
          </p:txBody>
        </p:sp>
        <p:grpSp>
          <p:nvGrpSpPr>
            <p:cNvPr id="171" name="Group 29"/>
            <p:cNvGrpSpPr/>
            <p:nvPr/>
          </p:nvGrpSpPr>
          <p:grpSpPr>
            <a:xfrm>
              <a:off x="7134225" y="3576320"/>
              <a:ext cx="1828800" cy="274320"/>
              <a:chOff x="6858000" y="2743200"/>
              <a:chExt cx="1828800" cy="274320"/>
            </a:xfrm>
          </p:grpSpPr>
          <p:cxnSp>
            <p:nvCxnSpPr>
              <p:cNvPr id="173" name="Straight Connector 172"/>
              <p:cNvCxnSpPr/>
              <p:nvPr/>
            </p:nvCxnSpPr>
            <p:spPr>
              <a:xfrm flipH="1">
                <a:off x="6858000" y="2743200"/>
                <a:ext cx="1828800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74" name="Straight Connector 173"/>
              <p:cNvCxnSpPr/>
              <p:nvPr/>
            </p:nvCxnSpPr>
            <p:spPr>
              <a:xfrm>
                <a:off x="7803340" y="2743200"/>
                <a:ext cx="0" cy="27432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  <p:sp>
          <p:nvSpPr>
            <p:cNvPr id="172" name="Rectangle 171"/>
            <p:cNvSpPr/>
            <p:nvPr/>
          </p:nvSpPr>
          <p:spPr>
            <a:xfrm>
              <a:off x="7210425" y="3527326"/>
              <a:ext cx="9144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1.00</a:t>
              </a:r>
            </a:p>
          </p:txBody>
        </p:sp>
      </p:grpSp>
      <p:grpSp>
        <p:nvGrpSpPr>
          <p:cNvPr id="175" name="Group 174"/>
          <p:cNvGrpSpPr/>
          <p:nvPr/>
        </p:nvGrpSpPr>
        <p:grpSpPr>
          <a:xfrm>
            <a:off x="6829426" y="3985197"/>
            <a:ext cx="1981199" cy="594360"/>
            <a:chOff x="7058026" y="3901440"/>
            <a:chExt cx="1981199" cy="594360"/>
          </a:xfrm>
        </p:grpSpPr>
        <p:sp>
          <p:nvSpPr>
            <p:cNvPr id="176" name="Rectangle 175"/>
            <p:cNvSpPr/>
            <p:nvPr/>
          </p:nvSpPr>
          <p:spPr>
            <a:xfrm>
              <a:off x="7058026" y="3901440"/>
              <a:ext cx="1981199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Cash</a:t>
              </a:r>
            </a:p>
          </p:txBody>
        </p:sp>
        <p:grpSp>
          <p:nvGrpSpPr>
            <p:cNvPr id="177" name="Group 29"/>
            <p:cNvGrpSpPr/>
            <p:nvPr/>
          </p:nvGrpSpPr>
          <p:grpSpPr>
            <a:xfrm>
              <a:off x="7134225" y="4206240"/>
              <a:ext cx="1828800" cy="274320"/>
              <a:chOff x="6858000" y="2743200"/>
              <a:chExt cx="1828800" cy="274320"/>
            </a:xfrm>
          </p:grpSpPr>
          <p:cxnSp>
            <p:nvCxnSpPr>
              <p:cNvPr id="179" name="Straight Connector 178"/>
              <p:cNvCxnSpPr/>
              <p:nvPr/>
            </p:nvCxnSpPr>
            <p:spPr>
              <a:xfrm flipH="1">
                <a:off x="6858000" y="2743200"/>
                <a:ext cx="1828800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80" name="Straight Connector 179"/>
              <p:cNvCxnSpPr/>
              <p:nvPr/>
            </p:nvCxnSpPr>
            <p:spPr>
              <a:xfrm>
                <a:off x="7803340" y="2743200"/>
                <a:ext cx="0" cy="27432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  <p:sp>
          <p:nvSpPr>
            <p:cNvPr id="178" name="Rectangle 177"/>
            <p:cNvSpPr/>
            <p:nvPr/>
          </p:nvSpPr>
          <p:spPr>
            <a:xfrm>
              <a:off x="8048626" y="4157246"/>
              <a:ext cx="9144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35.00</a:t>
              </a:r>
            </a:p>
          </p:txBody>
        </p:sp>
      </p:grpSp>
      <p:sp>
        <p:nvSpPr>
          <p:cNvPr id="181" name="Down Arrow 180"/>
          <p:cNvSpPr>
            <a:spLocks noChangeAspect="1"/>
          </p:cNvSpPr>
          <p:nvPr/>
        </p:nvSpPr>
        <p:spPr>
          <a:xfrm>
            <a:off x="7884795" y="4335717"/>
            <a:ext cx="182880" cy="182880"/>
          </a:xfrm>
          <a:prstGeom prst="down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82" name="Up Arrow 181"/>
          <p:cNvSpPr>
            <a:spLocks noChangeAspect="1"/>
          </p:cNvSpPr>
          <p:nvPr/>
        </p:nvSpPr>
        <p:spPr>
          <a:xfrm>
            <a:off x="6936867" y="2451498"/>
            <a:ext cx="182880" cy="182880"/>
          </a:xfrm>
          <a:prstGeom prst="up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83" name="Up Arrow 182"/>
          <p:cNvSpPr>
            <a:spLocks noChangeAspect="1"/>
          </p:cNvSpPr>
          <p:nvPr/>
        </p:nvSpPr>
        <p:spPr>
          <a:xfrm>
            <a:off x="6936867" y="3086037"/>
            <a:ext cx="182880" cy="182880"/>
          </a:xfrm>
          <a:prstGeom prst="up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84" name="Up Arrow 183"/>
          <p:cNvSpPr>
            <a:spLocks noChangeAspect="1"/>
          </p:cNvSpPr>
          <p:nvPr/>
        </p:nvSpPr>
        <p:spPr>
          <a:xfrm>
            <a:off x="6936867" y="3719190"/>
            <a:ext cx="182880" cy="182880"/>
          </a:xfrm>
          <a:prstGeom prst="up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5" name="Group 184"/>
          <p:cNvGrpSpPr/>
          <p:nvPr/>
        </p:nvGrpSpPr>
        <p:grpSpPr>
          <a:xfrm>
            <a:off x="76200" y="2508303"/>
            <a:ext cx="1461654" cy="3276600"/>
            <a:chOff x="76200" y="2500746"/>
            <a:chExt cx="1461654" cy="3276600"/>
          </a:xfrm>
        </p:grpSpPr>
        <p:sp>
          <p:nvSpPr>
            <p:cNvPr id="186" name="Freeform 185"/>
            <p:cNvSpPr/>
            <p:nvPr/>
          </p:nvSpPr>
          <p:spPr>
            <a:xfrm>
              <a:off x="228600" y="2500746"/>
              <a:ext cx="1309254" cy="3276600"/>
            </a:xfrm>
            <a:custGeom>
              <a:avLst/>
              <a:gdLst>
                <a:gd name="connsiteX0" fmla="*/ 952500 w 952500"/>
                <a:gd name="connsiteY0" fmla="*/ 0 h 3152775"/>
                <a:gd name="connsiteX1" fmla="*/ 0 w 952500"/>
                <a:gd name="connsiteY1" fmla="*/ 200025 h 3152775"/>
                <a:gd name="connsiteX2" fmla="*/ 38100 w 952500"/>
                <a:gd name="connsiteY2" fmla="*/ 2695575 h 3152775"/>
                <a:gd name="connsiteX3" fmla="*/ 952500 w 952500"/>
                <a:gd name="connsiteY3" fmla="*/ 3152775 h 3152775"/>
                <a:gd name="connsiteX0" fmla="*/ 914400 w 914400"/>
                <a:gd name="connsiteY0" fmla="*/ 0 h 3152775"/>
                <a:gd name="connsiteX1" fmla="*/ 95250 w 914400"/>
                <a:gd name="connsiteY1" fmla="*/ 514350 h 3152775"/>
                <a:gd name="connsiteX2" fmla="*/ 0 w 914400"/>
                <a:gd name="connsiteY2" fmla="*/ 2695575 h 3152775"/>
                <a:gd name="connsiteX3" fmla="*/ 914400 w 914400"/>
                <a:gd name="connsiteY3" fmla="*/ 3152775 h 3152775"/>
                <a:gd name="connsiteX0" fmla="*/ 819150 w 819150"/>
                <a:gd name="connsiteY0" fmla="*/ 0 h 3152775"/>
                <a:gd name="connsiteX1" fmla="*/ 0 w 819150"/>
                <a:gd name="connsiteY1" fmla="*/ 514350 h 3152775"/>
                <a:gd name="connsiteX2" fmla="*/ 0 w 819150"/>
                <a:gd name="connsiteY2" fmla="*/ 2724150 h 3152775"/>
                <a:gd name="connsiteX3" fmla="*/ 819150 w 819150"/>
                <a:gd name="connsiteY3" fmla="*/ 3152775 h 3152775"/>
                <a:gd name="connsiteX0" fmla="*/ 819150 w 1274233"/>
                <a:gd name="connsiteY0" fmla="*/ 0 h 3152776"/>
                <a:gd name="connsiteX1" fmla="*/ 0 w 1274233"/>
                <a:gd name="connsiteY1" fmla="*/ 514350 h 3152776"/>
                <a:gd name="connsiteX2" fmla="*/ 0 w 1274233"/>
                <a:gd name="connsiteY2" fmla="*/ 2724150 h 3152776"/>
                <a:gd name="connsiteX3" fmla="*/ 1274233 w 1274233"/>
                <a:gd name="connsiteY3" fmla="*/ 3152776 h 3152776"/>
                <a:gd name="connsiteX0" fmla="*/ 689331 w 1274233"/>
                <a:gd name="connsiteY0" fmla="*/ 0 h 3152776"/>
                <a:gd name="connsiteX1" fmla="*/ 0 w 1274233"/>
                <a:gd name="connsiteY1" fmla="*/ 514350 h 3152776"/>
                <a:gd name="connsiteX2" fmla="*/ 0 w 1274233"/>
                <a:gd name="connsiteY2" fmla="*/ 2724150 h 3152776"/>
                <a:gd name="connsiteX3" fmla="*/ 1274233 w 1274233"/>
                <a:gd name="connsiteY3" fmla="*/ 3152776 h 3152776"/>
                <a:gd name="connsiteX0" fmla="*/ 689331 w 1465368"/>
                <a:gd name="connsiteY0" fmla="*/ 0 h 3152776"/>
                <a:gd name="connsiteX1" fmla="*/ 0 w 1465368"/>
                <a:gd name="connsiteY1" fmla="*/ 514350 h 3152776"/>
                <a:gd name="connsiteX2" fmla="*/ 0 w 1465368"/>
                <a:gd name="connsiteY2" fmla="*/ 2724150 h 3152776"/>
                <a:gd name="connsiteX3" fmla="*/ 1465368 w 1465368"/>
                <a:gd name="connsiteY3" fmla="*/ 3152776 h 3152776"/>
                <a:gd name="connsiteX0" fmla="*/ 705487 w 1481524"/>
                <a:gd name="connsiteY0" fmla="*/ 0 h 3152776"/>
                <a:gd name="connsiteX1" fmla="*/ 16156 w 1481524"/>
                <a:gd name="connsiteY1" fmla="*/ 514350 h 3152776"/>
                <a:gd name="connsiteX2" fmla="*/ 0 w 1481524"/>
                <a:gd name="connsiteY2" fmla="*/ 2139621 h 3152776"/>
                <a:gd name="connsiteX3" fmla="*/ 1481524 w 1481524"/>
                <a:gd name="connsiteY3" fmla="*/ 3152776 h 3152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81524" h="3152776">
                  <a:moveTo>
                    <a:pt x="705487" y="0"/>
                  </a:moveTo>
                  <a:lnTo>
                    <a:pt x="16156" y="514350"/>
                  </a:lnTo>
                  <a:lnTo>
                    <a:pt x="0" y="2139621"/>
                  </a:lnTo>
                  <a:lnTo>
                    <a:pt x="1481524" y="3152776"/>
                  </a:lnTo>
                </a:path>
              </a:pathLst>
            </a:custGeom>
            <a:noFill/>
            <a:ln w="38100" cap="flat" cmpd="sng" algn="ctr">
              <a:solidFill>
                <a:srgbClr val="00B0F0"/>
              </a:solidFill>
              <a:prstDash val="solid"/>
              <a:headEnd type="none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87" name="Group 117"/>
            <p:cNvGrpSpPr/>
            <p:nvPr/>
          </p:nvGrpSpPr>
          <p:grpSpPr>
            <a:xfrm>
              <a:off x="76200" y="4577714"/>
              <a:ext cx="838200" cy="307777"/>
              <a:chOff x="76200" y="4577714"/>
              <a:chExt cx="838200" cy="307777"/>
            </a:xfrm>
          </p:grpSpPr>
          <p:sp>
            <p:nvSpPr>
              <p:cNvPr id="188" name="Rectangle 187"/>
              <p:cNvSpPr/>
              <p:nvPr/>
            </p:nvSpPr>
            <p:spPr>
              <a:xfrm>
                <a:off x="190500" y="4577714"/>
                <a:ext cx="72390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Date</a:t>
                </a: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9" name="Rectangle 7"/>
              <p:cNvSpPr>
                <a:spLocks noChangeArrowheads="1"/>
              </p:cNvSpPr>
              <p:nvPr/>
            </p:nvSpPr>
            <p:spPr bwMode="auto">
              <a:xfrm>
                <a:off x="76200" y="4602480"/>
                <a:ext cx="274320" cy="27432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</p:grpSp>
      </p:grpSp>
      <p:grpSp>
        <p:nvGrpSpPr>
          <p:cNvPr id="190" name="Group 189"/>
          <p:cNvGrpSpPr/>
          <p:nvPr/>
        </p:nvGrpSpPr>
        <p:grpSpPr>
          <a:xfrm>
            <a:off x="4211781" y="5827282"/>
            <a:ext cx="4361617" cy="670560"/>
            <a:chOff x="4211781" y="5819725"/>
            <a:chExt cx="4361617" cy="670560"/>
          </a:xfrm>
        </p:grpSpPr>
        <p:sp>
          <p:nvSpPr>
            <p:cNvPr id="191" name="Freeform 190"/>
            <p:cNvSpPr/>
            <p:nvPr/>
          </p:nvSpPr>
          <p:spPr>
            <a:xfrm>
              <a:off x="4211781" y="5819725"/>
              <a:ext cx="2743200" cy="553367"/>
            </a:xfrm>
            <a:custGeom>
              <a:avLst/>
              <a:gdLst>
                <a:gd name="connsiteX0" fmla="*/ 0 w 3990975"/>
                <a:gd name="connsiteY0" fmla="*/ 0 h 400050"/>
                <a:gd name="connsiteX1" fmla="*/ 542925 w 3990975"/>
                <a:gd name="connsiteY1" fmla="*/ 371475 h 400050"/>
                <a:gd name="connsiteX2" fmla="*/ 3990975 w 3990975"/>
                <a:gd name="connsiteY2" fmla="*/ 400050 h 400050"/>
                <a:gd name="connsiteX0" fmla="*/ 0 w 4000500"/>
                <a:gd name="connsiteY0" fmla="*/ 0 h 381000"/>
                <a:gd name="connsiteX1" fmla="*/ 542925 w 4000500"/>
                <a:gd name="connsiteY1" fmla="*/ 371475 h 381000"/>
                <a:gd name="connsiteX2" fmla="*/ 4000500 w 4000500"/>
                <a:gd name="connsiteY2" fmla="*/ 381000 h 381000"/>
                <a:gd name="connsiteX0" fmla="*/ 0 w 3886201"/>
                <a:gd name="connsiteY0" fmla="*/ 0 h 381000"/>
                <a:gd name="connsiteX1" fmla="*/ 428626 w 3886201"/>
                <a:gd name="connsiteY1" fmla="*/ 371475 h 381000"/>
                <a:gd name="connsiteX2" fmla="*/ 3886201 w 3886201"/>
                <a:gd name="connsiteY2" fmla="*/ 381000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86201" h="381000">
                  <a:moveTo>
                    <a:pt x="0" y="0"/>
                  </a:moveTo>
                  <a:lnTo>
                    <a:pt x="428626" y="371475"/>
                  </a:lnTo>
                  <a:lnTo>
                    <a:pt x="3886201" y="381000"/>
                  </a:lnTo>
                </a:path>
              </a:pathLst>
            </a:custGeom>
            <a:noFill/>
            <a:ln w="38100" cap="flat" cmpd="sng" algn="ctr">
              <a:solidFill>
                <a:srgbClr val="00B0F0"/>
              </a:solidFill>
              <a:prstDash val="solid"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2" name="Rectangle 7"/>
            <p:cNvSpPr>
              <a:spLocks noChangeArrowheads="1"/>
            </p:cNvSpPr>
            <p:nvPr/>
          </p:nvSpPr>
          <p:spPr bwMode="auto">
            <a:xfrm>
              <a:off x="6802581" y="6215965"/>
              <a:ext cx="274320" cy="27432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7103380" y="6232180"/>
              <a:ext cx="1470018" cy="252377"/>
            </a:xfrm>
            <a:prstGeom prst="rect">
              <a:avLst/>
            </a:prstGeom>
            <a:noFill/>
          </p:spPr>
          <p:txBody>
            <a:bodyPr wrap="none" lIns="18288" tIns="18288" rIns="18288" bIns="18288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Source Document</a:t>
              </a:r>
            </a:p>
          </p:txBody>
        </p:sp>
      </p:grpSp>
      <p:grpSp>
        <p:nvGrpSpPr>
          <p:cNvPr id="194" name="Group 193"/>
          <p:cNvGrpSpPr/>
          <p:nvPr/>
        </p:nvGrpSpPr>
        <p:grpSpPr>
          <a:xfrm>
            <a:off x="1905000" y="3248991"/>
            <a:ext cx="3294185" cy="2766642"/>
            <a:chOff x="1905000" y="3241434"/>
            <a:chExt cx="3294185" cy="2766642"/>
          </a:xfrm>
        </p:grpSpPr>
        <p:sp>
          <p:nvSpPr>
            <p:cNvPr id="195" name="Freeform 194"/>
            <p:cNvSpPr/>
            <p:nvPr/>
          </p:nvSpPr>
          <p:spPr>
            <a:xfrm>
              <a:off x="2819400" y="3241434"/>
              <a:ext cx="158261" cy="304800"/>
            </a:xfrm>
            <a:custGeom>
              <a:avLst/>
              <a:gdLst>
                <a:gd name="connsiteX0" fmla="*/ 158261 w 158261"/>
                <a:gd name="connsiteY0" fmla="*/ 0 h 293077"/>
                <a:gd name="connsiteX1" fmla="*/ 0 w 158261"/>
                <a:gd name="connsiteY1" fmla="*/ 0 h 293077"/>
                <a:gd name="connsiteX2" fmla="*/ 5861 w 158261"/>
                <a:gd name="connsiteY2" fmla="*/ 293077 h 293077"/>
                <a:gd name="connsiteX3" fmla="*/ 158261 w 158261"/>
                <a:gd name="connsiteY3" fmla="*/ 293077 h 293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8261" h="293077">
                  <a:moveTo>
                    <a:pt x="158261" y="0"/>
                  </a:moveTo>
                  <a:lnTo>
                    <a:pt x="0" y="0"/>
                  </a:lnTo>
                  <a:lnTo>
                    <a:pt x="5861" y="293077"/>
                  </a:lnTo>
                  <a:lnTo>
                    <a:pt x="158261" y="293077"/>
                  </a:lnTo>
                </a:path>
              </a:pathLst>
            </a:custGeom>
            <a:noFill/>
            <a:ln w="38100" cap="flat" cmpd="sng" algn="ctr">
              <a:solidFill>
                <a:srgbClr val="00B0F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6" name="Freeform 195"/>
            <p:cNvSpPr/>
            <p:nvPr/>
          </p:nvSpPr>
          <p:spPr>
            <a:xfrm flipH="1">
              <a:off x="1905000" y="3241434"/>
              <a:ext cx="158261" cy="304800"/>
            </a:xfrm>
            <a:custGeom>
              <a:avLst/>
              <a:gdLst>
                <a:gd name="connsiteX0" fmla="*/ 158261 w 158261"/>
                <a:gd name="connsiteY0" fmla="*/ 0 h 293077"/>
                <a:gd name="connsiteX1" fmla="*/ 0 w 158261"/>
                <a:gd name="connsiteY1" fmla="*/ 0 h 293077"/>
                <a:gd name="connsiteX2" fmla="*/ 5861 w 158261"/>
                <a:gd name="connsiteY2" fmla="*/ 293077 h 293077"/>
                <a:gd name="connsiteX3" fmla="*/ 158261 w 158261"/>
                <a:gd name="connsiteY3" fmla="*/ 293077 h 293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8261" h="293077">
                  <a:moveTo>
                    <a:pt x="158261" y="0"/>
                  </a:moveTo>
                  <a:lnTo>
                    <a:pt x="0" y="0"/>
                  </a:lnTo>
                  <a:lnTo>
                    <a:pt x="5861" y="293077"/>
                  </a:lnTo>
                  <a:lnTo>
                    <a:pt x="158261" y="293077"/>
                  </a:lnTo>
                </a:path>
              </a:pathLst>
            </a:custGeom>
            <a:noFill/>
            <a:ln w="38100" cap="flat" cmpd="sng" algn="ctr">
              <a:solidFill>
                <a:srgbClr val="00B0F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" name="Freeform 196"/>
            <p:cNvSpPr/>
            <p:nvPr/>
          </p:nvSpPr>
          <p:spPr>
            <a:xfrm>
              <a:off x="5040924" y="5703276"/>
              <a:ext cx="158261" cy="304800"/>
            </a:xfrm>
            <a:custGeom>
              <a:avLst/>
              <a:gdLst>
                <a:gd name="connsiteX0" fmla="*/ 158261 w 158261"/>
                <a:gd name="connsiteY0" fmla="*/ 0 h 293077"/>
                <a:gd name="connsiteX1" fmla="*/ 0 w 158261"/>
                <a:gd name="connsiteY1" fmla="*/ 0 h 293077"/>
                <a:gd name="connsiteX2" fmla="*/ 5861 w 158261"/>
                <a:gd name="connsiteY2" fmla="*/ 293077 h 293077"/>
                <a:gd name="connsiteX3" fmla="*/ 158261 w 158261"/>
                <a:gd name="connsiteY3" fmla="*/ 293077 h 293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8261" h="293077">
                  <a:moveTo>
                    <a:pt x="158261" y="0"/>
                  </a:moveTo>
                  <a:lnTo>
                    <a:pt x="0" y="0"/>
                  </a:lnTo>
                  <a:lnTo>
                    <a:pt x="5861" y="293077"/>
                  </a:lnTo>
                  <a:lnTo>
                    <a:pt x="158261" y="293077"/>
                  </a:lnTo>
                </a:path>
              </a:pathLst>
            </a:custGeom>
            <a:noFill/>
            <a:ln w="38100" cap="flat" cmpd="sng" algn="ctr">
              <a:solidFill>
                <a:srgbClr val="00B0F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8" name="Freeform 197"/>
            <p:cNvSpPr/>
            <p:nvPr/>
          </p:nvSpPr>
          <p:spPr>
            <a:xfrm flipH="1">
              <a:off x="2907324" y="5703276"/>
              <a:ext cx="158261" cy="304800"/>
            </a:xfrm>
            <a:custGeom>
              <a:avLst/>
              <a:gdLst>
                <a:gd name="connsiteX0" fmla="*/ 158261 w 158261"/>
                <a:gd name="connsiteY0" fmla="*/ 0 h 293077"/>
                <a:gd name="connsiteX1" fmla="*/ 0 w 158261"/>
                <a:gd name="connsiteY1" fmla="*/ 0 h 293077"/>
                <a:gd name="connsiteX2" fmla="*/ 5861 w 158261"/>
                <a:gd name="connsiteY2" fmla="*/ 293077 h 293077"/>
                <a:gd name="connsiteX3" fmla="*/ 158261 w 158261"/>
                <a:gd name="connsiteY3" fmla="*/ 293077 h 293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8261" h="293077">
                  <a:moveTo>
                    <a:pt x="158261" y="0"/>
                  </a:moveTo>
                  <a:lnTo>
                    <a:pt x="0" y="0"/>
                  </a:lnTo>
                  <a:lnTo>
                    <a:pt x="5861" y="293077"/>
                  </a:lnTo>
                  <a:lnTo>
                    <a:pt x="158261" y="293077"/>
                  </a:lnTo>
                </a:path>
              </a:pathLst>
            </a:custGeom>
            <a:noFill/>
            <a:ln w="38100" cap="flat" cmpd="sng" algn="ctr">
              <a:solidFill>
                <a:srgbClr val="00B0F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99" name="Straight Connector 198"/>
            <p:cNvCxnSpPr>
              <a:stCxn id="196" idx="2"/>
            </p:cNvCxnSpPr>
            <p:nvPr/>
          </p:nvCxnSpPr>
          <p:spPr>
            <a:xfrm>
              <a:off x="2057400" y="3546234"/>
              <a:ext cx="1066800" cy="1178166"/>
            </a:xfrm>
            <a:prstGeom prst="line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</a:ln>
            <a:effectLst/>
          </p:spPr>
        </p:cxnSp>
        <p:cxnSp>
          <p:nvCxnSpPr>
            <p:cNvPr id="200" name="Straight Connector 199"/>
            <p:cNvCxnSpPr>
              <a:stCxn id="195" idx="2"/>
            </p:cNvCxnSpPr>
            <p:nvPr/>
          </p:nvCxnSpPr>
          <p:spPr>
            <a:xfrm>
              <a:off x="2825261" y="3546234"/>
              <a:ext cx="298939" cy="1178166"/>
            </a:xfrm>
            <a:prstGeom prst="line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</a:ln>
            <a:effectLst/>
          </p:spPr>
        </p:cxnSp>
        <p:cxnSp>
          <p:nvCxnSpPr>
            <p:cNvPr id="201" name="Straight Connector 200"/>
            <p:cNvCxnSpPr>
              <a:stCxn id="198" idx="1"/>
            </p:cNvCxnSpPr>
            <p:nvPr/>
          </p:nvCxnSpPr>
          <p:spPr>
            <a:xfrm flipV="1">
              <a:off x="3065585" y="4724400"/>
              <a:ext cx="58615" cy="978876"/>
            </a:xfrm>
            <a:prstGeom prst="line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</a:ln>
            <a:effectLst/>
          </p:spPr>
        </p:cxnSp>
        <p:cxnSp>
          <p:nvCxnSpPr>
            <p:cNvPr id="202" name="Straight Connector 201"/>
            <p:cNvCxnSpPr>
              <a:stCxn id="197" idx="1"/>
            </p:cNvCxnSpPr>
            <p:nvPr/>
          </p:nvCxnSpPr>
          <p:spPr>
            <a:xfrm flipH="1" flipV="1">
              <a:off x="3124200" y="4724400"/>
              <a:ext cx="1916724" cy="978876"/>
            </a:xfrm>
            <a:prstGeom prst="line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</a:ln>
            <a:effectLst/>
          </p:spPr>
        </p:cxnSp>
        <p:sp>
          <p:nvSpPr>
            <p:cNvPr id="203" name="Rectangle 202"/>
            <p:cNvSpPr/>
            <p:nvPr/>
          </p:nvSpPr>
          <p:spPr>
            <a:xfrm>
              <a:off x="2355182" y="4577714"/>
              <a:ext cx="69281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Debits</a:t>
              </a:r>
            </a:p>
          </p:txBody>
        </p:sp>
        <p:sp>
          <p:nvSpPr>
            <p:cNvPr id="204" name="Rectangle 7"/>
            <p:cNvSpPr>
              <a:spLocks noChangeArrowheads="1"/>
            </p:cNvSpPr>
            <p:nvPr/>
          </p:nvSpPr>
          <p:spPr bwMode="auto">
            <a:xfrm>
              <a:off x="3002280" y="4602480"/>
              <a:ext cx="274320" cy="27432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</p:grpSp>
      <p:grpSp>
        <p:nvGrpSpPr>
          <p:cNvPr id="205" name="Group 204"/>
          <p:cNvGrpSpPr/>
          <p:nvPr/>
        </p:nvGrpSpPr>
        <p:grpSpPr>
          <a:xfrm>
            <a:off x="5128846" y="4350957"/>
            <a:ext cx="3862754" cy="1705708"/>
            <a:chOff x="5128846" y="4343400"/>
            <a:chExt cx="3862754" cy="1705708"/>
          </a:xfrm>
        </p:grpSpPr>
        <p:sp>
          <p:nvSpPr>
            <p:cNvPr id="206" name="Freeform 205"/>
            <p:cNvSpPr/>
            <p:nvPr/>
          </p:nvSpPr>
          <p:spPr>
            <a:xfrm>
              <a:off x="5128846" y="4343400"/>
              <a:ext cx="1225062" cy="1705708"/>
            </a:xfrm>
            <a:custGeom>
              <a:avLst/>
              <a:gdLst>
                <a:gd name="connsiteX0" fmla="*/ 0 w 1225062"/>
                <a:gd name="connsiteY0" fmla="*/ 0 h 1705708"/>
                <a:gd name="connsiteX1" fmla="*/ 1225062 w 1225062"/>
                <a:gd name="connsiteY1" fmla="*/ 386862 h 1705708"/>
                <a:gd name="connsiteX2" fmla="*/ 345831 w 1225062"/>
                <a:gd name="connsiteY2" fmla="*/ 1705708 h 1705708"/>
                <a:gd name="connsiteX3" fmla="*/ 339969 w 1225062"/>
                <a:gd name="connsiteY3" fmla="*/ 1705708 h 1705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5062" h="1705708">
                  <a:moveTo>
                    <a:pt x="0" y="0"/>
                  </a:moveTo>
                  <a:lnTo>
                    <a:pt x="1225062" y="386862"/>
                  </a:lnTo>
                  <a:lnTo>
                    <a:pt x="345831" y="1705708"/>
                  </a:lnTo>
                  <a:lnTo>
                    <a:pt x="339969" y="1705708"/>
                  </a:lnTo>
                </a:path>
              </a:pathLst>
            </a:custGeom>
            <a:noFill/>
            <a:ln w="38100" cap="flat" cmpd="sng" algn="ctr">
              <a:solidFill>
                <a:srgbClr val="00B0F0"/>
              </a:solidFill>
              <a:prstDash val="solid"/>
              <a:headEnd type="none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6477000" y="4572000"/>
              <a:ext cx="2514600" cy="467820"/>
            </a:xfrm>
            <a:prstGeom prst="rect">
              <a:avLst/>
            </a:prstGeom>
            <a:noFill/>
          </p:spPr>
          <p:txBody>
            <a:bodyPr wrap="square" lIns="18288" tIns="18288" rIns="18288" bIns="18288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Cash Short (a Debit) </a:t>
              </a:r>
              <a:b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</a:b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or Cash Over (a Credit)</a:t>
              </a:r>
            </a:p>
          </p:txBody>
        </p:sp>
        <p:sp>
          <p:nvSpPr>
            <p:cNvPr id="208" name="Rectangle 7"/>
            <p:cNvSpPr>
              <a:spLocks noChangeArrowheads="1"/>
            </p:cNvSpPr>
            <p:nvPr/>
          </p:nvSpPr>
          <p:spPr bwMode="auto">
            <a:xfrm>
              <a:off x="6202680" y="4602480"/>
              <a:ext cx="274320" cy="27432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4432492" y="4503357"/>
            <a:ext cx="1511108" cy="1737360"/>
            <a:chOff x="4432492" y="4495800"/>
            <a:chExt cx="1511108" cy="1737360"/>
          </a:xfrm>
        </p:grpSpPr>
        <p:cxnSp>
          <p:nvCxnSpPr>
            <p:cNvPr id="210" name="Straight Arrow Connector 209"/>
            <p:cNvCxnSpPr/>
            <p:nvPr/>
          </p:nvCxnSpPr>
          <p:spPr>
            <a:xfrm>
              <a:off x="5120640" y="4495800"/>
              <a:ext cx="822960" cy="1737360"/>
            </a:xfrm>
            <a:prstGeom prst="straightConnector1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211" name="Rectangle 210"/>
            <p:cNvSpPr/>
            <p:nvPr/>
          </p:nvSpPr>
          <p:spPr>
            <a:xfrm>
              <a:off x="4432492" y="4577714"/>
              <a:ext cx="66236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Credit</a:t>
              </a:r>
            </a:p>
          </p:txBody>
        </p:sp>
        <p:sp>
          <p:nvSpPr>
            <p:cNvPr id="212" name="Rectangle 7"/>
            <p:cNvSpPr>
              <a:spLocks noChangeArrowheads="1"/>
            </p:cNvSpPr>
            <p:nvPr/>
          </p:nvSpPr>
          <p:spPr bwMode="auto">
            <a:xfrm>
              <a:off x="5094852" y="4602480"/>
              <a:ext cx="274320" cy="27432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8229600" y="1115568"/>
            <a:ext cx="798582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LO11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8</a:t>
            </a:r>
          </a:p>
        </p:txBody>
      </p:sp>
      <p:sp>
        <p:nvSpPr>
          <p:cNvPr id="64" name="Flowchart: Delay 63"/>
          <p:cNvSpPr/>
          <p:nvPr/>
        </p:nvSpPr>
        <p:spPr>
          <a:xfrm rot="5400000">
            <a:off x="8284200" y="-410157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008557" y="126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5-4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" grpId="0" animBg="1"/>
      <p:bldP spid="181" grpId="0" animBg="1"/>
      <p:bldP spid="182" grpId="0" animBg="1"/>
      <p:bldP spid="183" grpId="0" animBg="1"/>
      <p:bldP spid="18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724215"/>
            <a:ext cx="8401050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b="1" dirty="0">
                <a:solidFill>
                  <a:schemeClr val="accent1"/>
                </a:solidFill>
              </a:rPr>
              <a:t>Lesson 5-4 </a:t>
            </a:r>
            <a:r>
              <a:rPr lang="en-US" sz="3200" dirty="0"/>
              <a:t>Audit Your Understanding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361202" y="1622871"/>
            <a:ext cx="8033657" cy="746886"/>
          </a:xfrm>
        </p:spPr>
        <p:txBody>
          <a:bodyPr vert="horz" lIns="91440" tIns="45720" rIns="91440" bIns="45720" rtlCol="0">
            <a:normAutofit/>
          </a:bodyPr>
          <a:lstStyle/>
          <a:p>
            <a:pPr marL="377825" marR="0" indent="-37782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rgbClr val="FF0000"/>
                </a:solidFill>
              </a:rPr>
              <a:t>1.	</a:t>
            </a:r>
            <a:r>
              <a:rPr lang="en-US" dirty="0"/>
              <a:t>Why do businesses use petty cash funds?</a:t>
            </a:r>
          </a:p>
        </p:txBody>
      </p:sp>
      <p:sp>
        <p:nvSpPr>
          <p:cNvPr id="12" name="Content Placeholder 7"/>
          <p:cNvSpPr txBox="1">
            <a:spLocks/>
          </p:cNvSpPr>
          <p:nvPr/>
        </p:nvSpPr>
        <p:spPr>
          <a:xfrm>
            <a:off x="831273" y="3048000"/>
            <a:ext cx="7315200" cy="1447800"/>
          </a:xfrm>
          <a:prstGeom prst="rect">
            <a:avLst/>
          </a:prstGeom>
          <a:solidFill>
            <a:srgbClr val="EEECE1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Calibri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152400" algn="l"/>
                <a:tab pos="304800" algn="l"/>
                <a:tab pos="3048000" algn="l"/>
                <a:tab pos="3200400" algn="l"/>
                <a:tab pos="457200" algn="l"/>
              </a:tabLst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For making small cash payments for which writing a check is not time- or cost-effective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9</a:t>
            </a:r>
          </a:p>
        </p:txBody>
      </p:sp>
      <p:sp>
        <p:nvSpPr>
          <p:cNvPr id="8" name="Flowchart: Delay 7"/>
          <p:cNvSpPr/>
          <p:nvPr/>
        </p:nvSpPr>
        <p:spPr>
          <a:xfrm rot="5400000">
            <a:off x="8284200" y="-410157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08557" y="126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5-4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21"/>
  <p:tag name="MMPROD_UIDATA" val="&lt;database version=&quot;6.0&quot;&gt;&lt;object type=&quot;1&quot; unique_id=&quot;10001&quot;&gt;&lt;object type=&quot;8&quot; unique_id=&quot;10605&quot;&gt;&lt;/object&gt;&lt;object type=&quot;2&quot; unique_id=&quot;10606&quot;&gt;&lt;object type=&quot;3&quot; unique_id=&quot;10607&quot;&gt;&lt;property id=&quot;20148&quot; value=&quot;5&quot;/&gt;&lt;property id=&quot;20300&quot; value=&quot;Slide 1 - &amp;quot;LESSON&amp;#x0D;&amp;#x0A;5-4 Petty Cash&amp;quot;&quot;/&gt;&lt;property id=&quot;20307&quot; value=&quot;337&quot;/&gt;&lt;/object&gt;&lt;object type=&quot;3&quot; unique_id=&quot;10608&quot;&gt;&lt;property id=&quot;20148&quot; value=&quot;5&quot;/&gt;&lt;property id=&quot;20300&quot; value=&quot;Slide 2 - &amp;quot;Establishing a Petty Cash Fund&amp;quot;&quot;/&gt;&lt;property id=&quot;20307&quot; value=&quot;362&quot;/&gt;&lt;/object&gt;&lt;object type=&quot;3&quot; unique_id=&quot;10609&quot;&gt;&lt;property id=&quot;20148&quot; value=&quot;5&quot;/&gt;&lt;property id=&quot;20300&quot; value=&quot;Slide 3 - &amp;quot;Establishing a Petty Cash Fund&amp;quot;&quot;/&gt;&lt;property id=&quot;20307&quot; value=&quot;374&quot;/&gt;&lt;/object&gt;&lt;object type=&quot;3&quot; unique_id=&quot;10610&quot;&gt;&lt;property id=&quot;20148&quot; value=&quot;5&quot;/&gt;&lt;property id=&quot;20300&quot; value=&quot;Slide 4 - &amp;quot;Making Payments from a Petty Cash Fund with a Petty Cash Slip&amp;quot;&quot;/&gt;&lt;property id=&quot;20307&quot; value=&quot;363&quot;/&gt;&lt;/object&gt;&lt;object type=&quot;3&quot; unique_id=&quot;10611&quot;&gt;&lt;property id=&quot;20148&quot; value=&quot;5&quot;/&gt;&lt;property id=&quot;20300&quot; value=&quot;Slide 5 - &amp;quot;Petty Cash Report&amp;quot;&quot;/&gt;&lt;property id=&quot;20307&quot; value=&quot;364&quot;/&gt;&lt;/object&gt;&lt;object type=&quot;3&quot; unique_id=&quot;10612&quot;&gt;&lt;property id=&quot;20148&quot; value=&quot;5&quot;/&gt;&lt;property id=&quot;20300&quot; value=&quot;Slide 6 - &amp;quot;Petty Cash Report&amp;quot;&quot;/&gt;&lt;property id=&quot;20307&quot; value=&quot;375&quot;/&gt;&lt;/object&gt;&lt;object type=&quot;3&quot; unique_id=&quot;10613&quot;&gt;&lt;property id=&quot;20148&quot; value=&quot;5&quot;/&gt;&lt;property id=&quot;20300&quot; value=&quot;Slide 7 - &amp;quot;Replenishing Petty Cash&amp;quot;&quot;/&gt;&lt;property id=&quot;20307&quot; value=&quot;365&quot;/&gt;&lt;/object&gt;&lt;object type=&quot;3&quot; unique_id=&quot;10614&quot;&gt;&lt;property id=&quot;20148&quot; value=&quot;5&quot;/&gt;&lt;property id=&quot;20300&quot; value=&quot;Slide 8 - &amp;quot;Replenishing Petty Cash&amp;quot;&quot;/&gt;&lt;property id=&quot;20307&quot; value=&quot;376&quot;/&gt;&lt;/object&gt;&lt;object type=&quot;3&quot; unique_id=&quot;10615&quot;&gt;&lt;property id=&quot;20148&quot; value=&quot;5&quot;/&gt;&lt;property id=&quot;20300&quot; value=&quot;Slide 9 - &amp;quot;Lesson 5-4 Audit Your Understanding (1)&amp;quot;&quot;/&gt;&lt;property id=&quot;20307&quot; value=&quot;346&quot;/&gt;&lt;/object&gt;&lt;object type=&quot;3&quot; unique_id=&quot;10616&quot;&gt;&lt;property id=&quot;20148&quot; value=&quot;5&quot;/&gt;&lt;property id=&quot;20300&quot; value=&quot;Slide 10 - &amp;quot;Lesson 5-4 Audit Your Understanding (2)&amp;quot;&quot;/&gt;&lt;property id=&quot;20307&quot; value=&quot;347&quot;/&gt;&lt;/object&gt;&lt;/object&gt;&lt;/object&gt;&lt;/database&gt;"/>
</p:tagLst>
</file>

<file path=ppt/theme/theme1.xml><?xml version="1.0" encoding="utf-8"?>
<a:theme xmlns:a="http://schemas.openxmlformats.org/drawingml/2006/main" name="1_Office Theme">
  <a:themeElements>
    <a:clrScheme name="Custom 1">
      <a:dk1>
        <a:srgbClr val="011892"/>
      </a:dk1>
      <a:lt1>
        <a:srgbClr val="FFFFFF"/>
      </a:lt1>
      <a:dk2>
        <a:srgbClr val="006198"/>
      </a:dk2>
      <a:lt2>
        <a:srgbClr val="E7E6E6"/>
      </a:lt2>
      <a:accent1>
        <a:srgbClr val="0098D4"/>
      </a:accent1>
      <a:accent2>
        <a:srgbClr val="00B7E6"/>
      </a:accent2>
      <a:accent3>
        <a:srgbClr val="81CFEC"/>
      </a:accent3>
      <a:accent4>
        <a:srgbClr val="E8255F"/>
      </a:accent4>
      <a:accent5>
        <a:srgbClr val="FF6300"/>
      </a:accent5>
      <a:accent6>
        <a:srgbClr val="F5B600"/>
      </a:accent6>
      <a:hlink>
        <a:srgbClr val="00B7E6"/>
      </a:hlink>
      <a:folHlink>
        <a:srgbClr val="0098D4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effectLst/>
      </a:spPr>
      <a:bodyPr wrap="square" lIns="0" tIns="0" rIns="0" rtlCol="0" anchor="b">
        <a:spAutoFit/>
      </a:bodyPr>
      <a:lstStyle>
        <a:defPPr>
          <a:defRPr sz="2000" smtClean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Gilbertson_C21_11e PPT Template (Read-Only)" id="{9080F0FD-2DBD-B940-951A-23B0D5DCBA39}" vid="{59C5481E-374E-FE4C-AF5C-F3E808802C41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4037</TotalTime>
  <Words>378</Words>
  <Application>Microsoft Macintosh PowerPoint</Application>
  <PresentationFormat>On-screen Show (4:3)</PresentationFormat>
  <Paragraphs>110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1_Office Theme</vt:lpstr>
      <vt:lpstr>Custom Design</vt:lpstr>
      <vt:lpstr>LESSON 5-4 Petty Cash</vt:lpstr>
      <vt:lpstr>Establishing a Petty Cash Fund</vt:lpstr>
      <vt:lpstr>Establishing a Petty Cash Fund</vt:lpstr>
      <vt:lpstr>Making Payments from a Petty Cash Fund with a Petty Cash Slip</vt:lpstr>
      <vt:lpstr>Petty Cash Report</vt:lpstr>
      <vt:lpstr>Petty Cash Report</vt:lpstr>
      <vt:lpstr>Replenishing Petty Cash</vt:lpstr>
      <vt:lpstr>Replenishing Petty Cash</vt:lpstr>
      <vt:lpstr>Lesson 5-4 Audit Your Understanding</vt:lpstr>
      <vt:lpstr>Lesson 5-4 Audit Your Understanding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McLaughlin</dc:creator>
  <cp:lastModifiedBy>lw-dlf</cp:lastModifiedBy>
  <cp:revision>306</cp:revision>
  <dcterms:created xsi:type="dcterms:W3CDTF">2012-07-02T15:51:50Z</dcterms:created>
  <dcterms:modified xsi:type="dcterms:W3CDTF">2018-02-02T12:42:53Z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-748959103</vt:i4>
  </property>
  <property fmtid="{D5CDD505-2E9C-101B-9397-08002B2CF9AE}" pid="3" name="_NewReviewCycle">
    <vt:lpwstr/>
  </property>
  <property fmtid="{D5CDD505-2E9C-101B-9397-08002B2CF9AE}" pid="4" name="_EmailSubject">
    <vt:lpwstr>C21 PPT Sample Comments</vt:lpwstr>
  </property>
  <property fmtid="{D5CDD505-2E9C-101B-9397-08002B2CF9AE}" pid="5" name="_AuthorEmail">
    <vt:lpwstr>Diane.Bowdler@cengage.com</vt:lpwstr>
  </property>
  <property fmtid="{D5CDD505-2E9C-101B-9397-08002B2CF9AE}" pid="6" name="_AuthorEmailDisplayName">
    <vt:lpwstr>Bowdler, Diane</vt:lpwstr>
  </property>
</Properties>
</file>