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2"/>
  </p:notesMasterIdLst>
  <p:sldIdLst>
    <p:sldId id="339" r:id="rId3"/>
    <p:sldId id="354" r:id="rId4"/>
    <p:sldId id="367" r:id="rId5"/>
    <p:sldId id="355" r:id="rId6"/>
    <p:sldId id="368" r:id="rId7"/>
    <p:sldId id="356" r:id="rId8"/>
    <p:sldId id="357" r:id="rId9"/>
    <p:sldId id="344" r:id="rId10"/>
    <p:sldId id="34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128">
          <p15:clr>
            <a:srgbClr val="A4A3A4"/>
          </p15:clr>
        </p15:guide>
        <p15:guide id="4" orient="horz" pos="1923">
          <p15:clr>
            <a:srgbClr val="A4A3A4"/>
          </p15:clr>
        </p15:guide>
        <p15:guide id="5" orient="horz" pos="1099">
          <p15:clr>
            <a:srgbClr val="A4A3A4"/>
          </p15:clr>
        </p15:guide>
        <p15:guide id="6" orient="horz" pos="461">
          <p15:clr>
            <a:srgbClr val="A4A3A4"/>
          </p15:clr>
        </p15:guide>
        <p15:guide id="7" orient="horz" pos="704">
          <p15:clr>
            <a:srgbClr val="A4A3A4"/>
          </p15:clr>
        </p15:guide>
        <p15:guide id="8" pos="5517">
          <p15:clr>
            <a:srgbClr val="A4A3A4"/>
          </p15:clr>
        </p15:guide>
        <p15:guide id="9" pos="233">
          <p15:clr>
            <a:srgbClr val="A4A3A4"/>
          </p15:clr>
        </p15:guide>
        <p15:guide id="10" pos="300">
          <p15:clr>
            <a:srgbClr val="A4A3A4"/>
          </p15:clr>
        </p15:guide>
        <p15:guide id="11" pos="528">
          <p15:clr>
            <a:srgbClr val="A4A3A4"/>
          </p15:clr>
        </p15:guide>
        <p15:guide id="12" pos="719">
          <p15:clr>
            <a:srgbClr val="A4A3A4"/>
          </p15:clr>
        </p15:guide>
        <p15:guide id="13" pos="10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1" clrIdx="0"/>
  <p:cmAuthor id="1" name="Scelsi, Darcy" initials="SD" lastIdx="2" clrIdx="1">
    <p:extLst>
      <p:ext uri="{19B8F6BF-5375-455C-9EA6-DF929625EA0E}">
        <p15:presenceInfo xmlns:p15="http://schemas.microsoft.com/office/powerpoint/2012/main" xmlns="" userId="S-1-5-21-4027829005-1107895287-290554039-24582" providerId="AD"/>
      </p:ext>
    </p:extLst>
  </p:cmAuthor>
  <p:cmAuthor id="2" name="lw-dlf" initials="Q" lastIdx="0" clrIdx="2"/>
  <p:cmAuthor id="3" name="ELANGO" initials="ELA" lastIdx="4" clrIdx="3"/>
  <p:cmAuthor id="4" name="laser" initials="laser" lastIdx="3" clrIdx="4"/>
  <p:cmAuthor id="5" name="Ann Borman" initials="AB" lastIdx="3" clrIdx="5">
    <p:extLst>
      <p:ext uri="{19B8F6BF-5375-455C-9EA6-DF929625EA0E}">
        <p15:presenceInfo xmlns:p15="http://schemas.microsoft.com/office/powerpoint/2012/main" xmlns="" userId="64b9a9a8dd4b28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245"/>
    <a:srgbClr val="006600"/>
    <a:srgbClr val="1376B9"/>
    <a:srgbClr val="B6D5AB"/>
    <a:srgbClr val="EA0000"/>
    <a:srgbClr val="77933C"/>
    <a:srgbClr val="FF3300"/>
    <a:srgbClr val="FF0000"/>
    <a:srgbClr val="CC0000"/>
    <a:srgbClr val="73BE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93" autoAdjust="0"/>
    <p:restoredTop sz="86353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4128"/>
        <p:guide orient="horz" pos="1923"/>
        <p:guide orient="horz" pos="1099"/>
        <p:guide orient="horz" pos="461"/>
        <p:guide orient="horz" pos="704"/>
        <p:guide pos="2880"/>
        <p:guide pos="5517"/>
        <p:guide pos="233"/>
        <p:guide pos="300"/>
        <p:guide pos="528"/>
        <p:guide pos="719"/>
        <p:guide pos="1048"/>
      </p:guideLst>
    </p:cSldViewPr>
  </p:slideViewPr>
  <p:outlineViewPr>
    <p:cViewPr>
      <p:scale>
        <a:sx n="33" d="100"/>
        <a:sy n="33" d="100"/>
      </p:scale>
      <p:origin x="0" y="21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249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9D2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6600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3545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6-2 Planning Adjusting Entries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on a Work Sheet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2110929"/>
            <a:ext cx="681289" cy="297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Learning 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46671" y="2703608"/>
            <a:ext cx="708183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Analyze and explain the adjustments for supplies and prepaid insurance.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Complete the Adjustments columns of a work sheet.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1468"/>
            <a:ext cx="7886700" cy="854074"/>
          </a:xfrm>
        </p:spPr>
        <p:txBody>
          <a:bodyPr/>
          <a:lstStyle/>
          <a:p>
            <a:r>
              <a:rPr lang="en-US" sz="3000" dirty="0"/>
              <a:t>Planning Adjustments on a Work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09099"/>
            <a:ext cx="8306352" cy="4806316"/>
          </a:xfrm>
        </p:spPr>
        <p:txBody>
          <a:bodyPr>
            <a:noAutofit/>
          </a:bodyPr>
          <a:lstStyle/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Cash paid for an expense in one fiscal period that is not used until a later period is called a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prepaid expense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Reporting income when it is earned and expenses when they are incurred is called the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accrual basis of accounting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677863" lvl="1" indent="-300038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Generally accepted accounting principles (GAAP) require the use of the accrual basis of accounting.</a:t>
            </a:r>
          </a:p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Reporting income when the cash is received and expenses when the cash is paid is called the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cash basis of accounting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Changes recorded on a work sheet to update general ledger accounts at the end of a fiscal period are called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adjustments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6" name="Flowchart: Delay 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2228"/>
            <a:ext cx="7886700" cy="672105"/>
          </a:xfrm>
        </p:spPr>
        <p:txBody>
          <a:bodyPr/>
          <a:lstStyle/>
          <a:p>
            <a:r>
              <a:rPr lang="en-US" sz="3000" dirty="0"/>
              <a:t>Supplies Adjustment on a Work Sheet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75012" y="4572000"/>
            <a:ext cx="3562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>
                <a:tab pos="2286000" algn="dec"/>
              </a:tabLst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Jan. 31 Balance	 620.00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28800" y="2277135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Supplies Expense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042239" y="1595735"/>
            <a:ext cx="7034961" cy="3818930"/>
            <a:chOff x="1042239" y="1824335"/>
            <a:chExt cx="7034961" cy="3818930"/>
          </a:xfrm>
        </p:grpSpPr>
        <p:sp>
          <p:nvSpPr>
            <p:cNvPr id="54" name="Rectangle 53"/>
            <p:cNvSpPr/>
            <p:nvPr/>
          </p:nvSpPr>
          <p:spPr>
            <a:xfrm>
              <a:off x="1042239" y="3108980"/>
              <a:ext cx="3505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-3429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Tx/>
                <a:buFontTx/>
                <a:buNone/>
                <a:tabLst>
                  <a:tab pos="2286000" algn="dec"/>
                  <a:tab pos="3086100" algn="dec"/>
                </a:tabLst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Adjustment (a) 	530.00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80327" y="5181600"/>
              <a:ext cx="34154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-3429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Tx/>
                <a:buFontTx/>
                <a:buNone/>
                <a:tabLst>
                  <a:tab pos="2286000" algn="dec"/>
                  <a:tab pos="3086100" algn="dec"/>
                </a:tabLst>
                <a:defRPr/>
              </a:pPr>
              <a:r>
                <a:rPr kumimoji="0" 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(New Balance  </a:t>
              </a:r>
              <a:r>
                <a:rPr kumimoji="0" lang="en-US" sz="2400" b="0" i="1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	90.00)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166006" y="1824335"/>
              <a:ext cx="2811988" cy="461665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>
              <a:spAutoFit/>
            </a:bodyPr>
            <a:lstStyle/>
            <a:p>
              <a:pPr marL="0" marR="0" lvl="0" indent="-34290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AFTER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ADJUSTMENT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648200" y="4800600"/>
              <a:ext cx="3429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-3429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Tx/>
                <a:buFontTx/>
                <a:buNone/>
                <a:tabLst>
                  <a:tab pos="2286000" algn="dec"/>
                  <a:tab pos="3086100" algn="dec"/>
                </a:tabLst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Adjustment (a) 	530.00</a:t>
              </a:r>
            </a:p>
          </p:txBody>
        </p:sp>
      </p:grpSp>
      <p:cxnSp>
        <p:nvCxnSpPr>
          <p:cNvPr id="60" name="Straight Connector 59"/>
          <p:cNvCxnSpPr/>
          <p:nvPr/>
        </p:nvCxnSpPr>
        <p:spPr>
          <a:xfrm rot="16200000">
            <a:off x="4000500" y="3382035"/>
            <a:ext cx="1143000" cy="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1" name="Rectangle 60"/>
          <p:cNvSpPr/>
          <p:nvPr/>
        </p:nvSpPr>
        <p:spPr>
          <a:xfrm>
            <a:off x="1828800" y="4114800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Supplies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838200" y="4572000"/>
            <a:ext cx="7086600" cy="1168400"/>
            <a:chOff x="838200" y="2489200"/>
            <a:chExt cx="7086600" cy="11684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838200" y="2489200"/>
              <a:ext cx="7086600" cy="1588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>
            <a:xfrm rot="16200000">
              <a:off x="4000500" y="3086100"/>
              <a:ext cx="1143000" cy="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cxnSp>
        <p:nvCxnSpPr>
          <p:cNvPr id="67" name="Straight Connector 66"/>
          <p:cNvCxnSpPr/>
          <p:nvPr/>
        </p:nvCxnSpPr>
        <p:spPr>
          <a:xfrm>
            <a:off x="839775" y="2823235"/>
            <a:ext cx="7086600" cy="1588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19" name="Flowchart: Delay 18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Supplies Adjustment on a Work Sheet</a:t>
            </a:r>
          </a:p>
        </p:txBody>
      </p:sp>
      <p:pic>
        <p:nvPicPr>
          <p:cNvPr id="77" name="Content Placeholder 8" descr="Chapter 6_Page 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790700"/>
            <a:ext cx="8229600" cy="2086668"/>
          </a:xfrm>
          <a:prstGeom prst="rect">
            <a:avLst/>
          </a:prstGeom>
        </p:spPr>
      </p:pic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79110" y="4559515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5125" marR="0" lvl="0" indent="-365125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debit amount in the Adjustments Debit column on the line with the account title Supplies Expense.</a:t>
            </a:r>
          </a:p>
        </p:txBody>
      </p:sp>
      <p:sp>
        <p:nvSpPr>
          <p:cNvPr id="79" name="Rectangle 29"/>
          <p:cNvSpPr>
            <a:spLocks noChangeArrowheads="1"/>
          </p:cNvSpPr>
          <p:nvPr/>
        </p:nvSpPr>
        <p:spPr bwMode="auto">
          <a:xfrm>
            <a:off x="379110" y="5187588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5125" marR="0" lvl="0" indent="-365125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credit amount in the Credit column on the line with the account title Supplies.</a:t>
            </a:r>
          </a:p>
        </p:txBody>
      </p:sp>
      <p:sp>
        <p:nvSpPr>
          <p:cNvPr id="80" name="Rectangle 30"/>
          <p:cNvSpPr>
            <a:spLocks noChangeArrowheads="1"/>
          </p:cNvSpPr>
          <p:nvPr/>
        </p:nvSpPr>
        <p:spPr bwMode="auto">
          <a:xfrm>
            <a:off x="379110" y="5805793"/>
            <a:ext cx="8379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5125" marR="0" lvl="0" indent="-365125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Label the two parts of this adjustment with a small letter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 parentheses.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248400" y="1371600"/>
            <a:ext cx="1524000" cy="1409700"/>
            <a:chOff x="6248400" y="1409700"/>
            <a:chExt cx="1524000" cy="1409700"/>
          </a:xfrm>
        </p:grpSpPr>
        <p:grpSp>
          <p:nvGrpSpPr>
            <p:cNvPr id="82" name="Group 25"/>
            <p:cNvGrpSpPr/>
            <p:nvPr/>
          </p:nvGrpSpPr>
          <p:grpSpPr>
            <a:xfrm>
              <a:off x="6248400" y="1417320"/>
              <a:ext cx="1524000" cy="1402080"/>
              <a:chOff x="4495800" y="2712720"/>
              <a:chExt cx="1524000" cy="1402080"/>
            </a:xfrm>
          </p:grpSpPr>
          <p:sp>
            <p:nvSpPr>
              <p:cNvPr id="84" name="Line 20"/>
              <p:cNvSpPr>
                <a:spLocks noChangeShapeType="1"/>
              </p:cNvSpPr>
              <p:nvPr/>
            </p:nvSpPr>
            <p:spPr bwMode="auto">
              <a:xfrm flipH="1" flipV="1">
                <a:off x="4648200" y="2895600"/>
                <a:ext cx="1371600" cy="1219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9"/>
              <p:cNvSpPr>
                <a:spLocks noChangeArrowheads="1"/>
              </p:cNvSpPr>
              <p:nvPr/>
            </p:nvSpPr>
            <p:spPr bwMode="auto">
              <a:xfrm>
                <a:off x="4495800" y="271272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6586180" y="1409700"/>
              <a:ext cx="7889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Credit 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044440" y="3619500"/>
            <a:ext cx="1203960" cy="868680"/>
            <a:chOff x="5044440" y="3657600"/>
            <a:chExt cx="1203960" cy="868680"/>
          </a:xfrm>
        </p:grpSpPr>
        <p:grpSp>
          <p:nvGrpSpPr>
            <p:cNvPr id="87" name="Group 22"/>
            <p:cNvGrpSpPr/>
            <p:nvPr/>
          </p:nvGrpSpPr>
          <p:grpSpPr>
            <a:xfrm>
              <a:off x="5044440" y="3657600"/>
              <a:ext cx="1203960" cy="868680"/>
              <a:chOff x="1082040" y="2514600"/>
              <a:chExt cx="1203960" cy="868680"/>
            </a:xfrm>
          </p:grpSpPr>
          <p:cxnSp>
            <p:nvCxnSpPr>
              <p:cNvPr id="89" name="Straight Arrow Connector 88"/>
              <p:cNvCxnSpPr/>
              <p:nvPr/>
            </p:nvCxnSpPr>
            <p:spPr>
              <a:xfrm flipV="1">
                <a:off x="1219200" y="2514600"/>
                <a:ext cx="1066800" cy="762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0" name="Rectangle 7"/>
              <p:cNvSpPr>
                <a:spLocks noChangeArrowheads="1"/>
              </p:cNvSpPr>
              <p:nvPr/>
            </p:nvSpPr>
            <p:spPr bwMode="auto">
              <a:xfrm>
                <a:off x="1082040" y="301752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sp>
          <p:nvSpPr>
            <p:cNvPr id="88" name="Rectangle 87"/>
            <p:cNvSpPr/>
            <p:nvPr/>
          </p:nvSpPr>
          <p:spPr>
            <a:xfrm>
              <a:off x="5410200" y="4152900"/>
              <a:ext cx="68480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Label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934200" y="3695700"/>
            <a:ext cx="1877749" cy="784860"/>
            <a:chOff x="6934200" y="3733800"/>
            <a:chExt cx="1877749" cy="784860"/>
          </a:xfrm>
        </p:grpSpPr>
        <p:grpSp>
          <p:nvGrpSpPr>
            <p:cNvPr id="92" name="Group 31"/>
            <p:cNvGrpSpPr/>
            <p:nvPr/>
          </p:nvGrpSpPr>
          <p:grpSpPr>
            <a:xfrm>
              <a:off x="6934200" y="3733800"/>
              <a:ext cx="1219200" cy="784860"/>
              <a:chOff x="2286000" y="2514600"/>
              <a:chExt cx="1219200" cy="784860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flipH="1" flipV="1">
                <a:off x="2286000" y="2514600"/>
                <a:ext cx="1066800" cy="6096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3139440" y="29337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8091880" y="4152900"/>
              <a:ext cx="72006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Debit 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24" name="Flowchart: Delay 23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utoUpdateAnimBg="0"/>
      <p:bldP spid="79" grpId="0" autoUpdateAnimBg="0"/>
      <p:bldP spid="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88" y="387797"/>
            <a:ext cx="8388350" cy="1006474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Prepaid Insurance Adjustment </a:t>
            </a:r>
            <a:br>
              <a:rPr lang="en-US" sz="3000" dirty="0">
                <a:latin typeface="Arial" pitchFamily="34" charset="0"/>
                <a:cs typeface="Arial" pitchFamily="34" charset="0"/>
              </a:rPr>
            </a:br>
            <a:r>
              <a:rPr lang="en-US" sz="3000" dirty="0">
                <a:latin typeface="Arial" pitchFamily="34" charset="0"/>
                <a:cs typeface="Arial" pitchFamily="34" charset="0"/>
              </a:rPr>
              <a:t>on a Work Sheet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333185" y="4632980"/>
            <a:ext cx="28578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>
                <a:tab pos="2286000" algn="dec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Jan. 31 Balance 900.00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828800" y="2276565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Insurance Expense</a:t>
            </a:r>
          </a:p>
        </p:txBody>
      </p:sp>
      <p:grpSp>
        <p:nvGrpSpPr>
          <p:cNvPr id="50" name="Group 35"/>
          <p:cNvGrpSpPr/>
          <p:nvPr/>
        </p:nvGrpSpPr>
        <p:grpSpPr>
          <a:xfrm>
            <a:off x="1180155" y="1581090"/>
            <a:ext cx="6272289" cy="3852110"/>
            <a:chOff x="1180155" y="1806425"/>
            <a:chExt cx="6272289" cy="3852110"/>
          </a:xfrm>
        </p:grpSpPr>
        <p:sp>
          <p:nvSpPr>
            <p:cNvPr id="51" name="Rectangle 50"/>
            <p:cNvSpPr/>
            <p:nvPr/>
          </p:nvSpPr>
          <p:spPr>
            <a:xfrm>
              <a:off x="1524000" y="3044735"/>
              <a:ext cx="2819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-3429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Tx/>
                <a:buFontTx/>
                <a:buNone/>
                <a:tabLst>
                  <a:tab pos="2286000" algn="dec"/>
                  <a:tab pos="3086100" algn="dec"/>
                </a:tabLst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Adjustment (b)</a:t>
              </a:r>
              <a:r>
                <a:rPr lang="en-US" sz="2000" kern="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150.00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180155" y="5258425"/>
              <a:ext cx="301084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-3429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Tx/>
                <a:buFontTx/>
                <a:buNone/>
                <a:tabLst>
                  <a:tab pos="2286000" algn="dec"/>
                  <a:tab pos="3086100" algn="dec"/>
                </a:tabLst>
                <a:defRPr/>
              </a:pPr>
              <a:r>
                <a:rPr kumimoji="0" lang="en-US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(New Balance	 750.00)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173048" y="1806425"/>
              <a:ext cx="2869696" cy="400110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>
              <a:spAutoFit/>
            </a:bodyPr>
            <a:lstStyle/>
            <a:p>
              <a:pPr marL="0" marR="0" lvl="0" indent="-34290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AFTER ADJUSTMENT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633044" y="4854598"/>
              <a:ext cx="2819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-3429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Tx/>
                <a:buFontTx/>
                <a:buNone/>
                <a:tabLst>
                  <a:tab pos="2286000" algn="dec"/>
                  <a:tab pos="3086100" algn="dec"/>
                </a:tabLst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Adjustment (b) 150.00</a:t>
              </a:r>
            </a:p>
          </p:txBody>
        </p:sp>
      </p:grpSp>
      <p:grpSp>
        <p:nvGrpSpPr>
          <p:cNvPr id="55" name="Group 30"/>
          <p:cNvGrpSpPr/>
          <p:nvPr/>
        </p:nvGrpSpPr>
        <p:grpSpPr>
          <a:xfrm>
            <a:off x="986193" y="2743200"/>
            <a:ext cx="7243407" cy="852714"/>
            <a:chOff x="986193" y="2514600"/>
            <a:chExt cx="7243407" cy="11430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986193" y="2514600"/>
              <a:ext cx="7243407" cy="1270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>
            <a:xfrm rot="16200000">
              <a:off x="4000500" y="3086100"/>
              <a:ext cx="1143000" cy="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58" name="Rectangle 57"/>
          <p:cNvSpPr/>
          <p:nvPr/>
        </p:nvSpPr>
        <p:spPr>
          <a:xfrm>
            <a:off x="1828800" y="4038600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Prepaid Insurance</a:t>
            </a:r>
          </a:p>
        </p:txBody>
      </p:sp>
      <p:grpSp>
        <p:nvGrpSpPr>
          <p:cNvPr id="59" name="Group 32"/>
          <p:cNvGrpSpPr/>
          <p:nvPr/>
        </p:nvGrpSpPr>
        <p:grpSpPr>
          <a:xfrm>
            <a:off x="990600" y="4546600"/>
            <a:ext cx="7239000" cy="844385"/>
            <a:chOff x="990600" y="2489200"/>
            <a:chExt cx="7239000" cy="11684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990600" y="2489200"/>
              <a:ext cx="7239000" cy="1588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>
            <a:xfrm rot="16200000">
              <a:off x="4000500" y="3086100"/>
              <a:ext cx="1143000" cy="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20" name="Flowchart: Delay 19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369888" y="387797"/>
            <a:ext cx="8388350" cy="1006474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Prepaid Insurance Adjustment </a:t>
            </a:r>
            <a:br>
              <a:rPr lang="en-US" sz="3000" dirty="0">
                <a:latin typeface="Arial" pitchFamily="34" charset="0"/>
                <a:cs typeface="Arial" pitchFamily="34" charset="0"/>
              </a:rPr>
            </a:br>
            <a:r>
              <a:rPr lang="en-US" sz="3000" dirty="0">
                <a:latin typeface="Arial" pitchFamily="34" charset="0"/>
                <a:cs typeface="Arial" pitchFamily="34" charset="0"/>
              </a:rPr>
              <a:t>on a Work Sheet</a:t>
            </a:r>
          </a:p>
        </p:txBody>
      </p:sp>
      <p:pic>
        <p:nvPicPr>
          <p:cNvPr id="56" name="Picture 55" descr="Chapter 6_Page 1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402" y="1790700"/>
            <a:ext cx="8229600" cy="2081284"/>
          </a:xfrm>
          <a:prstGeom prst="rect">
            <a:avLst/>
          </a:prstGeom>
        </p:spPr>
      </p:pic>
      <p:sp>
        <p:nvSpPr>
          <p:cNvPr id="57" name="Rectangle 27"/>
          <p:cNvSpPr>
            <a:spLocks noChangeArrowheads="1"/>
          </p:cNvSpPr>
          <p:nvPr/>
        </p:nvSpPr>
        <p:spPr bwMode="auto">
          <a:xfrm>
            <a:off x="367154" y="4419600"/>
            <a:ext cx="81672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debit amount in the Adjustments Debit column on the line with the account title Insurance Expense.</a:t>
            </a:r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auto">
          <a:xfrm>
            <a:off x="367154" y="5082037"/>
            <a:ext cx="83910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credit amount in the Credit column on the line with the account title Prepaid Insurance.</a:t>
            </a:r>
          </a:p>
        </p:txBody>
      </p:sp>
      <p:sp>
        <p:nvSpPr>
          <p:cNvPr id="59" name="Rectangle 30"/>
          <p:cNvSpPr>
            <a:spLocks noChangeArrowheads="1"/>
          </p:cNvSpPr>
          <p:nvPr/>
        </p:nvSpPr>
        <p:spPr bwMode="auto">
          <a:xfrm>
            <a:off x="367154" y="5744475"/>
            <a:ext cx="83910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Label the two parts of this adjustment with a small letter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 parentheses.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4938642" y="3619500"/>
            <a:ext cx="1203960" cy="868680"/>
            <a:chOff x="5044440" y="3657600"/>
            <a:chExt cx="1203960" cy="868680"/>
          </a:xfrm>
        </p:grpSpPr>
        <p:grpSp>
          <p:nvGrpSpPr>
            <p:cNvPr id="61" name="Group 22"/>
            <p:cNvGrpSpPr/>
            <p:nvPr/>
          </p:nvGrpSpPr>
          <p:grpSpPr>
            <a:xfrm>
              <a:off x="5044440" y="3657600"/>
              <a:ext cx="1203960" cy="868680"/>
              <a:chOff x="1082040" y="2514600"/>
              <a:chExt cx="1203960" cy="868680"/>
            </a:xfrm>
          </p:grpSpPr>
          <p:cxnSp>
            <p:nvCxnSpPr>
              <p:cNvPr id="63" name="Straight Arrow Connector 62"/>
              <p:cNvCxnSpPr/>
              <p:nvPr/>
            </p:nvCxnSpPr>
            <p:spPr>
              <a:xfrm flipV="1">
                <a:off x="1219200" y="2514600"/>
                <a:ext cx="1066800" cy="762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4" name="Rectangle 7"/>
              <p:cNvSpPr>
                <a:spLocks noChangeArrowheads="1"/>
              </p:cNvSpPr>
              <p:nvPr/>
            </p:nvSpPr>
            <p:spPr bwMode="auto">
              <a:xfrm>
                <a:off x="1082040" y="301752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sp>
          <p:nvSpPr>
            <p:cNvPr id="62" name="Rectangle 61"/>
            <p:cNvSpPr/>
            <p:nvPr/>
          </p:nvSpPr>
          <p:spPr>
            <a:xfrm>
              <a:off x="5410200" y="4152900"/>
              <a:ext cx="68480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Label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828402" y="3695700"/>
            <a:ext cx="1877749" cy="784860"/>
            <a:chOff x="6934200" y="3733800"/>
            <a:chExt cx="1877749" cy="784860"/>
          </a:xfrm>
        </p:grpSpPr>
        <p:grpSp>
          <p:nvGrpSpPr>
            <p:cNvPr id="66" name="Group 31"/>
            <p:cNvGrpSpPr/>
            <p:nvPr/>
          </p:nvGrpSpPr>
          <p:grpSpPr>
            <a:xfrm>
              <a:off x="6934200" y="3733800"/>
              <a:ext cx="1219200" cy="784860"/>
              <a:chOff x="2286000" y="2514600"/>
              <a:chExt cx="1219200" cy="784860"/>
            </a:xfrm>
          </p:grpSpPr>
          <p:cxnSp>
            <p:nvCxnSpPr>
              <p:cNvPr id="68" name="Straight Arrow Connector 67"/>
              <p:cNvCxnSpPr/>
              <p:nvPr/>
            </p:nvCxnSpPr>
            <p:spPr>
              <a:xfrm flipH="1" flipV="1">
                <a:off x="2286000" y="2514600"/>
                <a:ext cx="1066800" cy="6096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9" name="Rectangle 7"/>
              <p:cNvSpPr>
                <a:spLocks noChangeArrowheads="1"/>
              </p:cNvSpPr>
              <p:nvPr/>
            </p:nvSpPr>
            <p:spPr bwMode="auto">
              <a:xfrm>
                <a:off x="3139440" y="29337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8091880" y="4152900"/>
              <a:ext cx="72006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Debit 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42602" y="1371600"/>
            <a:ext cx="1524000" cy="1409700"/>
            <a:chOff x="6248400" y="1409700"/>
            <a:chExt cx="1524000" cy="1409700"/>
          </a:xfrm>
        </p:grpSpPr>
        <p:grpSp>
          <p:nvGrpSpPr>
            <p:cNvPr id="71" name="Group 25"/>
            <p:cNvGrpSpPr/>
            <p:nvPr/>
          </p:nvGrpSpPr>
          <p:grpSpPr>
            <a:xfrm>
              <a:off x="6248400" y="1417320"/>
              <a:ext cx="1524000" cy="1402080"/>
              <a:chOff x="4495800" y="2712720"/>
              <a:chExt cx="1524000" cy="1402080"/>
            </a:xfrm>
          </p:grpSpPr>
          <p:sp>
            <p:nvSpPr>
              <p:cNvPr id="73" name="Line 20"/>
              <p:cNvSpPr>
                <a:spLocks noChangeShapeType="1"/>
              </p:cNvSpPr>
              <p:nvPr/>
            </p:nvSpPr>
            <p:spPr bwMode="auto">
              <a:xfrm flipH="1" flipV="1">
                <a:off x="4648200" y="2895600"/>
                <a:ext cx="1371600" cy="1219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9"/>
              <p:cNvSpPr>
                <a:spLocks noChangeArrowheads="1"/>
              </p:cNvSpPr>
              <p:nvPr/>
            </p:nvSpPr>
            <p:spPr bwMode="auto">
              <a:xfrm>
                <a:off x="4495800" y="271272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6586180" y="1409700"/>
              <a:ext cx="7889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Credit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24" name="Flowchart: Delay 23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utoUpdateAnimBg="0"/>
      <p:bldP spid="58" grpId="0" autoUpdateAnimBg="0"/>
      <p:bldP spid="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4989"/>
            <a:ext cx="7886700" cy="986611"/>
          </a:xfrm>
        </p:spPr>
        <p:txBody>
          <a:bodyPr>
            <a:noAutofit/>
          </a:bodyPr>
          <a:lstStyle/>
          <a:p>
            <a:r>
              <a:rPr lang="en-US" sz="3000" dirty="0"/>
              <a:t>Proving the Adjustments Columns </a:t>
            </a:r>
            <a:br>
              <a:rPr lang="en-US" sz="3000" dirty="0"/>
            </a:br>
            <a:r>
              <a:rPr lang="en-US" sz="3000" dirty="0"/>
              <a:t>of a Work Sheet</a:t>
            </a:r>
          </a:p>
        </p:txBody>
      </p:sp>
      <p:pic>
        <p:nvPicPr>
          <p:cNvPr id="53" name="Picture 52" descr="Chapter 6_Page 1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6516" y="1472221"/>
            <a:ext cx="7315200" cy="3590365"/>
          </a:xfrm>
          <a:prstGeom prst="rect">
            <a:avLst/>
          </a:prstGeom>
        </p:spPr>
      </p:pic>
      <p:sp>
        <p:nvSpPr>
          <p:cNvPr id="54" name="Rectangle 27"/>
          <p:cNvSpPr>
            <a:spLocks noChangeArrowheads="1"/>
          </p:cNvSpPr>
          <p:nvPr/>
        </p:nvSpPr>
        <p:spPr bwMode="auto">
          <a:xfrm>
            <a:off x="382268" y="5059428"/>
            <a:ext cx="70853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Rule a single line across the two Adjustments columns on the same line 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as the single line for the Trial Balance columns.</a:t>
            </a:r>
          </a:p>
        </p:txBody>
      </p:sp>
      <p:sp>
        <p:nvSpPr>
          <p:cNvPr id="55" name="Rectangle 29"/>
          <p:cNvSpPr>
            <a:spLocks noChangeArrowheads="1"/>
          </p:cNvSpPr>
          <p:nvPr/>
        </p:nvSpPr>
        <p:spPr bwMode="auto">
          <a:xfrm>
            <a:off x="382268" y="5676390"/>
            <a:ext cx="81521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Add both the Adjustments Debit and Credit columns.</a:t>
            </a:r>
          </a:p>
        </p:txBody>
      </p:sp>
      <p:sp>
        <p:nvSpPr>
          <p:cNvPr id="56" name="Rectangle 30"/>
          <p:cNvSpPr>
            <a:spLocks noChangeArrowheads="1"/>
          </p:cNvSpPr>
          <p:nvPr/>
        </p:nvSpPr>
        <p:spPr bwMode="auto">
          <a:xfrm>
            <a:off x="382268" y="6001240"/>
            <a:ext cx="7694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7663" algn="l"/>
              </a:tabLst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Rule double lines across both Adjustments columns. 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7434781" y="4609848"/>
            <a:ext cx="1330303" cy="373380"/>
            <a:chOff x="5486400" y="1493520"/>
            <a:chExt cx="1330303" cy="373380"/>
          </a:xfrm>
        </p:grpSpPr>
        <p:grpSp>
          <p:nvGrpSpPr>
            <p:cNvPr id="58" name="Group 25"/>
            <p:cNvGrpSpPr/>
            <p:nvPr/>
          </p:nvGrpSpPr>
          <p:grpSpPr>
            <a:xfrm>
              <a:off x="5486400" y="1501140"/>
              <a:ext cx="746760" cy="365760"/>
              <a:chOff x="3733800" y="2796540"/>
              <a:chExt cx="746760" cy="365760"/>
            </a:xfrm>
          </p:grpSpPr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 flipV="1">
                <a:off x="3733800" y="2977244"/>
                <a:ext cx="640080" cy="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Rectangle 9"/>
              <p:cNvSpPr>
                <a:spLocks noChangeArrowheads="1"/>
              </p:cNvSpPr>
              <p:nvPr/>
            </p:nvSpPr>
            <p:spPr bwMode="auto">
              <a:xfrm>
                <a:off x="4114800" y="279654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6144724" y="1493520"/>
              <a:ext cx="671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Totals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614916" y="4983228"/>
            <a:ext cx="1917273" cy="792480"/>
            <a:chOff x="3977640" y="3733800"/>
            <a:chExt cx="1917273" cy="792480"/>
          </a:xfrm>
        </p:grpSpPr>
        <p:grpSp>
          <p:nvGrpSpPr>
            <p:cNvPr id="63" name="Group 22"/>
            <p:cNvGrpSpPr/>
            <p:nvPr/>
          </p:nvGrpSpPr>
          <p:grpSpPr>
            <a:xfrm>
              <a:off x="3977640" y="3733800"/>
              <a:ext cx="746760" cy="792480"/>
              <a:chOff x="15240" y="2590800"/>
              <a:chExt cx="746760" cy="792480"/>
            </a:xfrm>
          </p:grpSpPr>
          <p:cxnSp>
            <p:nvCxnSpPr>
              <p:cNvPr id="65" name="Straight Arrow Connector 64"/>
              <p:cNvCxnSpPr/>
              <p:nvPr/>
            </p:nvCxnSpPr>
            <p:spPr>
              <a:xfrm flipH="1" flipV="1">
                <a:off x="15240" y="2590800"/>
                <a:ext cx="609600" cy="6096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6" name="Rectangle 7"/>
              <p:cNvSpPr>
                <a:spLocks noChangeArrowheads="1"/>
              </p:cNvSpPr>
              <p:nvPr/>
            </p:nvSpPr>
            <p:spPr bwMode="auto">
              <a:xfrm>
                <a:off x="396240" y="301752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sp>
          <p:nvSpPr>
            <p:cNvPr id="64" name="Rectangle 63"/>
            <p:cNvSpPr/>
            <p:nvPr/>
          </p:nvSpPr>
          <p:spPr>
            <a:xfrm>
              <a:off x="4724400" y="4152900"/>
              <a:ext cx="117051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Double Rule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614916" y="3422497"/>
            <a:ext cx="2069480" cy="1255931"/>
            <a:chOff x="6705600" y="4001869"/>
            <a:chExt cx="2069480" cy="1255931"/>
          </a:xfrm>
        </p:grpSpPr>
        <p:grpSp>
          <p:nvGrpSpPr>
            <p:cNvPr id="68" name="Group 31"/>
            <p:cNvGrpSpPr/>
            <p:nvPr/>
          </p:nvGrpSpPr>
          <p:grpSpPr>
            <a:xfrm>
              <a:off x="6705600" y="4152900"/>
              <a:ext cx="1447800" cy="1104900"/>
              <a:chOff x="2057400" y="2933700"/>
              <a:chExt cx="1447800" cy="1104900"/>
            </a:xfrm>
          </p:grpSpPr>
          <p:cxnSp>
            <p:nvCxnSpPr>
              <p:cNvPr id="70" name="Straight Arrow Connector 69"/>
              <p:cNvCxnSpPr/>
              <p:nvPr/>
            </p:nvCxnSpPr>
            <p:spPr>
              <a:xfrm flipH="1">
                <a:off x="2057400" y="3124200"/>
                <a:ext cx="1295400" cy="9144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139440" y="29337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8091880" y="4001869"/>
              <a:ext cx="6832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Single</a:t>
              </a:r>
              <a:b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Rule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24" name="Flowchart: Delay 23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utoUpdateAnimBg="0"/>
      <p:bldP spid="55" grpId="0" autoUpdateAnimBg="0"/>
      <p:bldP spid="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88" y="714609"/>
            <a:ext cx="838835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6-2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23754"/>
            <a:ext cx="8397036" cy="1150304"/>
          </a:xfrm>
        </p:spPr>
        <p:txBody>
          <a:bodyPr vert="horz" lIns="91440" tIns="45720" rIns="91440" bIns="45720" rtlCol="0">
            <a:normAutofit/>
          </a:bodyPr>
          <a:lstStyle/>
          <a:p>
            <a:pPr marL="369888" marR="0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1.	</a:t>
            </a:r>
            <a:r>
              <a:rPr lang="en-US" dirty="0"/>
              <a:t>Explain how the concept of Matching Expenses with Revenue relates to adjustments.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831273" y="3048000"/>
            <a:ext cx="7315200" cy="14478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An expense should be reported in the same fiscal period that it is used to produce revenue.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8" name="Flowchart: Delay 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9888" y="714609"/>
            <a:ext cx="838835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6-2 </a:t>
            </a:r>
            <a:r>
              <a:rPr lang="en-US" sz="3200" dirty="0"/>
              <a:t>Audit </a:t>
            </a:r>
            <a:r>
              <a:rPr lang="en-US" sz="3200"/>
              <a:t>Your Understanding</a:t>
            </a:r>
            <a:endParaRPr lang="en-US" sz="3200" dirty="0"/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374073" y="1622936"/>
            <a:ext cx="8376608" cy="109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List the four questions asked in analyzing an adjustment on a work sheet.</a:t>
            </a:r>
          </a:p>
        </p:txBody>
      </p:sp>
      <p:sp>
        <p:nvSpPr>
          <p:cNvPr id="16" name="Content Placeholder 7"/>
          <p:cNvSpPr txBox="1">
            <a:spLocks/>
          </p:cNvSpPr>
          <p:nvPr/>
        </p:nvSpPr>
        <p:spPr>
          <a:xfrm>
            <a:off x="831273" y="2819400"/>
            <a:ext cx="7315200" cy="32004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342900" marR="0" lvl="0" indent="-34290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1.	What is the balance of the account to be adjusted?</a:t>
            </a:r>
          </a:p>
          <a:p>
            <a:pPr marL="342900" marR="0" lvl="0" indent="-34290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2.	What should the balance be for this account?</a:t>
            </a:r>
          </a:p>
          <a:p>
            <a:pPr marL="342900" marR="0" lvl="0" indent="-34290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3.	What must be done to correct the account balance?</a:t>
            </a:r>
          </a:p>
          <a:p>
            <a:pPr marL="342900" marR="0" lvl="0" indent="-34290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4.	What adjustment is made?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8" name="Flowchart: Delay 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6-2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ESSON&amp;#x0D;&amp;#x0A;6-2 Planning Adjusting Entries on a Work Sheet&amp;quot;&quot;/&gt;&lt;property id=&quot;20307&quot; value=&quot;339&quot;/&gt;&lt;/object&gt;&lt;object type=&quot;3&quot; unique_id=&quot;10005&quot;&gt;&lt;property id=&quot;20148&quot; value=&quot;5&quot;/&gt;&lt;property id=&quot;20300&quot; value=&quot;Slide 2 - &amp;quot;Planning Adjustments on a Work Sheet&amp;quot;&quot;/&gt;&lt;property id=&quot;20307&quot; value=&quot;354&quot;/&gt;&lt;/object&gt;&lt;object type=&quot;3&quot; unique_id=&quot;10006&quot;&gt;&lt;property id=&quot;20148&quot; value=&quot;5&quot;/&gt;&lt;property id=&quot;20300&quot; value=&quot;Slide 3 - &amp;quot;Supplies Adjustment on a Work Sheet&amp;quot;&quot;/&gt;&lt;property id=&quot;20307&quot; value=&quot;367&quot;/&gt;&lt;/object&gt;&lt;object type=&quot;3&quot; unique_id=&quot;10007&quot;&gt;&lt;property id=&quot;20148&quot; value=&quot;5&quot;/&gt;&lt;property id=&quot;20300&quot; value=&quot;Slide 4 - &amp;quot;Supplies Adjustment on a Work Sheet&amp;quot;&quot;/&gt;&lt;property id=&quot;20307&quot; value=&quot;355&quot;/&gt;&lt;/object&gt;&lt;object type=&quot;3&quot; unique_id=&quot;10008&quot;&gt;&lt;property id=&quot;20148&quot; value=&quot;5&quot;/&gt;&lt;property id=&quot;20300&quot; value=&quot;Slide 5 - &amp;quot;Prepaid Insurance Adjustment on a Work Sheet&amp;quot;&quot;/&gt;&lt;property id=&quot;20307&quot; value=&quot;368&quot;/&gt;&lt;/object&gt;&lt;object type=&quot;3&quot; unique_id=&quot;10009&quot;&gt;&lt;property id=&quot;20148&quot; value=&quot;5&quot;/&gt;&lt;property id=&quot;20300&quot; value=&quot;Slide 6 - &amp;quot;Prepaid Insurance Adjustment on a Work Sheet&amp;quot;&quot;/&gt;&lt;property id=&quot;20307&quot; value=&quot;356&quot;/&gt;&lt;/object&gt;&lt;object type=&quot;3&quot; unique_id=&quot;10010&quot;&gt;&lt;property id=&quot;20148&quot; value=&quot;5&quot;/&gt;&lt;property id=&quot;20300&quot; value=&quot;Slide 7 - &amp;quot;Proving the Adjustments Columns &amp;#x0D;&amp;#x0A;of a Work Sheet&amp;quot;&quot;/&gt;&lt;property id=&quot;20307&quot; value=&quot;357&quot;/&gt;&lt;/object&gt;&lt;object type=&quot;3&quot; unique_id=&quot;10011&quot;&gt;&lt;property id=&quot;20148&quot; value=&quot;5&quot;/&gt;&lt;property id=&quot;20300&quot; value=&quot;Slide 8 - &amp;quot;Lesson 6-2 Audit Your Understanding (1)&amp;quot;&quot;/&gt;&lt;property id=&quot;20307&quot; value=&quot;344&quot;/&gt;&lt;/object&gt;&lt;object type=&quot;3&quot; unique_id=&quot;10012&quot;&gt;&lt;property id=&quot;20148&quot; value=&quot;5&quot;/&gt;&lt;property id=&quot;20300&quot; value=&quot;Slide 9 - &amp;quot;Lesson 6-2 Audit Your Understanding (2)&amp;quot;&quot;/&gt;&lt;property id=&quot;20307&quot; value=&quot;345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3599</TotalTime>
  <Words>291</Words>
  <Application>Microsoft Macintosh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LESSON 6-2 Planning Adjusting Entries  on a Work Sheet</vt:lpstr>
      <vt:lpstr>Planning Adjustments on a Work Sheet</vt:lpstr>
      <vt:lpstr>Supplies Adjustment on a Work Sheet</vt:lpstr>
      <vt:lpstr>Supplies Adjustment on a Work Sheet</vt:lpstr>
      <vt:lpstr>Prepaid Insurance Adjustment  on a Work Sheet</vt:lpstr>
      <vt:lpstr>Prepaid Insurance Adjustment  on a Work Sheet</vt:lpstr>
      <vt:lpstr>Proving the Adjustments Columns  of a Work Sheet</vt:lpstr>
      <vt:lpstr>Lesson 6-2 Audit Your Understanding</vt:lpstr>
      <vt:lpstr>Lesson 6-2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337</cp:revision>
  <dcterms:created xsi:type="dcterms:W3CDTF">2012-07-02T15:51:50Z</dcterms:created>
  <dcterms:modified xsi:type="dcterms:W3CDTF">2018-02-02T12:48:00Z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