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8"/>
  </p:notesMasterIdLst>
  <p:sldIdLst>
    <p:sldId id="340" r:id="rId3"/>
    <p:sldId id="358" r:id="rId4"/>
    <p:sldId id="369" r:id="rId5"/>
    <p:sldId id="370" r:id="rId6"/>
    <p:sldId id="359" r:id="rId7"/>
    <p:sldId id="360" r:id="rId8"/>
    <p:sldId id="371" r:id="rId9"/>
    <p:sldId id="372" r:id="rId10"/>
    <p:sldId id="361" r:id="rId11"/>
    <p:sldId id="362" r:id="rId12"/>
    <p:sldId id="346" r:id="rId13"/>
    <p:sldId id="347" r:id="rId14"/>
    <p:sldId id="348" r:id="rId15"/>
    <p:sldId id="349" r:id="rId16"/>
    <p:sldId id="35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1">
          <p15:clr>
            <a:srgbClr val="A4A3A4"/>
          </p15:clr>
        </p15:guide>
        <p15:guide id="4" orient="horz" pos="1536">
          <p15:clr>
            <a:srgbClr val="A4A3A4"/>
          </p15:clr>
        </p15:guide>
        <p15:guide id="5" orient="horz" pos="701">
          <p15:clr>
            <a:srgbClr val="A4A3A4"/>
          </p15:clr>
        </p15:guide>
        <p15:guide id="6" orient="horz" pos="4121">
          <p15:clr>
            <a:srgbClr val="A4A3A4"/>
          </p15:clr>
        </p15:guide>
        <p15:guide id="7" orient="horz" pos="463">
          <p15:clr>
            <a:srgbClr val="A4A3A4"/>
          </p15:clr>
        </p15:guide>
        <p15:guide id="8" orient="horz" pos="1100">
          <p15:clr>
            <a:srgbClr val="A4A3A4"/>
          </p15:clr>
        </p15:guide>
        <p15:guide id="9" pos="5520">
          <p15:clr>
            <a:srgbClr val="A4A3A4"/>
          </p15:clr>
        </p15:guide>
        <p15:guide id="10" pos="240">
          <p15:clr>
            <a:srgbClr val="A4A3A4"/>
          </p15:clr>
        </p15:guide>
        <p15:guide id="11" pos="300">
          <p15:clr>
            <a:srgbClr val="A4A3A4"/>
          </p15:clr>
        </p15:guide>
        <p15:guide id="12" pos="528">
          <p15:clr>
            <a:srgbClr val="A4A3A4"/>
          </p15:clr>
        </p15:guide>
        <p15:guide id="13" pos="718">
          <p15:clr>
            <a:srgbClr val="A4A3A4"/>
          </p15:clr>
        </p15:guide>
        <p15:guide id="14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1376B9"/>
    <a:srgbClr val="B6D5AB"/>
    <a:srgbClr val="EA0000"/>
    <a:srgbClr val="77933C"/>
    <a:srgbClr val="FF3300"/>
    <a:srgbClr val="FF0000"/>
    <a:srgbClr val="CC0000"/>
    <a:srgbClr val="73BE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904" autoAdjust="0"/>
    <p:restoredTop sz="86353" autoAdjust="0"/>
  </p:normalViewPr>
  <p:slideViewPr>
    <p:cSldViewPr>
      <p:cViewPr varScale="1">
        <p:scale>
          <a:sx n="126" d="100"/>
          <a:sy n="126" d="100"/>
        </p:scale>
        <p:origin x="-690" y="-90"/>
      </p:cViewPr>
      <p:guideLst>
        <p:guide orient="horz" pos="2160"/>
        <p:guide orient="horz" pos="1921"/>
        <p:guide orient="horz" pos="1536"/>
        <p:guide orient="horz" pos="701"/>
        <p:guide orient="horz" pos="4121"/>
        <p:guide orient="horz" pos="463"/>
        <p:guide orient="horz" pos="1100"/>
        <p:guide pos="2880"/>
        <p:guide pos="5520"/>
        <p:guide pos="240"/>
        <p:guide pos="300"/>
        <p:guide pos="528"/>
        <p:guide pos="718"/>
        <p:guide pos="1047"/>
      </p:guideLst>
    </p:cSldViewPr>
  </p:slideViewPr>
  <p:outlineViewPr>
    <p:cViewPr>
      <p:scale>
        <a:sx n="33" d="100"/>
        <a:sy n="33" d="100"/>
      </p:scale>
      <p:origin x="0" y="21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43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8879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6-3 Completing the Work Sheet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and Finding Errors </a:t>
            </a:r>
            <a:r>
              <a:rPr lang="en-US" sz="4000" dirty="0" smtClean="0">
                <a:solidFill>
                  <a:schemeClr val="bg1"/>
                </a:solidFill>
              </a:rPr>
              <a:t>on </a:t>
            </a:r>
            <a:r>
              <a:rPr lang="en-US" sz="4000" dirty="0">
                <a:solidFill>
                  <a:schemeClr val="bg1"/>
                </a:solidFill>
              </a:rPr>
              <a:t>a </a:t>
            </a:r>
            <a:r>
              <a:rPr lang="en-US" sz="4000" dirty="0" smtClean="0">
                <a:solidFill>
                  <a:schemeClr val="bg1"/>
                </a:solidFill>
              </a:rPr>
              <a:t>	Work </a:t>
            </a:r>
            <a:r>
              <a:rPr lang="en-US" sz="4000" dirty="0">
                <a:solidFill>
                  <a:schemeClr val="bg1"/>
                </a:solidFill>
              </a:rPr>
              <a:t>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384871"/>
            <a:ext cx="452689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301" y="2934831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Prepare the Balance Sheet and Income Statement columns of a work sheet.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Total and rule the work sheet.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Apply the steps for finding errors on a work sheet.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2683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Finding and Correcting Errors </a:t>
            </a:r>
            <a:br>
              <a:rPr lang="en-US" sz="3000" dirty="0"/>
            </a:br>
            <a:r>
              <a:rPr lang="en-US" sz="3000" dirty="0"/>
              <a:t>on the Work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07106"/>
            <a:ext cx="8311114" cy="2582765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Several different kinds of errors may be made when preparing a work sheet.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Three examples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There may be errors in the accounting records.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There may be errors in calculations.</a:t>
            </a:r>
          </a:p>
          <a:p>
            <a:pPr marL="679450" lvl="1" indent="-301625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 amount may be entered in the wrong column.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13979"/>
            <a:ext cx="83820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6-3 </a:t>
            </a:r>
            <a:r>
              <a:rPr lang="en-US" sz="3200" dirty="0"/>
              <a:t>Audit Your Understanding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3645" y="1624712"/>
            <a:ext cx="8409355" cy="1148716"/>
          </a:xfrm>
        </p:spPr>
        <p:txBody>
          <a:bodyPr vert="horz" lIns="91440" tIns="45720" rIns="91440" bIns="45720" rtlCol="0">
            <a:normAutofit/>
          </a:bodyPr>
          <a:lstStyle/>
          <a:p>
            <a:pPr marL="385763" marR="0" indent="-385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In which Balance Sheet column is net income recorded on the work sheet?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38200" y="3048000"/>
            <a:ext cx="7315200" cy="11430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Balance Sheet Credit column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0" name="Flowchart: Delay 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14609"/>
            <a:ext cx="83820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5342"/>
            <a:ext cx="8033657" cy="11487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In which Balance Sheet column is net loss recorded on the work sheet?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38830" y="3048000"/>
            <a:ext cx="7315200" cy="11430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Balance Sheet Debit column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0" name="Flowchart: Delay 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14609"/>
            <a:ext cx="83820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4712"/>
            <a:ext cx="8033657" cy="9963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What is the first step in checking for arithmetic errors when two column totals are not in balance?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38830" y="3048001"/>
            <a:ext cx="7315200" cy="14477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2400" algn="l"/>
                <a:tab pos="304800" algn="l"/>
                <a:tab pos="3048000" algn="l"/>
                <a:tab pos="3200400" algn="l"/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Subtract the smaller total from the larger total to find the difference.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0" name="Flowchart: Delay 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14609"/>
            <a:ext cx="83820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4712"/>
            <a:ext cx="8033657" cy="9963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What is one way to check for an error caused by transposed numbers?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38830" y="3048001"/>
            <a:ext cx="7315200" cy="13715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2400" algn="l"/>
                <a:tab pos="304800" algn="l"/>
                <a:tab pos="3048000" algn="l"/>
                <a:tab pos="3200400" algn="l"/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The difference between two column totals can be divided evenly by 9.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  <p:sp>
        <p:nvSpPr>
          <p:cNvPr id="10" name="Flowchart: Delay 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4609"/>
            <a:ext cx="83820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6-3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6995"/>
            <a:ext cx="8033657" cy="1405891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/>
              <a:t>What term is used to describe an error that occurs when numbers are moved to the right or left in an amount column?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38830" y="3048001"/>
            <a:ext cx="7315200" cy="12191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Slide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  <p:sp>
        <p:nvSpPr>
          <p:cNvPr id="9" name="Flowchart: Delay 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74007"/>
            <a:ext cx="7886700" cy="959808"/>
          </a:xfrm>
        </p:spPr>
        <p:txBody>
          <a:bodyPr>
            <a:noAutofit/>
          </a:bodyPr>
          <a:lstStyle/>
          <a:p>
            <a:r>
              <a:rPr lang="en-US" sz="3000" dirty="0"/>
              <a:t>Extending Balance Sheet Account Balances on a Work Sheet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55401" y="1705085"/>
            <a:ext cx="8307599" cy="1405891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financial statement that reports the value of a business’s assets, liabilities, and owner’s equity on a specific date is called a </a:t>
            </a:r>
            <a:r>
              <a:rPr lang="en-US" b="1" dirty="0">
                <a:solidFill>
                  <a:srgbClr val="1376B9"/>
                </a:solidFill>
              </a:rPr>
              <a:t>balance sheet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Extending Balance Sheet Account Balances on a Work Sheet</a:t>
            </a:r>
          </a:p>
        </p:txBody>
      </p:sp>
      <p:pic>
        <p:nvPicPr>
          <p:cNvPr id="26" name="Picture 25" descr="Chapter 6_Page 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04" y="2027172"/>
            <a:ext cx="8229600" cy="344103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250826" y="1646172"/>
            <a:ext cx="4568366" cy="2438400"/>
            <a:chOff x="4462422" y="1676400"/>
            <a:chExt cx="4568366" cy="2438400"/>
          </a:xfrm>
        </p:grpSpPr>
        <p:grpSp>
          <p:nvGrpSpPr>
            <p:cNvPr id="28" name="Group 46"/>
            <p:cNvGrpSpPr/>
            <p:nvPr/>
          </p:nvGrpSpPr>
          <p:grpSpPr>
            <a:xfrm>
              <a:off x="4462422" y="1676400"/>
              <a:ext cx="4568366" cy="1850571"/>
              <a:chOff x="4462422" y="1676400"/>
              <a:chExt cx="4568366" cy="185057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8001000" y="1850571"/>
                <a:ext cx="838199" cy="1676400"/>
              </a:xfrm>
              <a:custGeom>
                <a:avLst/>
                <a:gdLst>
                  <a:gd name="connsiteX0" fmla="*/ 0 w 566057"/>
                  <a:gd name="connsiteY0" fmla="*/ 1665515 h 1676400"/>
                  <a:gd name="connsiteX1" fmla="*/ 566057 w 566057"/>
                  <a:gd name="connsiteY1" fmla="*/ 1676400 h 1676400"/>
                  <a:gd name="connsiteX2" fmla="*/ 566057 w 566057"/>
                  <a:gd name="connsiteY2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6057" h="1676400">
                    <a:moveTo>
                      <a:pt x="0" y="1665515"/>
                    </a:moveTo>
                    <a:lnTo>
                      <a:pt x="566057" y="1676400"/>
                    </a:lnTo>
                    <a:lnTo>
                      <a:pt x="566057" y="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" name="Group 29"/>
              <p:cNvGrpSpPr/>
              <p:nvPr/>
            </p:nvGrpSpPr>
            <p:grpSpPr>
              <a:xfrm>
                <a:off x="4462422" y="1676400"/>
                <a:ext cx="4568366" cy="373380"/>
                <a:chOff x="2237382" y="1409700"/>
                <a:chExt cx="4568366" cy="37338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237382" y="1409700"/>
                  <a:ext cx="35125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 Balances without Adjustments </a:t>
                  </a:r>
                </a:p>
              </p:txBody>
            </p:sp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6439988" y="141732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29" name="Left Bracket 28"/>
            <p:cNvSpPr/>
            <p:nvPr/>
          </p:nvSpPr>
          <p:spPr>
            <a:xfrm flipH="1">
              <a:off x="7696200" y="3276600"/>
              <a:ext cx="228600" cy="8382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2609" y="4084572"/>
            <a:ext cx="6573395" cy="1783080"/>
            <a:chOff x="894205" y="4114800"/>
            <a:chExt cx="6573395" cy="1783080"/>
          </a:xfrm>
        </p:grpSpPr>
        <p:grpSp>
          <p:nvGrpSpPr>
            <p:cNvPr id="35" name="Group 19"/>
            <p:cNvGrpSpPr/>
            <p:nvPr/>
          </p:nvGrpSpPr>
          <p:grpSpPr>
            <a:xfrm>
              <a:off x="894205" y="4343400"/>
              <a:ext cx="6344795" cy="1554480"/>
              <a:chOff x="2282261" y="2971800"/>
              <a:chExt cx="6344795" cy="1554480"/>
            </a:xfrm>
          </p:grpSpPr>
          <p:grpSp>
            <p:nvGrpSpPr>
              <p:cNvPr id="37" name="Group 22"/>
              <p:cNvGrpSpPr/>
              <p:nvPr/>
            </p:nvGrpSpPr>
            <p:grpSpPr>
              <a:xfrm>
                <a:off x="5758351" y="2971800"/>
                <a:ext cx="2868705" cy="1554480"/>
                <a:chOff x="1795951" y="1828800"/>
                <a:chExt cx="2868705" cy="1554480"/>
              </a:xfrm>
            </p:grpSpPr>
            <p:cxnSp>
              <p:nvCxnSpPr>
                <p:cNvPr id="39" name="Straight Arrow Connector 38"/>
                <p:cNvCxnSpPr>
                  <a:endCxn id="36" idx="1"/>
                </p:cNvCxnSpPr>
                <p:nvPr/>
              </p:nvCxnSpPr>
              <p:spPr>
                <a:xfrm flipV="1">
                  <a:off x="1997656" y="1828800"/>
                  <a:ext cx="2667000" cy="13716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1795951" y="301752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2282261" y="4152900"/>
                <a:ext cx="31694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 Balances with Adjustments</a:t>
                </a:r>
              </a:p>
            </p:txBody>
          </p:sp>
        </p:grpSp>
        <p:sp>
          <p:nvSpPr>
            <p:cNvPr id="36" name="Left Bracket 35"/>
            <p:cNvSpPr/>
            <p:nvPr/>
          </p:nvSpPr>
          <p:spPr>
            <a:xfrm>
              <a:off x="7239000" y="4114800"/>
              <a:ext cx="228600" cy="4572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32424" y="4541772"/>
            <a:ext cx="6633180" cy="1775460"/>
            <a:chOff x="1444020" y="4572000"/>
            <a:chExt cx="6633180" cy="1775460"/>
          </a:xfrm>
        </p:grpSpPr>
        <p:grpSp>
          <p:nvGrpSpPr>
            <p:cNvPr id="42" name="Group 24"/>
            <p:cNvGrpSpPr/>
            <p:nvPr/>
          </p:nvGrpSpPr>
          <p:grpSpPr>
            <a:xfrm>
              <a:off x="1444020" y="4800600"/>
              <a:ext cx="6404580" cy="1546860"/>
              <a:chOff x="4812060" y="2971800"/>
              <a:chExt cx="6404580" cy="1546860"/>
            </a:xfrm>
          </p:grpSpPr>
          <p:grpSp>
            <p:nvGrpSpPr>
              <p:cNvPr id="44" name="Group 31"/>
              <p:cNvGrpSpPr/>
              <p:nvPr/>
            </p:nvGrpSpPr>
            <p:grpSpPr>
              <a:xfrm>
                <a:off x="8666180" y="2971800"/>
                <a:ext cx="2550460" cy="1546860"/>
                <a:chOff x="4017980" y="1752600"/>
                <a:chExt cx="2550460" cy="154686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4206240" y="1752600"/>
                  <a:ext cx="2362200" cy="13716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47" name="Rectangle 7"/>
                <p:cNvSpPr>
                  <a:spLocks noChangeArrowheads="1"/>
                </p:cNvSpPr>
                <p:nvPr/>
              </p:nvSpPr>
              <p:spPr bwMode="auto">
                <a:xfrm>
                  <a:off x="4017980" y="29337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4812060" y="4152900"/>
                <a:ext cx="3523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 Balances without Adjustments</a:t>
                </a:r>
              </a:p>
            </p:txBody>
          </p:sp>
        </p:grpSp>
        <p:sp>
          <p:nvSpPr>
            <p:cNvPr id="43" name="Left Bracket 42"/>
            <p:cNvSpPr/>
            <p:nvPr/>
          </p:nvSpPr>
          <p:spPr>
            <a:xfrm>
              <a:off x="7848600" y="4572000"/>
              <a:ext cx="228600" cy="64008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49" name="Flowchart: Delay 4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Extending Income Statement Account Balances on a Work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07258"/>
            <a:ext cx="8311114" cy="1148716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financial statement showing the revenue and expenses for a fiscal period is called an </a:t>
            </a:r>
            <a:r>
              <a:rPr lang="en-US" b="1" dirty="0">
                <a:solidFill>
                  <a:srgbClr val="1376B9"/>
                </a:solidFill>
              </a:rPr>
              <a:t>income statement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Extending Income Statement Account Balances on a Work Sheet</a:t>
            </a:r>
          </a:p>
        </p:txBody>
      </p:sp>
      <p:pic>
        <p:nvPicPr>
          <p:cNvPr id="26" name="Picture 25" descr="Chapter 6_Page 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006" y="1920936"/>
            <a:ext cx="7315200" cy="3854876"/>
          </a:xfrm>
          <a:prstGeom prst="rect">
            <a:avLst/>
          </a:prstGeom>
        </p:spPr>
      </p:pic>
      <p:grpSp>
        <p:nvGrpSpPr>
          <p:cNvPr id="27" name="Group 46"/>
          <p:cNvGrpSpPr/>
          <p:nvPr/>
        </p:nvGrpSpPr>
        <p:grpSpPr>
          <a:xfrm>
            <a:off x="6584484" y="1554858"/>
            <a:ext cx="1900310" cy="2011428"/>
            <a:chOff x="7130478" y="1646172"/>
            <a:chExt cx="1900310" cy="2011428"/>
          </a:xfrm>
        </p:grpSpPr>
        <p:sp>
          <p:nvSpPr>
            <p:cNvPr id="28" name="Freeform 27"/>
            <p:cNvSpPr/>
            <p:nvPr/>
          </p:nvSpPr>
          <p:spPr>
            <a:xfrm>
              <a:off x="7162800" y="1850570"/>
              <a:ext cx="1676399" cy="1807030"/>
            </a:xfrm>
            <a:custGeom>
              <a:avLst/>
              <a:gdLst>
                <a:gd name="connsiteX0" fmla="*/ 0 w 566057"/>
                <a:gd name="connsiteY0" fmla="*/ 1665515 h 1676400"/>
                <a:gd name="connsiteX1" fmla="*/ 566057 w 566057"/>
                <a:gd name="connsiteY1" fmla="*/ 1676400 h 1676400"/>
                <a:gd name="connsiteX2" fmla="*/ 566057 w 566057"/>
                <a:gd name="connsiteY2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57" h="1676400">
                  <a:moveTo>
                    <a:pt x="0" y="1665515"/>
                  </a:moveTo>
                  <a:lnTo>
                    <a:pt x="566057" y="1676400"/>
                  </a:lnTo>
                  <a:lnTo>
                    <a:pt x="566057" y="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130478" y="1646172"/>
              <a:ext cx="1900310" cy="403608"/>
              <a:chOff x="4905438" y="1379472"/>
              <a:chExt cx="1900310" cy="40360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905438" y="1379472"/>
                <a:ext cx="14927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Balance</a:t>
                </a: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6439988" y="14173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767557" y="4480686"/>
            <a:ext cx="2736729" cy="1919644"/>
            <a:chOff x="3084951" y="4495800"/>
            <a:chExt cx="2736729" cy="1919644"/>
          </a:xfrm>
        </p:grpSpPr>
        <p:grpSp>
          <p:nvGrpSpPr>
            <p:cNvPr id="33" name="Group 51"/>
            <p:cNvGrpSpPr/>
            <p:nvPr/>
          </p:nvGrpSpPr>
          <p:grpSpPr>
            <a:xfrm>
              <a:off x="5181600" y="4495800"/>
              <a:ext cx="640080" cy="1554480"/>
              <a:chOff x="5181600" y="4495800"/>
              <a:chExt cx="640080" cy="155448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5181600" y="4495800"/>
                <a:ext cx="64008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5181600" y="4853940"/>
                <a:ext cx="64008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181600" y="4495800"/>
                <a:ext cx="0" cy="155448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</p:grpSp>
        <p:grpSp>
          <p:nvGrpSpPr>
            <p:cNvPr id="34" name="Group 24"/>
            <p:cNvGrpSpPr/>
            <p:nvPr/>
          </p:nvGrpSpPr>
          <p:grpSpPr>
            <a:xfrm>
              <a:off x="3084951" y="5791200"/>
              <a:ext cx="2279529" cy="624244"/>
              <a:chOff x="10567791" y="4114800"/>
              <a:chExt cx="2279529" cy="6242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0567791" y="4154269"/>
                <a:ext cx="18806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Expense Balances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with Adjustments</a:t>
                </a: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12481560" y="41148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007206" y="3764406"/>
            <a:ext cx="2474068" cy="2635924"/>
            <a:chOff x="6324600" y="3779520"/>
            <a:chExt cx="2474068" cy="2635924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8610600" y="3779520"/>
              <a:ext cx="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8432908" y="57912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26889" y="5830669"/>
              <a:ext cx="20201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Expense Balances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without Adjustments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324600" y="3787140"/>
              <a:ext cx="2286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>
              <a:off x="6324600" y="3964940"/>
              <a:ext cx="2286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>
              <a:off x="6324600" y="4142740"/>
              <a:ext cx="2286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>
              <a:off x="6324600" y="4320540"/>
              <a:ext cx="2286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6324600" y="4684060"/>
              <a:ext cx="2286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/>
              <a:tailEnd type="none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51" name="Flowchart: Delay 5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Recording Net Income and Totaling </a:t>
            </a:r>
            <a:br>
              <a:rPr lang="en-US" sz="3000" dirty="0"/>
            </a:br>
            <a:r>
              <a:rPr lang="en-US" sz="3000" dirty="0"/>
              <a:t>and Ruling a Work Sheet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1886" y="1668843"/>
            <a:ext cx="8311114" cy="1148716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difference between total revenue and total expenses when total revenue is greater is called </a:t>
            </a:r>
            <a:r>
              <a:rPr lang="en-US" b="1" dirty="0">
                <a:solidFill>
                  <a:srgbClr val="1376B9"/>
                </a:solidFill>
              </a:rPr>
              <a:t>net income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Recording Net Income and Totaling </a:t>
            </a:r>
            <a:br>
              <a:rPr lang="en-US" sz="3000" dirty="0"/>
            </a:br>
            <a:r>
              <a:rPr lang="en-US" sz="3000" dirty="0"/>
              <a:t>and Ruling a Work Sheet</a:t>
            </a:r>
          </a:p>
        </p:txBody>
      </p:sp>
      <p:pic>
        <p:nvPicPr>
          <p:cNvPr id="41" name="Picture 40" descr="Chapter 6_Page 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403" y="1447170"/>
            <a:ext cx="6400800" cy="456004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014134" y="2933070"/>
            <a:ext cx="2955654" cy="2476500"/>
            <a:chOff x="3874672" y="4152900"/>
            <a:chExt cx="2955654" cy="2476500"/>
          </a:xfrm>
        </p:grpSpPr>
        <p:sp>
          <p:nvSpPr>
            <p:cNvPr id="43" name="Rectangle 42"/>
            <p:cNvSpPr/>
            <p:nvPr/>
          </p:nvSpPr>
          <p:spPr>
            <a:xfrm>
              <a:off x="5600502" y="4152900"/>
              <a:ext cx="1229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4" name="Group 22"/>
            <p:cNvGrpSpPr/>
            <p:nvPr/>
          </p:nvGrpSpPr>
          <p:grpSpPr>
            <a:xfrm>
              <a:off x="3874672" y="4160520"/>
              <a:ext cx="1762124" cy="2468880"/>
              <a:chOff x="-87728" y="3017520"/>
              <a:chExt cx="1762124" cy="246888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-87728" y="3200400"/>
                <a:ext cx="1600199" cy="228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651524" y="5942970"/>
            <a:ext cx="2010798" cy="487680"/>
            <a:chOff x="3109842" y="4038600"/>
            <a:chExt cx="2010798" cy="487680"/>
          </a:xfrm>
        </p:grpSpPr>
        <p:grpSp>
          <p:nvGrpSpPr>
            <p:cNvPr id="48" name="Group 22"/>
            <p:cNvGrpSpPr/>
            <p:nvPr/>
          </p:nvGrpSpPr>
          <p:grpSpPr>
            <a:xfrm>
              <a:off x="4358640" y="4038600"/>
              <a:ext cx="762000" cy="487680"/>
              <a:chOff x="396240" y="2895600"/>
              <a:chExt cx="762000" cy="48768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701040" y="2895600"/>
                <a:ext cx="457200" cy="304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1" name="Rectangle 7"/>
              <p:cNvSpPr>
                <a:spLocks noChangeArrowheads="1"/>
              </p:cNvSpPr>
              <p:nvPr/>
            </p:nvSpPr>
            <p:spPr bwMode="auto">
              <a:xfrm>
                <a:off x="396240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109842" y="4162425"/>
              <a:ext cx="13099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62322" y="5657220"/>
            <a:ext cx="2286572" cy="775335"/>
            <a:chOff x="4368165" y="3781425"/>
            <a:chExt cx="2286572" cy="775335"/>
          </a:xfrm>
        </p:grpSpPr>
        <p:grpSp>
          <p:nvGrpSpPr>
            <p:cNvPr id="53" name="Group 22"/>
            <p:cNvGrpSpPr/>
            <p:nvPr/>
          </p:nvGrpSpPr>
          <p:grpSpPr>
            <a:xfrm>
              <a:off x="4368165" y="3781425"/>
              <a:ext cx="1476375" cy="775335"/>
              <a:chOff x="405765" y="2638425"/>
              <a:chExt cx="1476375" cy="775335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891540" y="2638425"/>
                <a:ext cx="9906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405765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4724400" y="4195346"/>
              <a:ext cx="19303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Extend Net Income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3563" y="5647695"/>
            <a:ext cx="4362559" cy="782955"/>
            <a:chOff x="438041" y="5572125"/>
            <a:chExt cx="4362559" cy="782955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1828800" y="5572125"/>
              <a:ext cx="2971800" cy="60007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59" name="Group 31"/>
            <p:cNvGrpSpPr/>
            <p:nvPr/>
          </p:nvGrpSpPr>
          <p:grpSpPr>
            <a:xfrm>
              <a:off x="438041" y="5638800"/>
              <a:ext cx="1594594" cy="716280"/>
              <a:chOff x="3129806" y="3810000"/>
              <a:chExt cx="1594594" cy="71628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4063365" y="3810000"/>
                <a:ext cx="661035" cy="716280"/>
                <a:chOff x="100965" y="2667000"/>
                <a:chExt cx="661035" cy="716280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H="1" flipV="1">
                  <a:off x="100965" y="2667000"/>
                  <a:ext cx="457200" cy="50482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63" name="Rectangle 7"/>
                <p:cNvSpPr>
                  <a:spLocks noChangeArrowheads="1"/>
                </p:cNvSpPr>
                <p:nvPr/>
              </p:nvSpPr>
              <p:spPr bwMode="auto">
                <a:xfrm>
                  <a:off x="396240" y="301752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3129806" y="4162425"/>
                <a:ext cx="12346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Net Income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699933" y="5369230"/>
            <a:ext cx="2220424" cy="381000"/>
            <a:chOff x="4560471" y="4152900"/>
            <a:chExt cx="2220424" cy="381000"/>
          </a:xfrm>
        </p:grpSpPr>
        <p:sp>
          <p:nvSpPr>
            <p:cNvPr id="65" name="Rectangle 64"/>
            <p:cNvSpPr/>
            <p:nvPr/>
          </p:nvSpPr>
          <p:spPr>
            <a:xfrm>
              <a:off x="5551071" y="4152900"/>
              <a:ext cx="1229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6" name="Group 22"/>
            <p:cNvGrpSpPr/>
            <p:nvPr/>
          </p:nvGrpSpPr>
          <p:grpSpPr>
            <a:xfrm>
              <a:off x="4560471" y="4160520"/>
              <a:ext cx="1051560" cy="373380"/>
              <a:chOff x="598071" y="3017520"/>
              <a:chExt cx="1051560" cy="373380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>
                <a:off x="598071" y="3200400"/>
                <a:ext cx="914402" cy="1905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8" name="Rectangle 7"/>
              <p:cNvSpPr>
                <a:spLocks noChangeArrowheads="1"/>
              </p:cNvSpPr>
              <p:nvPr/>
            </p:nvSpPr>
            <p:spPr bwMode="auto">
              <a:xfrm>
                <a:off x="1283871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611453" y="4761870"/>
            <a:ext cx="1613096" cy="744855"/>
            <a:chOff x="6858000" y="4703445"/>
            <a:chExt cx="1613096" cy="744855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6858000" y="4876800"/>
              <a:ext cx="762000" cy="5715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71" name="Group 36"/>
            <p:cNvGrpSpPr/>
            <p:nvPr/>
          </p:nvGrpSpPr>
          <p:grpSpPr>
            <a:xfrm>
              <a:off x="7391400" y="4703445"/>
              <a:ext cx="1079696" cy="373380"/>
              <a:chOff x="4387215" y="4152900"/>
              <a:chExt cx="1079696" cy="373380"/>
            </a:xfrm>
          </p:grpSpPr>
          <p:sp>
            <p:nvSpPr>
              <p:cNvPr id="72" name="Rectangle 7"/>
              <p:cNvSpPr>
                <a:spLocks noChangeArrowheads="1"/>
              </p:cNvSpPr>
              <p:nvPr/>
            </p:nvSpPr>
            <p:spPr bwMode="auto">
              <a:xfrm>
                <a:off x="4387215" y="4160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24400" y="4152900"/>
                <a:ext cx="7425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593523" y="5874390"/>
            <a:ext cx="1613096" cy="373380"/>
            <a:chOff x="6858000" y="4703445"/>
            <a:chExt cx="1613096" cy="373380"/>
          </a:xfrm>
        </p:grpSpPr>
        <p:cxnSp>
          <p:nvCxnSpPr>
            <p:cNvPr id="75" name="Straight Arrow Connector 74"/>
            <p:cNvCxnSpPr/>
            <p:nvPr/>
          </p:nvCxnSpPr>
          <p:spPr>
            <a:xfrm flipH="1" flipV="1">
              <a:off x="6858000" y="4703445"/>
              <a:ext cx="762000" cy="17335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76" name="Group 75"/>
            <p:cNvGrpSpPr/>
            <p:nvPr/>
          </p:nvGrpSpPr>
          <p:grpSpPr>
            <a:xfrm>
              <a:off x="7391400" y="4703445"/>
              <a:ext cx="1079696" cy="373380"/>
              <a:chOff x="4387215" y="4152900"/>
              <a:chExt cx="1079696" cy="373380"/>
            </a:xfrm>
          </p:grpSpPr>
          <p:sp>
            <p:nvSpPr>
              <p:cNvPr id="77" name="Rectangle 7"/>
              <p:cNvSpPr>
                <a:spLocks noChangeArrowheads="1"/>
              </p:cNvSpPr>
              <p:nvPr/>
            </p:nvSpPr>
            <p:spPr bwMode="auto">
              <a:xfrm>
                <a:off x="4387215" y="4160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724400" y="4152900"/>
                <a:ext cx="7425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81" name="Flowchart: Delay 8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Calculating and Recording a Net Loss </a:t>
            </a:r>
            <a:br>
              <a:rPr lang="en-US" sz="3000" dirty="0"/>
            </a:br>
            <a:r>
              <a:rPr lang="en-US" sz="3000" dirty="0"/>
              <a:t>on a Work Sheet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15"/>
          </p:nvPr>
        </p:nvSpPr>
        <p:spPr>
          <a:xfrm>
            <a:off x="451886" y="1668843"/>
            <a:ext cx="8311114" cy="1072516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difference between total revenue and total expenses when total expenses are greater is called a </a:t>
            </a:r>
            <a:r>
              <a:rPr lang="en-US" b="1" dirty="0">
                <a:solidFill>
                  <a:srgbClr val="1376B9"/>
                </a:solidFill>
              </a:rPr>
              <a:t>net loss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/>
              <a:t>Calculating and Recording a </a:t>
            </a:r>
            <a:br>
              <a:rPr lang="en-US" sz="3000" dirty="0"/>
            </a:br>
            <a:r>
              <a:rPr lang="en-US" sz="3000" dirty="0"/>
              <a:t>Net Loss on a Work Sheet</a:t>
            </a:r>
          </a:p>
        </p:txBody>
      </p:sp>
      <p:pic>
        <p:nvPicPr>
          <p:cNvPr id="26" name="Picture 25" descr="Chapter 6_Page 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45" y="2324543"/>
            <a:ext cx="8229600" cy="210058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77845" y="3696143"/>
            <a:ext cx="2055646" cy="1314450"/>
            <a:chOff x="4368165" y="3242310"/>
            <a:chExt cx="2055646" cy="1314450"/>
          </a:xfrm>
        </p:grpSpPr>
        <p:grpSp>
          <p:nvGrpSpPr>
            <p:cNvPr id="28" name="Group 22"/>
            <p:cNvGrpSpPr/>
            <p:nvPr/>
          </p:nvGrpSpPr>
          <p:grpSpPr>
            <a:xfrm>
              <a:off x="4368165" y="3242310"/>
              <a:ext cx="851535" cy="1314450"/>
              <a:chOff x="405765" y="2099310"/>
              <a:chExt cx="851535" cy="131445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891540" y="2099310"/>
                <a:ext cx="36576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405765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733925" y="4204871"/>
              <a:ext cx="16898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Extend Net Loss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5746" y="3696143"/>
            <a:ext cx="4777299" cy="1325880"/>
            <a:chOff x="733001" y="5038725"/>
            <a:chExt cx="4777299" cy="132588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1828800" y="5038725"/>
              <a:ext cx="3681500" cy="113347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34" name="Group 31"/>
            <p:cNvGrpSpPr/>
            <p:nvPr/>
          </p:nvGrpSpPr>
          <p:grpSpPr>
            <a:xfrm>
              <a:off x="733001" y="5114925"/>
              <a:ext cx="1299634" cy="1249680"/>
              <a:chOff x="3424766" y="3286125"/>
              <a:chExt cx="1299634" cy="1249680"/>
            </a:xfrm>
          </p:grpSpPr>
          <p:grpSp>
            <p:nvGrpSpPr>
              <p:cNvPr id="35" name="Group 22"/>
              <p:cNvGrpSpPr/>
              <p:nvPr/>
            </p:nvGrpSpPr>
            <p:grpSpPr>
              <a:xfrm>
                <a:off x="3934865" y="3286125"/>
                <a:ext cx="789535" cy="1249680"/>
                <a:chOff x="-27535" y="2143125"/>
                <a:chExt cx="789535" cy="124968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-27535" y="2143125"/>
                  <a:ext cx="585700" cy="102870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396240" y="302704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3424766" y="4171950"/>
                <a:ext cx="9941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Net Loss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971309" y="3924743"/>
            <a:ext cx="1773586" cy="1744980"/>
            <a:chOff x="7084664" y="4343400"/>
            <a:chExt cx="1773586" cy="1744980"/>
          </a:xfrm>
        </p:grpSpPr>
        <p:sp>
          <p:nvSpPr>
            <p:cNvPr id="40" name="Freeform 39"/>
            <p:cNvSpPr/>
            <p:nvPr/>
          </p:nvSpPr>
          <p:spPr>
            <a:xfrm>
              <a:off x="8010525" y="4343400"/>
              <a:ext cx="847725" cy="1533525"/>
            </a:xfrm>
            <a:custGeom>
              <a:avLst/>
              <a:gdLst>
                <a:gd name="connsiteX0" fmla="*/ 704850 w 1390650"/>
                <a:gd name="connsiteY0" fmla="*/ 0 h 1533525"/>
                <a:gd name="connsiteX1" fmla="*/ 1390650 w 1390650"/>
                <a:gd name="connsiteY1" fmla="*/ 0 h 1533525"/>
                <a:gd name="connsiteX2" fmla="*/ 1381125 w 1390650"/>
                <a:gd name="connsiteY2" fmla="*/ 1524000 h 1533525"/>
                <a:gd name="connsiteX3" fmla="*/ 0 w 1390650"/>
                <a:gd name="connsiteY3" fmla="*/ 1533525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0650" h="1533525">
                  <a:moveTo>
                    <a:pt x="704850" y="0"/>
                  </a:moveTo>
                  <a:lnTo>
                    <a:pt x="1390650" y="0"/>
                  </a:lnTo>
                  <a:lnTo>
                    <a:pt x="1381125" y="1524000"/>
                  </a:lnTo>
                  <a:lnTo>
                    <a:pt x="0" y="1533525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6"/>
            <p:cNvGrpSpPr/>
            <p:nvPr/>
          </p:nvGrpSpPr>
          <p:grpSpPr>
            <a:xfrm>
              <a:off x="7084664" y="5715000"/>
              <a:ext cx="1068736" cy="373380"/>
              <a:chOff x="3693764" y="4152900"/>
              <a:chExt cx="1068736" cy="373380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4396740" y="4160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693764" y="4152900"/>
                <a:ext cx="7425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354245" y="1676400"/>
            <a:ext cx="1714815" cy="2095943"/>
            <a:chOff x="5170072" y="4571557"/>
            <a:chExt cx="1714815" cy="2095943"/>
          </a:xfrm>
        </p:grpSpPr>
        <p:sp>
          <p:nvSpPr>
            <p:cNvPr id="45" name="Rectangle 44"/>
            <p:cNvSpPr/>
            <p:nvPr/>
          </p:nvSpPr>
          <p:spPr>
            <a:xfrm>
              <a:off x="5655063" y="4585160"/>
              <a:ext cx="1229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170072" y="4571557"/>
              <a:ext cx="430430" cy="2095943"/>
              <a:chOff x="1207672" y="3428557"/>
              <a:chExt cx="430430" cy="2095943"/>
            </a:xfrm>
          </p:grpSpPr>
          <p:cxnSp>
            <p:nvCxnSpPr>
              <p:cNvPr id="47" name="Straight Arrow Connector 46"/>
              <p:cNvCxnSpPr>
                <a:cxnSpLocks/>
                <a:stCxn id="48" idx="0"/>
              </p:cNvCxnSpPr>
              <p:nvPr/>
            </p:nvCxnSpPr>
            <p:spPr>
              <a:xfrm flipH="1">
                <a:off x="1207672" y="3428557"/>
                <a:ext cx="247550" cy="20959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1272342" y="3428557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51" name="Flowchart: Delay 5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384</Words>
  <Application>Microsoft Macintosh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LESSON 6-3 Completing the Work Sheet  and Finding Errors on a  Work Sheet</vt:lpstr>
      <vt:lpstr>Extending Balance Sheet Account Balances on a Work Sheet</vt:lpstr>
      <vt:lpstr>Extending Balance Sheet Account Balances on a Work Sheet</vt:lpstr>
      <vt:lpstr>Extending Income Statement Account Balances on a Work Sheet</vt:lpstr>
      <vt:lpstr>Extending Income Statement Account Balances on a Work Sheet</vt:lpstr>
      <vt:lpstr>Recording Net Income and Totaling  and Ruling a Work Sheet</vt:lpstr>
      <vt:lpstr>Recording Net Income and Totaling  and Ruling a Work Sheet</vt:lpstr>
      <vt:lpstr>Calculating and Recording a Net Loss  on a Work Sheet</vt:lpstr>
      <vt:lpstr>Calculating and Recording a  Net Loss on a Work Sheet</vt:lpstr>
      <vt:lpstr>Finding and Correcting Errors  on the Work Sheet</vt:lpstr>
      <vt:lpstr>Lesson 6-3 Audit Your Understanding </vt:lpstr>
      <vt:lpstr>Lesson 6-3 Audit Your Understanding</vt:lpstr>
      <vt:lpstr>Lesson 6-3 Audit Your Understanding</vt:lpstr>
      <vt:lpstr>Lesson 6-3 Audit Your Understanding</vt:lpstr>
      <vt:lpstr>Lesson 6-3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340</cp:revision>
  <dcterms:created xsi:type="dcterms:W3CDTF">2012-07-02T15:51:50Z</dcterms:created>
  <dcterms:modified xsi:type="dcterms:W3CDTF">2018-02-02T12:50:26Z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