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56" r:id="rId2"/>
  </p:sldMasterIdLst>
  <p:notesMasterIdLst>
    <p:notesMasterId r:id="rId14"/>
  </p:notesMasterIdLst>
  <p:sldIdLst>
    <p:sldId id="334" r:id="rId3"/>
    <p:sldId id="259" r:id="rId4"/>
    <p:sldId id="260" r:id="rId5"/>
    <p:sldId id="296" r:id="rId6"/>
    <p:sldId id="312" r:id="rId7"/>
    <p:sldId id="263" r:id="rId8"/>
    <p:sldId id="345" r:id="rId9"/>
    <p:sldId id="343" r:id="rId10"/>
    <p:sldId id="336" r:id="rId11"/>
    <p:sldId id="337" r:id="rId12"/>
    <p:sldId id="33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22">
          <p15:clr>
            <a:srgbClr val="A4A3A4"/>
          </p15:clr>
        </p15:guide>
        <p15:guide id="4" orient="horz" pos="1103">
          <p15:clr>
            <a:srgbClr val="A4A3A4"/>
          </p15:clr>
        </p15:guide>
        <p15:guide id="5" orient="horz" pos="699">
          <p15:clr>
            <a:srgbClr val="A4A3A4"/>
          </p15:clr>
        </p15:guide>
        <p15:guide id="6" orient="horz" pos="1698">
          <p15:clr>
            <a:srgbClr val="A4A3A4"/>
          </p15:clr>
        </p15:guide>
        <p15:guide id="7" pos="228">
          <p15:clr>
            <a:srgbClr val="A4A3A4"/>
          </p15:clr>
        </p15:guide>
        <p15:guide id="8" pos="300">
          <p15:clr>
            <a:srgbClr val="A4A3A4"/>
          </p15:clr>
        </p15:guide>
        <p15:guide id="9" pos="528">
          <p15:clr>
            <a:srgbClr val="A4A3A4"/>
          </p15:clr>
        </p15:guide>
        <p15:guide id="10" pos="719">
          <p15:clr>
            <a:srgbClr val="A4A3A4"/>
          </p15:clr>
        </p15:guide>
        <p15:guide id="11" pos="1047">
          <p15:clr>
            <a:srgbClr val="A4A3A4"/>
          </p15:clr>
        </p15:guide>
        <p15:guide id="12" pos="551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6D5AB"/>
    <a:srgbClr val="EA0000"/>
    <a:srgbClr val="77933C"/>
    <a:srgbClr val="FF3300"/>
    <a:srgbClr val="FF0000"/>
    <a:srgbClr val="CC0000"/>
    <a:srgbClr val="73BEF1"/>
    <a:srgbClr val="1376B9"/>
    <a:srgbClr val="1312B9"/>
    <a:srgbClr val="4F81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923" autoAdjust="0"/>
    <p:restoredTop sz="94686" autoAdjust="0"/>
  </p:normalViewPr>
  <p:slideViewPr>
    <p:cSldViewPr>
      <p:cViewPr varScale="1">
        <p:scale>
          <a:sx n="126" d="100"/>
          <a:sy n="126" d="100"/>
        </p:scale>
        <p:origin x="-738" y="-90"/>
      </p:cViewPr>
      <p:guideLst>
        <p:guide orient="horz" pos="2160"/>
        <p:guide orient="horz" pos="1922"/>
        <p:guide orient="horz" pos="1103"/>
        <p:guide orient="horz" pos="699"/>
        <p:guide orient="horz" pos="1698"/>
        <p:guide orient="horz" pos="461"/>
        <p:guide pos="2880"/>
        <p:guide pos="228"/>
        <p:guide pos="300"/>
        <p:guide pos="528"/>
        <p:guide pos="719"/>
        <p:guide pos="1047"/>
        <p:guide pos="5517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927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7" y="3619988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47" y="6382895"/>
            <a:ext cx="1327543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4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0"/>
            <a:ext cx="6096000" cy="3380095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2" y="1290693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79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1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79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0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0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7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3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8" y="1619557"/>
            <a:ext cx="4857750" cy="4259263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0" y="4070657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5"/>
            <a:ext cx="7886700" cy="672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7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0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33" y="6369050"/>
            <a:ext cx="132435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817968" y="702882"/>
            <a:ext cx="8021232" cy="1506918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bg1"/>
                </a:solidFill>
              </a:rPr>
              <a:t>7-1 Preparing an Income 	Statement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22871" y="2574509"/>
            <a:ext cx="6400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Prepare an income statement for a service business.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Calculate and analyze financial ratios using income statement amounts.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318071"/>
            <a:ext cx="9144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Learning Objectives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714609"/>
            <a:ext cx="78867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7-1 </a:t>
            </a:r>
            <a:r>
              <a:rPr lang="en-US" sz="3200" dirty="0"/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76316" y="1632166"/>
            <a:ext cx="8033657" cy="1063409"/>
          </a:xfrm>
        </p:spPr>
        <p:txBody>
          <a:bodyPr vert="horz" lIns="91440" tIns="45720" rIns="91440" bIns="45720" rtlCol="0">
            <a:normAutofit/>
          </a:bodyPr>
          <a:lstStyle/>
          <a:p>
            <a:pPr marL="361950" marR="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2.	</a:t>
            </a:r>
            <a:r>
              <a:rPr lang="en-US" dirty="0"/>
              <a:t>What is the formula for calculating the total expenses ratio?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831273" y="2697228"/>
            <a:ext cx="7315200" cy="1371599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Total Expenses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divided by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 Total Sales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equals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 Total Expenses Ratio.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10</a:t>
            </a:r>
          </a:p>
        </p:txBody>
      </p:sp>
      <p:sp>
        <p:nvSpPr>
          <p:cNvPr id="18" name="Flowchart: Delay 1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7-1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714609"/>
            <a:ext cx="78867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7-1 </a:t>
            </a:r>
            <a:r>
              <a:rPr lang="en-US" sz="3200" dirty="0"/>
              <a:t>Audit </a:t>
            </a:r>
            <a:r>
              <a:rPr lang="en-US" sz="3200"/>
              <a:t>Your Understanding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76316" y="1632166"/>
            <a:ext cx="8033657" cy="1187234"/>
          </a:xfrm>
        </p:spPr>
        <p:txBody>
          <a:bodyPr vert="horz" lIns="91440" tIns="45720" rIns="91440" bIns="45720" rtlCol="0">
            <a:normAutofit/>
          </a:bodyPr>
          <a:lstStyle/>
          <a:p>
            <a:pPr marL="361950" marR="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3.	</a:t>
            </a:r>
            <a:r>
              <a:rPr lang="en-US" dirty="0"/>
              <a:t>What is the formula for calculating the net income ratio?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13" name="Content Placeholder 7"/>
          <p:cNvSpPr txBox="1">
            <a:spLocks/>
          </p:cNvSpPr>
          <p:nvPr/>
        </p:nvSpPr>
        <p:spPr>
          <a:xfrm>
            <a:off x="831273" y="2697228"/>
            <a:ext cx="7315200" cy="1295399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52400" algn="l"/>
                <a:tab pos="304800" algn="l"/>
                <a:tab pos="3048000" algn="l"/>
                <a:tab pos="3200400" algn="l"/>
                <a:tab pos="457200" algn="l"/>
              </a:tabLst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Net Income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divided by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 Total Sales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equals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 Net Income Ratio.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lide Number Placeholder 10"/>
          <p:cNvSpPr txBox="1">
            <a:spLocks/>
          </p:cNvSpPr>
          <p:nvPr/>
        </p:nvSpPr>
        <p:spPr>
          <a:xfrm>
            <a:off x="71628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11</a:t>
            </a:r>
          </a:p>
        </p:txBody>
      </p:sp>
      <p:sp>
        <p:nvSpPr>
          <p:cNvPr id="16" name="Flowchart: Delay 15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7-1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4671"/>
            <a:ext cx="7886700" cy="672105"/>
          </a:xfrm>
        </p:spPr>
        <p:txBody>
          <a:bodyPr/>
          <a:lstStyle/>
          <a:p>
            <a:r>
              <a:rPr lang="en-US" sz="3000" dirty="0"/>
              <a:t>Reporting Financial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51886" y="1715923"/>
            <a:ext cx="8291238" cy="2017877"/>
          </a:xfrm>
        </p:spPr>
        <p:txBody>
          <a:bodyPr/>
          <a:lstStyle/>
          <a:p>
            <a:pPr marL="377825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area of accounting that focuses on reporting information to external users is </a:t>
            </a:r>
            <a:r>
              <a:rPr lang="en-US" dirty="0" smtClean="0"/>
              <a:t>called</a:t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financial </a:t>
            </a:r>
            <a:r>
              <a:rPr lang="en-US" b="1" dirty="0">
                <a:solidFill>
                  <a:srgbClr val="0070C0"/>
                </a:solidFill>
              </a:rPr>
              <a:t>accounting</a:t>
            </a:r>
            <a:r>
              <a:rPr lang="en-US" dirty="0"/>
              <a:t>.  </a:t>
            </a:r>
          </a:p>
          <a:p>
            <a:pPr marL="377825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area of accounting that focuses on reporting information to internal users is </a:t>
            </a:r>
            <a:r>
              <a:rPr lang="en-US" dirty="0" smtClean="0"/>
              <a:t>called</a:t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managerial </a:t>
            </a:r>
            <a:r>
              <a:rPr lang="en-US" b="1" dirty="0">
                <a:solidFill>
                  <a:srgbClr val="0070C0"/>
                </a:solidFill>
              </a:rPr>
              <a:t>accounting</a:t>
            </a:r>
            <a:r>
              <a:rPr lang="en-US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2</a:t>
            </a:r>
          </a:p>
        </p:txBody>
      </p:sp>
      <p:sp>
        <p:nvSpPr>
          <p:cNvPr id="12" name="Flowchart: Delay 11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7-1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88557"/>
            <a:ext cx="7886700" cy="721106"/>
          </a:xfrm>
        </p:spPr>
        <p:txBody>
          <a:bodyPr>
            <a:noAutofit/>
          </a:bodyPr>
          <a:lstStyle/>
          <a:p>
            <a:r>
              <a:rPr lang="en-US" sz="3000" dirty="0"/>
              <a:t>Preparing an Income Statement from Information on a Work Sheet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type="body" sz="quarter" idx="15"/>
          </p:nvPr>
        </p:nvSpPr>
        <p:spPr>
          <a:xfrm>
            <a:off x="451886" y="1715923"/>
            <a:ext cx="8033657" cy="3732692"/>
          </a:xfrm>
        </p:spPr>
        <p:txBody>
          <a:bodyPr/>
          <a:lstStyle/>
          <a:p>
            <a:pPr marL="377825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Information needed to prepare the income statement is obtained from the work sheet.</a:t>
            </a:r>
          </a:p>
        </p:txBody>
      </p:sp>
      <p:pic>
        <p:nvPicPr>
          <p:cNvPr id="25" name="Picture 24" descr="Chapter 7_Page 192_1.jpg"/>
          <p:cNvPicPr>
            <a:picLocks noChangeAspect="1"/>
          </p:cNvPicPr>
          <p:nvPr/>
        </p:nvPicPr>
        <p:blipFill>
          <a:blip r:embed="rId2" cstate="print"/>
          <a:srcRect b="6349"/>
          <a:stretch>
            <a:fillRect/>
          </a:stretch>
        </p:blipFill>
        <p:spPr>
          <a:xfrm>
            <a:off x="1371600" y="3172284"/>
            <a:ext cx="6400800" cy="3152316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152400" y="2384871"/>
            <a:ext cx="3200400" cy="1120329"/>
            <a:chOff x="152400" y="2461071"/>
            <a:chExt cx="3200400" cy="1120329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1295400" y="3048000"/>
              <a:ext cx="1066800" cy="533400"/>
            </a:xfrm>
            <a:prstGeom prst="straightConnector1">
              <a:avLst/>
            </a:prstGeom>
            <a:noFill/>
            <a:ln w="38100" cap="flat" cmpd="sng" algn="ctr">
              <a:solidFill>
                <a:srgbClr val="F79646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152400" y="2461071"/>
              <a:ext cx="3200400" cy="830997"/>
            </a:xfrm>
            <a:prstGeom prst="rect">
              <a:avLst/>
            </a:prstGeom>
            <a:solidFill>
              <a:srgbClr val="F79646">
                <a:lumMod val="20000"/>
                <a:lumOff val="80000"/>
              </a:srgb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1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Account titles are obtained from the work sheet’s Account Title column.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76800" y="2590800"/>
            <a:ext cx="4114800" cy="1077218"/>
            <a:chOff x="4876800" y="2514600"/>
            <a:chExt cx="4114800" cy="1077218"/>
          </a:xfrm>
        </p:grpSpPr>
        <p:cxnSp>
          <p:nvCxnSpPr>
            <p:cNvPr id="30" name="Straight Arrow Connector 29"/>
            <p:cNvCxnSpPr/>
            <p:nvPr/>
          </p:nvCxnSpPr>
          <p:spPr>
            <a:xfrm flipH="1">
              <a:off x="4876800" y="2819400"/>
              <a:ext cx="2438400" cy="685800"/>
            </a:xfrm>
            <a:prstGeom prst="straightConnector1">
              <a:avLst/>
            </a:prstGeom>
            <a:noFill/>
            <a:ln w="38100" cap="flat" cmpd="sng" algn="ctr">
              <a:solidFill>
                <a:srgbClr val="F79646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>
            <a:xfrm flipH="1">
              <a:off x="5791200" y="2971800"/>
              <a:ext cx="1447800" cy="533400"/>
            </a:xfrm>
            <a:prstGeom prst="straightConnector1">
              <a:avLst/>
            </a:prstGeom>
            <a:noFill/>
            <a:ln w="38100" cap="flat" cmpd="sng" algn="ctr">
              <a:solidFill>
                <a:srgbClr val="F79646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6248400" y="2514600"/>
              <a:ext cx="2743200" cy="1077218"/>
            </a:xfrm>
            <a:prstGeom prst="rect">
              <a:avLst/>
            </a:prstGeom>
            <a:solidFill>
              <a:srgbClr val="F79646">
                <a:lumMod val="20000"/>
                <a:lumOff val="80000"/>
              </a:srgb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Account balances are obtained from the work sheet’s Income Statement columns.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3</a:t>
            </a:r>
          </a:p>
        </p:txBody>
      </p:sp>
      <p:sp>
        <p:nvSpPr>
          <p:cNvPr id="58" name="Flowchart: Delay 5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7-1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83252"/>
            <a:ext cx="7886700" cy="672105"/>
          </a:xfrm>
        </p:spPr>
        <p:txBody>
          <a:bodyPr/>
          <a:lstStyle/>
          <a:p>
            <a:r>
              <a:rPr lang="en-US" sz="3000" dirty="0"/>
              <a:t>Heading of an Income Statement</a:t>
            </a:r>
          </a:p>
        </p:txBody>
      </p:sp>
      <p:pic>
        <p:nvPicPr>
          <p:cNvPr id="50" name="Picture 49" descr="Chapter 7_Page 192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398" y="2590800"/>
            <a:ext cx="7315200" cy="1769403"/>
          </a:xfrm>
          <a:prstGeom prst="rect">
            <a:avLst/>
          </a:prstGeom>
        </p:spPr>
      </p:pic>
      <p:grpSp>
        <p:nvGrpSpPr>
          <p:cNvPr id="51" name="Group 50"/>
          <p:cNvGrpSpPr/>
          <p:nvPr/>
        </p:nvGrpSpPr>
        <p:grpSpPr>
          <a:xfrm>
            <a:off x="1463040" y="3962400"/>
            <a:ext cx="3108960" cy="1551801"/>
            <a:chOff x="1463040" y="3886200"/>
            <a:chExt cx="3108960" cy="1551801"/>
          </a:xfrm>
        </p:grpSpPr>
        <p:sp>
          <p:nvSpPr>
            <p:cNvPr id="52" name="Rectangle 51"/>
            <p:cNvSpPr/>
            <p:nvPr/>
          </p:nvSpPr>
          <p:spPr>
            <a:xfrm>
              <a:off x="1828800" y="4791670"/>
              <a:ext cx="27432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FF0000"/>
                </a:buClr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Center the date of the report on the third line.</a:t>
              </a:r>
            </a:p>
          </p:txBody>
        </p:sp>
        <p:grpSp>
          <p:nvGrpSpPr>
            <p:cNvPr id="53" name="Group 20"/>
            <p:cNvGrpSpPr/>
            <p:nvPr/>
          </p:nvGrpSpPr>
          <p:grpSpPr>
            <a:xfrm>
              <a:off x="1463040" y="3886200"/>
              <a:ext cx="1432560" cy="1295400"/>
              <a:chOff x="4648200" y="2194560"/>
              <a:chExt cx="1432560" cy="1295400"/>
            </a:xfrm>
          </p:grpSpPr>
          <p:sp>
            <p:nvSpPr>
              <p:cNvPr id="54" name="Line 20"/>
              <p:cNvSpPr>
                <a:spLocks noChangeShapeType="1"/>
              </p:cNvSpPr>
              <p:nvPr/>
            </p:nvSpPr>
            <p:spPr bwMode="auto">
              <a:xfrm flipH="1">
                <a:off x="4876800" y="2194560"/>
                <a:ext cx="1203960" cy="108204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Rectangle 11"/>
              <p:cNvSpPr>
                <a:spLocks noChangeArrowheads="1"/>
              </p:cNvSpPr>
              <p:nvPr/>
            </p:nvSpPr>
            <p:spPr bwMode="auto">
              <a:xfrm>
                <a:off x="4648200" y="31242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343215" y="1676400"/>
            <a:ext cx="3542985" cy="1219200"/>
            <a:chOff x="343215" y="1600200"/>
            <a:chExt cx="3542985" cy="1219200"/>
          </a:xfrm>
        </p:grpSpPr>
        <p:sp>
          <p:nvSpPr>
            <p:cNvPr id="57" name="Rectangle 56"/>
            <p:cNvSpPr/>
            <p:nvPr/>
          </p:nvSpPr>
          <p:spPr>
            <a:xfrm>
              <a:off x="343215" y="1600200"/>
              <a:ext cx="27432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FF0000"/>
                </a:buClr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Center the name of the company on the first line.</a:t>
              </a:r>
            </a:p>
          </p:txBody>
        </p:sp>
        <p:grpSp>
          <p:nvGrpSpPr>
            <p:cNvPr id="58" name="Group 23"/>
            <p:cNvGrpSpPr/>
            <p:nvPr/>
          </p:nvGrpSpPr>
          <p:grpSpPr>
            <a:xfrm>
              <a:off x="2819400" y="1676400"/>
              <a:ext cx="1066800" cy="1143000"/>
              <a:chOff x="1066800" y="3048000"/>
              <a:chExt cx="1066800" cy="1143000"/>
            </a:xfrm>
          </p:grpSpPr>
          <p:cxnSp>
            <p:nvCxnSpPr>
              <p:cNvPr id="59" name="Straight Arrow Connector 58"/>
              <p:cNvCxnSpPr/>
              <p:nvPr/>
            </p:nvCxnSpPr>
            <p:spPr>
              <a:xfrm>
                <a:off x="1219200" y="3200400"/>
                <a:ext cx="914400" cy="9906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60" name="Rectangle 7"/>
              <p:cNvSpPr>
                <a:spLocks noChangeArrowheads="1"/>
              </p:cNvSpPr>
              <p:nvPr/>
            </p:nvSpPr>
            <p:spPr bwMode="auto">
              <a:xfrm>
                <a:off x="10668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</p:grpSp>
      <p:grpSp>
        <p:nvGrpSpPr>
          <p:cNvPr id="61" name="Group 60"/>
          <p:cNvGrpSpPr/>
          <p:nvPr/>
        </p:nvGrpSpPr>
        <p:grpSpPr>
          <a:xfrm>
            <a:off x="4724400" y="3505200"/>
            <a:ext cx="4191000" cy="2562999"/>
            <a:chOff x="4724400" y="3429000"/>
            <a:chExt cx="4191000" cy="2562999"/>
          </a:xfrm>
        </p:grpSpPr>
        <p:sp>
          <p:nvSpPr>
            <p:cNvPr id="62" name="Rectangle 61"/>
            <p:cNvSpPr/>
            <p:nvPr/>
          </p:nvSpPr>
          <p:spPr>
            <a:xfrm>
              <a:off x="6172200" y="4791670"/>
              <a:ext cx="2743200" cy="12003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FF0000"/>
                </a:buClr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Center the name of the report, Income Statement, on the second line.</a:t>
              </a:r>
            </a:p>
          </p:txBody>
        </p:sp>
        <p:grpSp>
          <p:nvGrpSpPr>
            <p:cNvPr id="63" name="Group 26"/>
            <p:cNvGrpSpPr/>
            <p:nvPr/>
          </p:nvGrpSpPr>
          <p:grpSpPr>
            <a:xfrm>
              <a:off x="4724400" y="3429000"/>
              <a:ext cx="1447800" cy="1752600"/>
              <a:chOff x="3276600" y="1432560"/>
              <a:chExt cx="1447800" cy="1752600"/>
            </a:xfrm>
          </p:grpSpPr>
          <p:sp>
            <p:nvSpPr>
              <p:cNvPr id="64" name="Line 20"/>
              <p:cNvSpPr>
                <a:spLocks noChangeShapeType="1"/>
              </p:cNvSpPr>
              <p:nvPr/>
            </p:nvSpPr>
            <p:spPr bwMode="auto">
              <a:xfrm>
                <a:off x="3276600" y="1432560"/>
                <a:ext cx="1219200" cy="153924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Rectangle 9"/>
              <p:cNvSpPr>
                <a:spLocks noChangeArrowheads="1"/>
              </p:cNvSpPr>
              <p:nvPr/>
            </p:nvSpPr>
            <p:spPr bwMode="auto">
              <a:xfrm>
                <a:off x="4358640" y="28194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</p:grpSp>
      <p:sp>
        <p:nvSpPr>
          <p:cNvPr id="66" name="TextBox 65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4</a:t>
            </a:r>
          </a:p>
        </p:txBody>
      </p:sp>
      <p:sp>
        <p:nvSpPr>
          <p:cNvPr id="68" name="Flowchart: Delay 6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7-1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138"/>
            <a:ext cx="7886700" cy="722525"/>
          </a:xfrm>
        </p:spPr>
        <p:txBody>
          <a:bodyPr>
            <a:noAutofit/>
          </a:bodyPr>
          <a:lstStyle/>
          <a:p>
            <a:r>
              <a:rPr lang="en-US" sz="3000" dirty="0"/>
              <a:t>Revenue, Expenses, and Net Income Sections of an Income Statement</a:t>
            </a:r>
          </a:p>
        </p:txBody>
      </p:sp>
      <p:pic>
        <p:nvPicPr>
          <p:cNvPr id="185" name="Picture 184" descr="Chapter 7_Page 1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286224"/>
            <a:ext cx="6400800" cy="3579916"/>
          </a:xfrm>
          <a:prstGeom prst="rect">
            <a:avLst/>
          </a:prstGeom>
        </p:spPr>
      </p:pic>
      <p:grpSp>
        <p:nvGrpSpPr>
          <p:cNvPr id="186" name="Group 185"/>
          <p:cNvGrpSpPr/>
          <p:nvPr/>
        </p:nvGrpSpPr>
        <p:grpSpPr>
          <a:xfrm>
            <a:off x="76200" y="2528580"/>
            <a:ext cx="1676400" cy="662940"/>
            <a:chOff x="4292165" y="4320540"/>
            <a:chExt cx="1676400" cy="662940"/>
          </a:xfrm>
        </p:grpSpPr>
        <p:sp>
          <p:nvSpPr>
            <p:cNvPr id="187" name="Rectangle 186"/>
            <p:cNvSpPr/>
            <p:nvPr/>
          </p:nvSpPr>
          <p:spPr>
            <a:xfrm>
              <a:off x="4292165" y="4347746"/>
              <a:ext cx="108395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Expenses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8" name="Group 22"/>
            <p:cNvGrpSpPr/>
            <p:nvPr/>
          </p:nvGrpSpPr>
          <p:grpSpPr>
            <a:xfrm>
              <a:off x="5298005" y="4320540"/>
              <a:ext cx="670560" cy="662940"/>
              <a:chOff x="1335605" y="3177540"/>
              <a:chExt cx="670560" cy="662940"/>
            </a:xfrm>
          </p:grpSpPr>
          <p:cxnSp>
            <p:nvCxnSpPr>
              <p:cNvPr id="189" name="Straight Arrow Connector 188"/>
              <p:cNvCxnSpPr/>
              <p:nvPr/>
            </p:nvCxnSpPr>
            <p:spPr>
              <a:xfrm>
                <a:off x="1396565" y="3238500"/>
                <a:ext cx="609600" cy="60198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90" name="Rectangle 7"/>
              <p:cNvSpPr>
                <a:spLocks noChangeArrowheads="1"/>
              </p:cNvSpPr>
              <p:nvPr/>
            </p:nvSpPr>
            <p:spPr bwMode="auto">
              <a:xfrm>
                <a:off x="1335605" y="317754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</p:grpSp>
      </p:grpSp>
      <p:grpSp>
        <p:nvGrpSpPr>
          <p:cNvPr id="191" name="Group 190"/>
          <p:cNvGrpSpPr/>
          <p:nvPr/>
        </p:nvGrpSpPr>
        <p:grpSpPr>
          <a:xfrm>
            <a:off x="3581400" y="5485140"/>
            <a:ext cx="2133600" cy="843379"/>
            <a:chOff x="3139440" y="3657600"/>
            <a:chExt cx="2133600" cy="843379"/>
          </a:xfrm>
        </p:grpSpPr>
        <p:grpSp>
          <p:nvGrpSpPr>
            <p:cNvPr id="192" name="Group 22"/>
            <p:cNvGrpSpPr/>
            <p:nvPr/>
          </p:nvGrpSpPr>
          <p:grpSpPr>
            <a:xfrm>
              <a:off x="4358640" y="3657600"/>
              <a:ext cx="914400" cy="822960"/>
              <a:chOff x="396240" y="2514600"/>
              <a:chExt cx="914400" cy="822960"/>
            </a:xfrm>
          </p:grpSpPr>
          <p:cxnSp>
            <p:nvCxnSpPr>
              <p:cNvPr id="194" name="Straight Arrow Connector 193"/>
              <p:cNvCxnSpPr/>
              <p:nvPr/>
            </p:nvCxnSpPr>
            <p:spPr>
              <a:xfrm flipV="1">
                <a:off x="624840" y="2514600"/>
                <a:ext cx="685800" cy="6096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95" name="Rectangle 7"/>
              <p:cNvSpPr>
                <a:spLocks noChangeArrowheads="1"/>
              </p:cNvSpPr>
              <p:nvPr/>
            </p:nvSpPr>
            <p:spPr bwMode="auto">
              <a:xfrm>
                <a:off x="396240" y="29718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14</a:t>
                </a:r>
              </a:p>
            </p:txBody>
          </p:sp>
        </p:grpSp>
        <p:sp>
          <p:nvSpPr>
            <p:cNvPr id="193" name="Rectangle 192"/>
            <p:cNvSpPr/>
            <p:nvPr/>
          </p:nvSpPr>
          <p:spPr>
            <a:xfrm>
              <a:off x="3139440" y="4162425"/>
              <a:ext cx="130997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Double Rule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6934200" y="5256540"/>
            <a:ext cx="1742729" cy="779621"/>
            <a:chOff x="4560471" y="4000500"/>
            <a:chExt cx="1742729" cy="779621"/>
          </a:xfrm>
        </p:grpSpPr>
        <p:sp>
          <p:nvSpPr>
            <p:cNvPr id="197" name="Rectangle 196"/>
            <p:cNvSpPr/>
            <p:nvPr/>
          </p:nvSpPr>
          <p:spPr>
            <a:xfrm>
              <a:off x="5551071" y="4195346"/>
              <a:ext cx="75212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Single</a:t>
              </a:r>
              <a:b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Rule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8" name="Group 22"/>
            <p:cNvGrpSpPr/>
            <p:nvPr/>
          </p:nvGrpSpPr>
          <p:grpSpPr>
            <a:xfrm>
              <a:off x="4560471" y="4000500"/>
              <a:ext cx="975360" cy="525780"/>
              <a:chOff x="598071" y="2857500"/>
              <a:chExt cx="975360" cy="525780"/>
            </a:xfrm>
          </p:grpSpPr>
          <p:cxnSp>
            <p:nvCxnSpPr>
              <p:cNvPr id="199" name="Straight Arrow Connector 198"/>
              <p:cNvCxnSpPr/>
              <p:nvPr/>
            </p:nvCxnSpPr>
            <p:spPr>
              <a:xfrm flipH="1" flipV="1">
                <a:off x="598071" y="2857500"/>
                <a:ext cx="838200" cy="381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200" name="Rectangle 7"/>
              <p:cNvSpPr>
                <a:spLocks noChangeArrowheads="1"/>
              </p:cNvSpPr>
              <p:nvPr/>
            </p:nvSpPr>
            <p:spPr bwMode="auto">
              <a:xfrm>
                <a:off x="1207671" y="301752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11</a:t>
                </a:r>
              </a:p>
            </p:txBody>
          </p:sp>
        </p:grpSp>
      </p:grpSp>
      <p:grpSp>
        <p:nvGrpSpPr>
          <p:cNvPr id="201" name="Group 200"/>
          <p:cNvGrpSpPr/>
          <p:nvPr/>
        </p:nvGrpSpPr>
        <p:grpSpPr>
          <a:xfrm>
            <a:off x="6858000" y="4443165"/>
            <a:ext cx="2187244" cy="660975"/>
            <a:chOff x="6553042" y="4575870"/>
            <a:chExt cx="2187244" cy="660975"/>
          </a:xfrm>
        </p:grpSpPr>
        <p:cxnSp>
          <p:nvCxnSpPr>
            <p:cNvPr id="202" name="Straight Arrow Connector 201"/>
            <p:cNvCxnSpPr/>
            <p:nvPr/>
          </p:nvCxnSpPr>
          <p:spPr>
            <a:xfrm flipH="1">
              <a:off x="6553042" y="4855845"/>
              <a:ext cx="914400" cy="3810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grpSp>
          <p:nvGrpSpPr>
            <p:cNvPr id="203" name="Group 36"/>
            <p:cNvGrpSpPr/>
            <p:nvPr/>
          </p:nvGrpSpPr>
          <p:grpSpPr>
            <a:xfrm>
              <a:off x="7238842" y="4575870"/>
              <a:ext cx="1501444" cy="584775"/>
              <a:chOff x="4234657" y="4025325"/>
              <a:chExt cx="1501444" cy="584775"/>
            </a:xfrm>
          </p:grpSpPr>
          <p:sp>
            <p:nvSpPr>
              <p:cNvPr id="204" name="Rectangle 7"/>
              <p:cNvSpPr>
                <a:spLocks noChangeArrowheads="1"/>
              </p:cNvSpPr>
              <p:nvPr/>
            </p:nvSpPr>
            <p:spPr bwMode="auto">
              <a:xfrm>
                <a:off x="4234657" y="416052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9</a:t>
                </a: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652150" y="4025325"/>
                <a:ext cx="108395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376B9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Total of </a:t>
                </a:r>
                <a:b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376B9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</a:b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376B9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Expenses</a:t>
                </a: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06" name="Group 205"/>
          <p:cNvGrpSpPr/>
          <p:nvPr/>
        </p:nvGrpSpPr>
        <p:grpSpPr>
          <a:xfrm>
            <a:off x="6629400" y="5408941"/>
            <a:ext cx="1878696" cy="1160620"/>
            <a:chOff x="7071698" y="4217671"/>
            <a:chExt cx="1878696" cy="1160620"/>
          </a:xfrm>
        </p:grpSpPr>
        <p:cxnSp>
          <p:nvCxnSpPr>
            <p:cNvPr id="207" name="Straight Arrow Connector 206"/>
            <p:cNvCxnSpPr/>
            <p:nvPr/>
          </p:nvCxnSpPr>
          <p:spPr>
            <a:xfrm flipH="1" flipV="1">
              <a:off x="7071698" y="4217671"/>
              <a:ext cx="457200" cy="685799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grpSp>
          <p:nvGrpSpPr>
            <p:cNvPr id="208" name="Group 51"/>
            <p:cNvGrpSpPr/>
            <p:nvPr/>
          </p:nvGrpSpPr>
          <p:grpSpPr>
            <a:xfrm>
              <a:off x="7376498" y="4766310"/>
              <a:ext cx="1573896" cy="611981"/>
              <a:chOff x="4372313" y="4215765"/>
              <a:chExt cx="1573896" cy="611981"/>
            </a:xfrm>
          </p:grpSpPr>
          <p:sp>
            <p:nvSpPr>
              <p:cNvPr id="209" name="Rectangle 7"/>
              <p:cNvSpPr>
                <a:spLocks noChangeArrowheads="1"/>
              </p:cNvSpPr>
              <p:nvPr/>
            </p:nvSpPr>
            <p:spPr bwMode="auto">
              <a:xfrm>
                <a:off x="4372313" y="4215765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13</a:t>
                </a: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724400" y="4242971"/>
                <a:ext cx="122180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376B9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Record Net</a:t>
                </a:r>
                <a:b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376B9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</a:b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376B9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Income</a:t>
                </a: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11" name="Group 210"/>
          <p:cNvGrpSpPr/>
          <p:nvPr/>
        </p:nvGrpSpPr>
        <p:grpSpPr>
          <a:xfrm>
            <a:off x="152400" y="1751340"/>
            <a:ext cx="1600200" cy="914400"/>
            <a:chOff x="4484272" y="4305300"/>
            <a:chExt cx="1600200" cy="914400"/>
          </a:xfrm>
        </p:grpSpPr>
        <p:sp>
          <p:nvSpPr>
            <p:cNvPr id="212" name="Rectangle 211"/>
            <p:cNvSpPr/>
            <p:nvPr/>
          </p:nvSpPr>
          <p:spPr>
            <a:xfrm>
              <a:off x="4484272" y="4305300"/>
              <a:ext cx="100380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Revenue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3" name="Group 22"/>
            <p:cNvGrpSpPr/>
            <p:nvPr/>
          </p:nvGrpSpPr>
          <p:grpSpPr>
            <a:xfrm>
              <a:off x="5413912" y="4320540"/>
              <a:ext cx="670560" cy="899160"/>
              <a:chOff x="1451512" y="3177540"/>
              <a:chExt cx="670560" cy="899160"/>
            </a:xfrm>
          </p:grpSpPr>
          <p:cxnSp>
            <p:nvCxnSpPr>
              <p:cNvPr id="214" name="Straight Arrow Connector 213"/>
              <p:cNvCxnSpPr/>
              <p:nvPr/>
            </p:nvCxnSpPr>
            <p:spPr>
              <a:xfrm>
                <a:off x="1573432" y="3253740"/>
                <a:ext cx="548640" cy="82296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215" name="Rectangle 7"/>
              <p:cNvSpPr>
                <a:spLocks noChangeArrowheads="1"/>
              </p:cNvSpPr>
              <p:nvPr/>
            </p:nvSpPr>
            <p:spPr bwMode="auto">
              <a:xfrm>
                <a:off x="1451512" y="317754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</p:grpSp>
      <p:grpSp>
        <p:nvGrpSpPr>
          <p:cNvPr id="216" name="Group 215"/>
          <p:cNvGrpSpPr/>
          <p:nvPr/>
        </p:nvGrpSpPr>
        <p:grpSpPr>
          <a:xfrm>
            <a:off x="2286000" y="1751340"/>
            <a:ext cx="2866516" cy="1219200"/>
            <a:chOff x="4103272" y="4229100"/>
            <a:chExt cx="2866516" cy="1219200"/>
          </a:xfrm>
        </p:grpSpPr>
        <p:sp>
          <p:nvSpPr>
            <p:cNvPr id="217" name="Rectangle 216"/>
            <p:cNvSpPr/>
            <p:nvPr/>
          </p:nvSpPr>
          <p:spPr>
            <a:xfrm>
              <a:off x="5600502" y="4229100"/>
              <a:ext cx="136928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Account Title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8" name="Group 22"/>
            <p:cNvGrpSpPr/>
            <p:nvPr/>
          </p:nvGrpSpPr>
          <p:grpSpPr>
            <a:xfrm>
              <a:off x="4103272" y="4244340"/>
              <a:ext cx="1533524" cy="1203960"/>
              <a:chOff x="140872" y="3101340"/>
              <a:chExt cx="1533524" cy="1203960"/>
            </a:xfrm>
          </p:grpSpPr>
          <p:cxnSp>
            <p:nvCxnSpPr>
              <p:cNvPr id="219" name="Straight Arrow Connector 218"/>
              <p:cNvCxnSpPr/>
              <p:nvPr/>
            </p:nvCxnSpPr>
            <p:spPr>
              <a:xfrm flipH="1">
                <a:off x="140872" y="3200400"/>
                <a:ext cx="1371600" cy="11049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220" name="Rectangle 7"/>
              <p:cNvSpPr>
                <a:spLocks noChangeArrowheads="1"/>
              </p:cNvSpPr>
              <p:nvPr/>
            </p:nvSpPr>
            <p:spPr bwMode="auto">
              <a:xfrm>
                <a:off x="1308636" y="310134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</p:grpSp>
      <p:grpSp>
        <p:nvGrpSpPr>
          <p:cNvPr id="221" name="Group 220"/>
          <p:cNvGrpSpPr/>
          <p:nvPr/>
        </p:nvGrpSpPr>
        <p:grpSpPr>
          <a:xfrm>
            <a:off x="5486400" y="1751340"/>
            <a:ext cx="2502727" cy="1600200"/>
            <a:chOff x="4941472" y="4229100"/>
            <a:chExt cx="2502727" cy="1600200"/>
          </a:xfrm>
        </p:grpSpPr>
        <p:sp>
          <p:nvSpPr>
            <p:cNvPr id="222" name="Rectangle 221"/>
            <p:cNvSpPr/>
            <p:nvPr/>
          </p:nvSpPr>
          <p:spPr>
            <a:xfrm>
              <a:off x="5595616" y="4229100"/>
              <a:ext cx="184858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Expense Amounts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3" name="Group 22"/>
            <p:cNvGrpSpPr/>
            <p:nvPr/>
          </p:nvGrpSpPr>
          <p:grpSpPr>
            <a:xfrm>
              <a:off x="4941472" y="4244340"/>
              <a:ext cx="695324" cy="1584960"/>
              <a:chOff x="979072" y="3101340"/>
              <a:chExt cx="695324" cy="1584960"/>
            </a:xfrm>
          </p:grpSpPr>
          <p:cxnSp>
            <p:nvCxnSpPr>
              <p:cNvPr id="224" name="Straight Arrow Connector 223"/>
              <p:cNvCxnSpPr/>
              <p:nvPr/>
            </p:nvCxnSpPr>
            <p:spPr>
              <a:xfrm flipH="1">
                <a:off x="979072" y="3200400"/>
                <a:ext cx="533400" cy="14859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225" name="Rectangle 7"/>
              <p:cNvSpPr>
                <a:spLocks noChangeArrowheads="1"/>
              </p:cNvSpPr>
              <p:nvPr/>
            </p:nvSpPr>
            <p:spPr bwMode="auto">
              <a:xfrm>
                <a:off x="1308636" y="310134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6</a:t>
                </a:r>
              </a:p>
            </p:txBody>
          </p:sp>
        </p:grpSp>
      </p:grpSp>
      <p:grpSp>
        <p:nvGrpSpPr>
          <p:cNvPr id="226" name="Group 225"/>
          <p:cNvGrpSpPr/>
          <p:nvPr/>
        </p:nvGrpSpPr>
        <p:grpSpPr>
          <a:xfrm>
            <a:off x="6858000" y="2208540"/>
            <a:ext cx="2070601" cy="685800"/>
            <a:chOff x="4408072" y="4076700"/>
            <a:chExt cx="2070601" cy="685800"/>
          </a:xfrm>
        </p:grpSpPr>
        <p:sp>
          <p:nvSpPr>
            <p:cNvPr id="227" name="Rectangle 226"/>
            <p:cNvSpPr/>
            <p:nvPr/>
          </p:nvSpPr>
          <p:spPr>
            <a:xfrm>
              <a:off x="5474872" y="4076700"/>
              <a:ext cx="100380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Revenue</a:t>
              </a:r>
              <a:b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Amount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8" name="Group 22"/>
            <p:cNvGrpSpPr/>
            <p:nvPr/>
          </p:nvGrpSpPr>
          <p:grpSpPr>
            <a:xfrm>
              <a:off x="4408072" y="4160520"/>
              <a:ext cx="1051560" cy="601980"/>
              <a:chOff x="445672" y="3017520"/>
              <a:chExt cx="1051560" cy="601980"/>
            </a:xfrm>
          </p:grpSpPr>
          <p:cxnSp>
            <p:nvCxnSpPr>
              <p:cNvPr id="229" name="Straight Arrow Connector 228"/>
              <p:cNvCxnSpPr/>
              <p:nvPr/>
            </p:nvCxnSpPr>
            <p:spPr>
              <a:xfrm flipH="1">
                <a:off x="445672" y="3162300"/>
                <a:ext cx="914400" cy="4572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230" name="Rectangle 7"/>
              <p:cNvSpPr>
                <a:spLocks noChangeArrowheads="1"/>
              </p:cNvSpPr>
              <p:nvPr/>
            </p:nvSpPr>
            <p:spPr bwMode="auto">
              <a:xfrm>
                <a:off x="1131472" y="301752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</p:grpSp>
      </p:grpSp>
      <p:grpSp>
        <p:nvGrpSpPr>
          <p:cNvPr id="231" name="Group 230"/>
          <p:cNvGrpSpPr/>
          <p:nvPr/>
        </p:nvGrpSpPr>
        <p:grpSpPr>
          <a:xfrm>
            <a:off x="6553200" y="3046740"/>
            <a:ext cx="2595969" cy="1981200"/>
            <a:chOff x="6553200" y="2895600"/>
            <a:chExt cx="2595969" cy="1981200"/>
          </a:xfrm>
        </p:grpSpPr>
        <p:cxnSp>
          <p:nvCxnSpPr>
            <p:cNvPr id="232" name="Straight Arrow Connector 231"/>
            <p:cNvCxnSpPr/>
            <p:nvPr/>
          </p:nvCxnSpPr>
          <p:spPr>
            <a:xfrm flipH="1">
              <a:off x="6781800" y="3657600"/>
              <a:ext cx="914400" cy="12192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grpSp>
          <p:nvGrpSpPr>
            <p:cNvPr id="233" name="Group 79"/>
            <p:cNvGrpSpPr/>
            <p:nvPr/>
          </p:nvGrpSpPr>
          <p:grpSpPr>
            <a:xfrm>
              <a:off x="6553200" y="2895600"/>
              <a:ext cx="2595969" cy="1041975"/>
              <a:chOff x="5953864" y="4170045"/>
              <a:chExt cx="2595969" cy="1041975"/>
            </a:xfrm>
          </p:grpSpPr>
          <p:cxnSp>
            <p:nvCxnSpPr>
              <p:cNvPr id="234" name="Straight Arrow Connector 233"/>
              <p:cNvCxnSpPr/>
              <p:nvPr/>
            </p:nvCxnSpPr>
            <p:spPr>
              <a:xfrm flipH="1" flipV="1">
                <a:off x="5953864" y="4170045"/>
                <a:ext cx="1219200" cy="762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grpSp>
            <p:nvGrpSpPr>
              <p:cNvPr id="235" name="Group 51"/>
              <p:cNvGrpSpPr/>
              <p:nvPr/>
            </p:nvGrpSpPr>
            <p:grpSpPr>
              <a:xfrm>
                <a:off x="6944464" y="4627245"/>
                <a:ext cx="1605369" cy="584775"/>
                <a:chOff x="3940279" y="4076700"/>
                <a:chExt cx="1605369" cy="584775"/>
              </a:xfrm>
            </p:grpSpPr>
            <p:sp>
              <p:nvSpPr>
                <p:cNvPr id="236" name="Rectangle 7"/>
                <p:cNvSpPr>
                  <a:spLocks noChangeArrowheads="1"/>
                </p:cNvSpPr>
                <p:nvPr/>
              </p:nvSpPr>
              <p:spPr bwMode="auto">
                <a:xfrm>
                  <a:off x="3940279" y="4160520"/>
                  <a:ext cx="365760" cy="3657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lIns="0" tIns="0" rIns="0" bIns="0" rtlCol="0" anchor="ctr" anchorCtr="1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10</a:t>
                  </a:r>
                </a:p>
              </p:txBody>
            </p:sp>
            <p:sp>
              <p:nvSpPr>
                <p:cNvPr id="237" name="Rectangle 236"/>
                <p:cNvSpPr/>
                <p:nvPr/>
              </p:nvSpPr>
              <p:spPr>
                <a:xfrm>
                  <a:off x="4311015" y="4076700"/>
                  <a:ext cx="1234633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1376B9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Calculate </a:t>
                  </a:r>
                  <a:b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1376B9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</a:b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1376B9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Net Income</a:t>
                  </a:r>
                  <a:endPara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38" name="Group 237"/>
          <p:cNvGrpSpPr/>
          <p:nvPr/>
        </p:nvGrpSpPr>
        <p:grpSpPr>
          <a:xfrm>
            <a:off x="76200" y="5485140"/>
            <a:ext cx="1905000" cy="838200"/>
            <a:chOff x="3215640" y="4038600"/>
            <a:chExt cx="1905000" cy="838200"/>
          </a:xfrm>
        </p:grpSpPr>
        <p:grpSp>
          <p:nvGrpSpPr>
            <p:cNvPr id="239" name="Group 22"/>
            <p:cNvGrpSpPr/>
            <p:nvPr/>
          </p:nvGrpSpPr>
          <p:grpSpPr>
            <a:xfrm>
              <a:off x="4358640" y="4038600"/>
              <a:ext cx="762000" cy="838200"/>
              <a:chOff x="396240" y="2895600"/>
              <a:chExt cx="762000" cy="838200"/>
            </a:xfrm>
          </p:grpSpPr>
          <p:cxnSp>
            <p:nvCxnSpPr>
              <p:cNvPr id="241" name="Straight Arrow Connector 240"/>
              <p:cNvCxnSpPr/>
              <p:nvPr/>
            </p:nvCxnSpPr>
            <p:spPr>
              <a:xfrm flipV="1">
                <a:off x="548640" y="2895600"/>
                <a:ext cx="609600" cy="6858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242" name="Rectangle 7"/>
              <p:cNvSpPr>
                <a:spLocks noChangeArrowheads="1"/>
              </p:cNvSpPr>
              <p:nvPr/>
            </p:nvSpPr>
            <p:spPr bwMode="auto">
              <a:xfrm>
                <a:off x="396240" y="336804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12</a:t>
                </a:r>
              </a:p>
            </p:txBody>
          </p:sp>
        </p:grpSp>
        <p:sp>
          <p:nvSpPr>
            <p:cNvPr id="240" name="Rectangle 239"/>
            <p:cNvSpPr/>
            <p:nvPr/>
          </p:nvSpPr>
          <p:spPr>
            <a:xfrm>
              <a:off x="3215640" y="4538246"/>
              <a:ext cx="123463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Net Income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1828800" y="5027940"/>
            <a:ext cx="3124200" cy="1300579"/>
            <a:chOff x="3215640" y="3200400"/>
            <a:chExt cx="3124200" cy="1300579"/>
          </a:xfrm>
        </p:grpSpPr>
        <p:grpSp>
          <p:nvGrpSpPr>
            <p:cNvPr id="244" name="Group 22"/>
            <p:cNvGrpSpPr/>
            <p:nvPr/>
          </p:nvGrpSpPr>
          <p:grpSpPr>
            <a:xfrm>
              <a:off x="4358640" y="3200400"/>
              <a:ext cx="1981200" cy="1280160"/>
              <a:chOff x="396240" y="2057400"/>
              <a:chExt cx="1981200" cy="1280160"/>
            </a:xfrm>
          </p:grpSpPr>
          <p:cxnSp>
            <p:nvCxnSpPr>
              <p:cNvPr id="246" name="Straight Arrow Connector 245"/>
              <p:cNvCxnSpPr/>
              <p:nvPr/>
            </p:nvCxnSpPr>
            <p:spPr>
              <a:xfrm flipV="1">
                <a:off x="548640" y="2057400"/>
                <a:ext cx="1828800" cy="1143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247" name="Rectangle 7"/>
              <p:cNvSpPr>
                <a:spLocks noChangeArrowheads="1"/>
              </p:cNvSpPr>
              <p:nvPr/>
            </p:nvSpPr>
            <p:spPr bwMode="auto">
              <a:xfrm>
                <a:off x="396240" y="29718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7</a:t>
                </a:r>
              </a:p>
            </p:txBody>
          </p:sp>
        </p:grpSp>
        <p:sp>
          <p:nvSpPr>
            <p:cNvPr id="245" name="Rectangle 244"/>
            <p:cNvSpPr/>
            <p:nvPr/>
          </p:nvSpPr>
          <p:spPr>
            <a:xfrm>
              <a:off x="3215640" y="4162425"/>
              <a:ext cx="122982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Single Rule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304800" y="4694900"/>
            <a:ext cx="1600200" cy="639100"/>
            <a:chOff x="4520765" y="4160520"/>
            <a:chExt cx="1600200" cy="639100"/>
          </a:xfrm>
        </p:grpSpPr>
        <p:sp>
          <p:nvSpPr>
            <p:cNvPr id="249" name="Rectangle 248"/>
            <p:cNvSpPr/>
            <p:nvPr/>
          </p:nvSpPr>
          <p:spPr>
            <a:xfrm>
              <a:off x="4520765" y="4214845"/>
              <a:ext cx="108395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Total</a:t>
              </a:r>
              <a:b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Expenses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0" name="Group 22"/>
            <p:cNvGrpSpPr/>
            <p:nvPr/>
          </p:nvGrpSpPr>
          <p:grpSpPr>
            <a:xfrm>
              <a:off x="5298005" y="4160520"/>
              <a:ext cx="822960" cy="449580"/>
              <a:chOff x="1335605" y="3017520"/>
              <a:chExt cx="822960" cy="449580"/>
            </a:xfrm>
          </p:grpSpPr>
          <p:cxnSp>
            <p:nvCxnSpPr>
              <p:cNvPr id="251" name="Straight Arrow Connector 250"/>
              <p:cNvCxnSpPr/>
              <p:nvPr/>
            </p:nvCxnSpPr>
            <p:spPr>
              <a:xfrm>
                <a:off x="1512472" y="3200400"/>
                <a:ext cx="646093" cy="2667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252" name="Rectangle 7"/>
              <p:cNvSpPr>
                <a:spLocks noChangeArrowheads="1"/>
              </p:cNvSpPr>
              <p:nvPr/>
            </p:nvSpPr>
            <p:spPr bwMode="auto">
              <a:xfrm>
                <a:off x="1335605" y="301752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8</a:t>
                </a:r>
              </a:p>
            </p:txBody>
          </p:sp>
        </p:grpSp>
      </p:grpSp>
      <p:grpSp>
        <p:nvGrpSpPr>
          <p:cNvPr id="253" name="Group 252"/>
          <p:cNvGrpSpPr/>
          <p:nvPr/>
        </p:nvGrpSpPr>
        <p:grpSpPr>
          <a:xfrm>
            <a:off x="284548" y="3275340"/>
            <a:ext cx="1696652" cy="1752600"/>
            <a:chOff x="284548" y="3124200"/>
            <a:chExt cx="1696652" cy="1752600"/>
          </a:xfrm>
        </p:grpSpPr>
        <p:grpSp>
          <p:nvGrpSpPr>
            <p:cNvPr id="254" name="Group 95"/>
            <p:cNvGrpSpPr/>
            <p:nvPr/>
          </p:nvGrpSpPr>
          <p:grpSpPr>
            <a:xfrm>
              <a:off x="284548" y="3125460"/>
              <a:ext cx="1544252" cy="1078815"/>
              <a:chOff x="4847439" y="4178985"/>
              <a:chExt cx="1544252" cy="1078815"/>
            </a:xfrm>
          </p:grpSpPr>
          <p:sp>
            <p:nvSpPr>
              <p:cNvPr id="256" name="Rectangle 255"/>
              <p:cNvSpPr/>
              <p:nvPr/>
            </p:nvSpPr>
            <p:spPr>
              <a:xfrm>
                <a:off x="4847439" y="4178985"/>
                <a:ext cx="98296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376B9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Account </a:t>
                </a:r>
                <a:b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376B9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</a:b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376B9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Titles</a:t>
                </a: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57" name="Group 22"/>
              <p:cNvGrpSpPr/>
              <p:nvPr/>
            </p:nvGrpSpPr>
            <p:grpSpPr>
              <a:xfrm>
                <a:off x="5644931" y="4421565"/>
                <a:ext cx="746760" cy="836235"/>
                <a:chOff x="1682531" y="3278565"/>
                <a:chExt cx="746760" cy="836235"/>
              </a:xfrm>
            </p:grpSpPr>
            <p:cxnSp>
              <p:nvCxnSpPr>
                <p:cNvPr id="258" name="Straight Arrow Connector 257"/>
                <p:cNvCxnSpPr/>
                <p:nvPr/>
              </p:nvCxnSpPr>
              <p:spPr>
                <a:xfrm>
                  <a:off x="1819691" y="3415725"/>
                  <a:ext cx="609600" cy="699075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rgbClr val="00B0F0"/>
                  </a:solidFill>
                  <a:prstDash val="solid"/>
                  <a:headEnd type="none" w="med" len="med"/>
                  <a:tailEnd type="triangle" w="med" len="med"/>
                </a:ln>
                <a:effectLst/>
              </p:spPr>
            </p:cxnSp>
            <p:sp>
              <p:nvSpPr>
                <p:cNvPr id="259" name="Rectangle 7"/>
                <p:cNvSpPr>
                  <a:spLocks noChangeArrowheads="1"/>
                </p:cNvSpPr>
                <p:nvPr/>
              </p:nvSpPr>
              <p:spPr bwMode="auto">
                <a:xfrm>
                  <a:off x="1682531" y="3278565"/>
                  <a:ext cx="365760" cy="3657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lIns="0" tIns="0" rIns="0" bIns="0" rtlCol="0" anchor="ctr" anchorCtr="1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5</a:t>
                  </a:r>
                </a:p>
              </p:txBody>
            </p:sp>
          </p:grpSp>
        </p:grpSp>
        <p:sp>
          <p:nvSpPr>
            <p:cNvPr id="255" name="Left Bracket 254"/>
            <p:cNvSpPr/>
            <p:nvPr/>
          </p:nvSpPr>
          <p:spPr>
            <a:xfrm>
              <a:off x="1828800" y="3124200"/>
              <a:ext cx="152400" cy="1752600"/>
            </a:xfrm>
            <a:prstGeom prst="leftBracket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0" name="TextBox 259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61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5</a:t>
            </a:r>
          </a:p>
        </p:txBody>
      </p:sp>
      <p:sp>
        <p:nvSpPr>
          <p:cNvPr id="262" name="Flowchart: Delay 261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7-1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3252"/>
            <a:ext cx="7886700" cy="672105"/>
          </a:xfrm>
        </p:spPr>
        <p:txBody>
          <a:bodyPr/>
          <a:lstStyle/>
          <a:p>
            <a:r>
              <a:rPr lang="en-US" sz="3000" dirty="0"/>
              <a:t>Analyzing an Income Statement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type="body" sz="quarter" idx="15"/>
          </p:nvPr>
        </p:nvSpPr>
        <p:spPr>
          <a:xfrm>
            <a:off x="451886" y="1715923"/>
            <a:ext cx="8033657" cy="3732692"/>
          </a:xfrm>
        </p:spPr>
        <p:txBody>
          <a:bodyPr>
            <a:normAutofit/>
          </a:bodyPr>
          <a:lstStyle/>
          <a:p>
            <a:pPr marL="377825" indent="-377825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comparison between two components of financial information is called a </a:t>
            </a:r>
            <a:r>
              <a:rPr lang="en-US" b="1" dirty="0">
                <a:solidFill>
                  <a:srgbClr val="0070C0"/>
                </a:solidFill>
              </a:rPr>
              <a:t>financial ratio</a:t>
            </a:r>
            <a:r>
              <a:rPr lang="en-US" dirty="0"/>
              <a:t>. </a:t>
            </a:r>
          </a:p>
          <a:p>
            <a:pPr marL="377825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calculation and interpretation of a financial ratio is called </a:t>
            </a:r>
            <a:r>
              <a:rPr lang="en-US" b="1" dirty="0">
                <a:solidFill>
                  <a:srgbClr val="0070C0"/>
                </a:solidFill>
              </a:rPr>
              <a:t>ratio analysis</a:t>
            </a:r>
            <a:r>
              <a:rPr lang="en-US" dirty="0"/>
              <a:t>. </a:t>
            </a:r>
          </a:p>
          <a:p>
            <a:pPr marL="377825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Reporting an amount on a financial statement as a percentage of another item on the same financial statement is called </a:t>
            </a:r>
            <a:r>
              <a:rPr lang="en-US" b="1" dirty="0">
                <a:solidFill>
                  <a:srgbClr val="0070C0"/>
                </a:solidFill>
              </a:rPr>
              <a:t>vertical analysis</a:t>
            </a:r>
            <a:r>
              <a:rPr lang="en-US" dirty="0"/>
              <a:t>.</a:t>
            </a:r>
          </a:p>
          <a:p>
            <a:pPr>
              <a:buClr>
                <a:srgbClr val="FF0000"/>
              </a:buClr>
              <a:buSzPct val="120000"/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6</a:t>
            </a:r>
          </a:p>
        </p:txBody>
      </p:sp>
      <p:sp>
        <p:nvSpPr>
          <p:cNvPr id="16" name="Flowchart: Delay 15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7-1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3252"/>
            <a:ext cx="7886700" cy="672105"/>
          </a:xfrm>
        </p:spPr>
        <p:txBody>
          <a:bodyPr/>
          <a:lstStyle/>
          <a:p>
            <a:r>
              <a:rPr lang="en-US" sz="3000" dirty="0"/>
              <a:t>Analyzing an Income Statement</a:t>
            </a:r>
          </a:p>
        </p:txBody>
      </p:sp>
      <p:pic>
        <p:nvPicPr>
          <p:cNvPr id="23" name="Picture 22" descr="Chapter 7_Page 1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4934" y="1371600"/>
            <a:ext cx="5486400" cy="3827155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4291131" y="4800600"/>
            <a:ext cx="4572000" cy="1406097"/>
            <a:chOff x="4419600" y="4876800"/>
            <a:chExt cx="4572000" cy="1406097"/>
          </a:xfrm>
        </p:grpSpPr>
        <p:cxnSp>
          <p:nvCxnSpPr>
            <p:cNvPr id="25" name="Straight Arrow Connector 24"/>
            <p:cNvCxnSpPr/>
            <p:nvPr/>
          </p:nvCxnSpPr>
          <p:spPr>
            <a:xfrm flipH="1" flipV="1">
              <a:off x="5715000" y="4876800"/>
              <a:ext cx="1600200" cy="990600"/>
            </a:xfrm>
            <a:prstGeom prst="straightConnector1">
              <a:avLst/>
            </a:prstGeom>
            <a:noFill/>
            <a:ln w="38100" cap="flat" cmpd="sng" algn="ctr">
              <a:solidFill>
                <a:srgbClr val="F79646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4419600" y="5451900"/>
              <a:ext cx="4572000" cy="830997"/>
            </a:xfrm>
            <a:prstGeom prst="rect">
              <a:avLst/>
            </a:prstGeom>
            <a:solidFill>
              <a:srgbClr val="F79646">
                <a:lumMod val="20000"/>
                <a:lumOff val="80000"/>
              </a:srgb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Net Income Ratio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Net Income ÷ Total Sales = Net Income Ratio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$3,162.00 ÷ $5,820.00 = 54.3%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291131" y="3173103"/>
            <a:ext cx="4572000" cy="1398897"/>
            <a:chOff x="4419600" y="2784900"/>
            <a:chExt cx="4572000" cy="1398897"/>
          </a:xfrm>
        </p:grpSpPr>
        <p:cxnSp>
          <p:nvCxnSpPr>
            <p:cNvPr id="28" name="Straight Arrow Connector 27"/>
            <p:cNvCxnSpPr/>
            <p:nvPr/>
          </p:nvCxnSpPr>
          <p:spPr>
            <a:xfrm flipH="1">
              <a:off x="5715000" y="3193197"/>
              <a:ext cx="1600200" cy="990600"/>
            </a:xfrm>
            <a:prstGeom prst="straightConnector1">
              <a:avLst/>
            </a:prstGeom>
            <a:noFill/>
            <a:ln w="38100" cap="flat" cmpd="sng" algn="ctr">
              <a:solidFill>
                <a:srgbClr val="F79646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4419600" y="2784900"/>
              <a:ext cx="4572000" cy="1077218"/>
            </a:xfrm>
            <a:prstGeom prst="rect">
              <a:avLst/>
            </a:prstGeom>
            <a:solidFill>
              <a:srgbClr val="F79646">
                <a:lumMod val="20000"/>
                <a:lumOff val="80000"/>
              </a:srgb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Total Expenses Ratio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Total Expenses ÷ Total Sales = Total Expenses Ratio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$2,658.00 ÷ $5,820.00 = 45.7%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7</a:t>
            </a:r>
          </a:p>
        </p:txBody>
      </p:sp>
      <p:sp>
        <p:nvSpPr>
          <p:cNvPr id="32" name="Flowchart: Delay 31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7-1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0240"/>
            <a:ext cx="7886700" cy="729423"/>
          </a:xfrm>
        </p:spPr>
        <p:txBody>
          <a:bodyPr>
            <a:noAutofit/>
          </a:bodyPr>
          <a:lstStyle/>
          <a:p>
            <a:r>
              <a:rPr lang="en-US" sz="3000" dirty="0"/>
              <a:t>Income Statement with Two Sources of Revenue and a Net Loss</a:t>
            </a:r>
          </a:p>
        </p:txBody>
      </p:sp>
      <p:pic>
        <p:nvPicPr>
          <p:cNvPr id="110" name="Picture 109" descr="Chapter 7_Page 197.jpg"/>
          <p:cNvPicPr>
            <a:picLocks noChangeAspect="1"/>
          </p:cNvPicPr>
          <p:nvPr/>
        </p:nvPicPr>
        <p:blipFill>
          <a:blip r:embed="rId2" cstate="print"/>
          <a:srcRect b="4348"/>
          <a:stretch>
            <a:fillRect/>
          </a:stretch>
        </p:blipFill>
        <p:spPr>
          <a:xfrm>
            <a:off x="1371600" y="1478028"/>
            <a:ext cx="5943600" cy="4454076"/>
          </a:xfrm>
          <a:prstGeom prst="rect">
            <a:avLst/>
          </a:prstGeom>
        </p:spPr>
      </p:pic>
      <p:grpSp>
        <p:nvGrpSpPr>
          <p:cNvPr id="111" name="Group 110"/>
          <p:cNvGrpSpPr/>
          <p:nvPr/>
        </p:nvGrpSpPr>
        <p:grpSpPr>
          <a:xfrm>
            <a:off x="137286" y="1630428"/>
            <a:ext cx="1615314" cy="914400"/>
            <a:chOff x="4469158" y="4305300"/>
            <a:chExt cx="1615314" cy="914400"/>
          </a:xfrm>
        </p:grpSpPr>
        <p:sp>
          <p:nvSpPr>
            <p:cNvPr id="112" name="Rectangle 111"/>
            <p:cNvSpPr/>
            <p:nvPr/>
          </p:nvSpPr>
          <p:spPr>
            <a:xfrm>
              <a:off x="4469158" y="4305300"/>
              <a:ext cx="100380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Revenue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3" name="Group 22"/>
            <p:cNvGrpSpPr/>
            <p:nvPr/>
          </p:nvGrpSpPr>
          <p:grpSpPr>
            <a:xfrm>
              <a:off x="5413912" y="4320540"/>
              <a:ext cx="670560" cy="899160"/>
              <a:chOff x="1451512" y="3177540"/>
              <a:chExt cx="670560" cy="899160"/>
            </a:xfrm>
          </p:grpSpPr>
          <p:cxnSp>
            <p:nvCxnSpPr>
              <p:cNvPr id="114" name="Straight Arrow Connector 113"/>
              <p:cNvCxnSpPr/>
              <p:nvPr/>
            </p:nvCxnSpPr>
            <p:spPr>
              <a:xfrm>
                <a:off x="1664872" y="3390900"/>
                <a:ext cx="457200" cy="6858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15" name="Rectangle 7"/>
              <p:cNvSpPr>
                <a:spLocks noChangeArrowheads="1"/>
              </p:cNvSpPr>
              <p:nvPr/>
            </p:nvSpPr>
            <p:spPr bwMode="auto">
              <a:xfrm>
                <a:off x="1451512" y="317754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</p:grpSp>
      <p:grpSp>
        <p:nvGrpSpPr>
          <p:cNvPr id="116" name="Group 115"/>
          <p:cNvGrpSpPr/>
          <p:nvPr/>
        </p:nvGrpSpPr>
        <p:grpSpPr>
          <a:xfrm>
            <a:off x="152400" y="3279396"/>
            <a:ext cx="1676400" cy="584775"/>
            <a:chOff x="4715291" y="4302693"/>
            <a:chExt cx="1676400" cy="584775"/>
          </a:xfrm>
        </p:grpSpPr>
        <p:sp>
          <p:nvSpPr>
            <p:cNvPr id="117" name="Rectangle 116"/>
            <p:cNvSpPr/>
            <p:nvPr/>
          </p:nvSpPr>
          <p:spPr>
            <a:xfrm>
              <a:off x="4715291" y="4302693"/>
              <a:ext cx="100380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Total</a:t>
              </a:r>
              <a:b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Revenue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8" name="Group 22"/>
            <p:cNvGrpSpPr/>
            <p:nvPr/>
          </p:nvGrpSpPr>
          <p:grpSpPr>
            <a:xfrm>
              <a:off x="5644931" y="4406325"/>
              <a:ext cx="746760" cy="381000"/>
              <a:chOff x="1682531" y="3263325"/>
              <a:chExt cx="746760" cy="381000"/>
            </a:xfrm>
          </p:grpSpPr>
          <p:cxnSp>
            <p:nvCxnSpPr>
              <p:cNvPr id="119" name="Straight Arrow Connector 118"/>
              <p:cNvCxnSpPr/>
              <p:nvPr/>
            </p:nvCxnSpPr>
            <p:spPr>
              <a:xfrm flipV="1">
                <a:off x="1895891" y="3263325"/>
                <a:ext cx="533400" cy="2286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20" name="Rectangle 7"/>
              <p:cNvSpPr>
                <a:spLocks noChangeArrowheads="1"/>
              </p:cNvSpPr>
              <p:nvPr/>
            </p:nvSpPr>
            <p:spPr bwMode="auto">
              <a:xfrm>
                <a:off x="1682531" y="3278565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5</a:t>
                </a:r>
              </a:p>
            </p:txBody>
          </p:sp>
        </p:grpSp>
      </p:grpSp>
      <p:grpSp>
        <p:nvGrpSpPr>
          <p:cNvPr id="121" name="Group 120"/>
          <p:cNvGrpSpPr/>
          <p:nvPr/>
        </p:nvGrpSpPr>
        <p:grpSpPr>
          <a:xfrm>
            <a:off x="213486" y="2264853"/>
            <a:ext cx="1767714" cy="1041975"/>
            <a:chOff x="213486" y="2234625"/>
            <a:chExt cx="1767714" cy="1041975"/>
          </a:xfrm>
        </p:grpSpPr>
        <p:grpSp>
          <p:nvGrpSpPr>
            <p:cNvPr id="122" name="Group 6"/>
            <p:cNvGrpSpPr/>
            <p:nvPr/>
          </p:nvGrpSpPr>
          <p:grpSpPr>
            <a:xfrm>
              <a:off x="213486" y="2234625"/>
              <a:ext cx="1539114" cy="805755"/>
              <a:chOff x="4429451" y="4177725"/>
              <a:chExt cx="1539114" cy="805755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4429451" y="4177725"/>
                <a:ext cx="98296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376B9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Account </a:t>
                </a:r>
                <a:b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376B9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</a:b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376B9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Titles</a:t>
                </a: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5" name="Group 22"/>
              <p:cNvGrpSpPr/>
              <p:nvPr/>
            </p:nvGrpSpPr>
            <p:grpSpPr>
              <a:xfrm>
                <a:off x="5298005" y="4320540"/>
                <a:ext cx="670560" cy="662940"/>
                <a:chOff x="1335605" y="3177540"/>
                <a:chExt cx="670560" cy="662940"/>
              </a:xfrm>
            </p:grpSpPr>
            <p:cxnSp>
              <p:nvCxnSpPr>
                <p:cNvPr id="126" name="Straight Arrow Connector 9"/>
                <p:cNvCxnSpPr/>
                <p:nvPr/>
              </p:nvCxnSpPr>
              <p:spPr>
                <a:xfrm>
                  <a:off x="1396565" y="3238500"/>
                  <a:ext cx="609600" cy="601980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rgbClr val="00B0F0"/>
                  </a:solidFill>
                  <a:prstDash val="solid"/>
                  <a:headEnd type="none" w="med" len="med"/>
                  <a:tailEnd type="triangle" w="med" len="med"/>
                </a:ln>
                <a:effectLst/>
              </p:spPr>
            </p:cxnSp>
            <p:sp>
              <p:nvSpPr>
                <p:cNvPr id="127" name="Rectangle 7"/>
                <p:cNvSpPr>
                  <a:spLocks noChangeArrowheads="1"/>
                </p:cNvSpPr>
                <p:nvPr/>
              </p:nvSpPr>
              <p:spPr bwMode="auto">
                <a:xfrm>
                  <a:off x="1335605" y="3177540"/>
                  <a:ext cx="365760" cy="3657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lIns="0" tIns="0" rIns="0" bIns="0" rtlCol="0" anchor="ctr" anchorCtr="1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</p:grpSp>
        </p:grpSp>
        <p:sp>
          <p:nvSpPr>
            <p:cNvPr id="123" name="Left Bracket 122"/>
            <p:cNvSpPr/>
            <p:nvPr/>
          </p:nvSpPr>
          <p:spPr>
            <a:xfrm>
              <a:off x="1828800" y="2819400"/>
              <a:ext cx="152400" cy="457200"/>
            </a:xfrm>
            <a:prstGeom prst="leftBracket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5486399" y="2078484"/>
            <a:ext cx="3418845" cy="1228344"/>
            <a:chOff x="5486399" y="2048256"/>
            <a:chExt cx="3418845" cy="1228344"/>
          </a:xfrm>
        </p:grpSpPr>
        <p:grpSp>
          <p:nvGrpSpPr>
            <p:cNvPr id="129" name="Group 26"/>
            <p:cNvGrpSpPr/>
            <p:nvPr/>
          </p:nvGrpSpPr>
          <p:grpSpPr>
            <a:xfrm>
              <a:off x="5638800" y="2048256"/>
              <a:ext cx="3266444" cy="923544"/>
              <a:chOff x="3188872" y="4067556"/>
              <a:chExt cx="3266444" cy="923544"/>
            </a:xfrm>
          </p:grpSpPr>
          <p:sp>
            <p:nvSpPr>
              <p:cNvPr id="131" name="Rectangle 130"/>
              <p:cNvSpPr/>
              <p:nvPr/>
            </p:nvSpPr>
            <p:spPr>
              <a:xfrm>
                <a:off x="5451515" y="4067556"/>
                <a:ext cx="100380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376B9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Revenue</a:t>
                </a:r>
                <a:b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376B9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</a:b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376B9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Amounts</a:t>
                </a: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2" name="Group 22"/>
              <p:cNvGrpSpPr/>
              <p:nvPr/>
            </p:nvGrpSpPr>
            <p:grpSpPr>
              <a:xfrm>
                <a:off x="3188872" y="4160520"/>
                <a:ext cx="2270760" cy="830580"/>
                <a:chOff x="-773528" y="3017520"/>
                <a:chExt cx="2270760" cy="830580"/>
              </a:xfrm>
            </p:grpSpPr>
            <p:cxnSp>
              <p:nvCxnSpPr>
                <p:cNvPr id="133" name="Straight Arrow Connector 132"/>
                <p:cNvCxnSpPr/>
                <p:nvPr/>
              </p:nvCxnSpPr>
              <p:spPr>
                <a:xfrm flipH="1">
                  <a:off x="-773528" y="3162300"/>
                  <a:ext cx="2133600" cy="685800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rgbClr val="00B0F0"/>
                  </a:solidFill>
                  <a:prstDash val="solid"/>
                  <a:headEnd type="none" w="med" len="med"/>
                  <a:tailEnd type="triangle" w="med" len="med"/>
                </a:ln>
                <a:effectLst/>
              </p:spPr>
            </p:cxnSp>
            <p:sp>
              <p:nvSpPr>
                <p:cNvPr id="134" name="Rectangle 7"/>
                <p:cNvSpPr>
                  <a:spLocks noChangeArrowheads="1"/>
                </p:cNvSpPr>
                <p:nvPr/>
              </p:nvSpPr>
              <p:spPr bwMode="auto">
                <a:xfrm>
                  <a:off x="1131472" y="3017520"/>
                  <a:ext cx="365760" cy="3657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lIns="0" tIns="0" rIns="0" bIns="0" rtlCol="0" anchor="ctr" anchorCtr="1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3</a:t>
                  </a:r>
                </a:p>
              </p:txBody>
            </p:sp>
          </p:grpSp>
        </p:grpSp>
        <p:sp>
          <p:nvSpPr>
            <p:cNvPr id="130" name="Left Bracket 129"/>
            <p:cNvSpPr/>
            <p:nvPr/>
          </p:nvSpPr>
          <p:spPr>
            <a:xfrm flipH="1">
              <a:off x="5486399" y="2819400"/>
              <a:ext cx="152400" cy="457200"/>
            </a:xfrm>
            <a:prstGeom prst="leftBracket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3215514" y="5669028"/>
            <a:ext cx="2414711" cy="707136"/>
            <a:chOff x="3976980" y="4406325"/>
            <a:chExt cx="2414711" cy="707136"/>
          </a:xfrm>
        </p:grpSpPr>
        <p:sp>
          <p:nvSpPr>
            <p:cNvPr id="136" name="Rectangle 135"/>
            <p:cNvSpPr/>
            <p:nvPr/>
          </p:nvSpPr>
          <p:spPr>
            <a:xfrm>
              <a:off x="3976980" y="4756845"/>
              <a:ext cx="171232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Record Net Loss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7" name="Group 22"/>
            <p:cNvGrpSpPr/>
            <p:nvPr/>
          </p:nvGrpSpPr>
          <p:grpSpPr>
            <a:xfrm>
              <a:off x="5644931" y="4406325"/>
              <a:ext cx="746760" cy="707136"/>
              <a:chOff x="1682531" y="3263325"/>
              <a:chExt cx="746760" cy="707136"/>
            </a:xfrm>
          </p:grpSpPr>
          <p:cxnSp>
            <p:nvCxnSpPr>
              <p:cNvPr id="138" name="Straight Arrow Connector 137"/>
              <p:cNvCxnSpPr/>
              <p:nvPr/>
            </p:nvCxnSpPr>
            <p:spPr>
              <a:xfrm flipV="1">
                <a:off x="1828266" y="3263325"/>
                <a:ext cx="601025" cy="5334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39" name="Rectangle 7"/>
              <p:cNvSpPr>
                <a:spLocks noChangeArrowheads="1"/>
              </p:cNvSpPr>
              <p:nvPr/>
            </p:nvSpPr>
            <p:spPr bwMode="auto">
              <a:xfrm>
                <a:off x="1682531" y="3604701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7</a:t>
                </a:r>
              </a:p>
            </p:txBody>
          </p:sp>
        </p:grpSp>
      </p:grpSp>
      <p:grpSp>
        <p:nvGrpSpPr>
          <p:cNvPr id="140" name="Group 139"/>
          <p:cNvGrpSpPr/>
          <p:nvPr/>
        </p:nvGrpSpPr>
        <p:grpSpPr>
          <a:xfrm>
            <a:off x="6248400" y="3459228"/>
            <a:ext cx="2612576" cy="789432"/>
            <a:chOff x="3798472" y="3848100"/>
            <a:chExt cx="2612576" cy="789432"/>
          </a:xfrm>
        </p:grpSpPr>
        <p:sp>
          <p:nvSpPr>
            <p:cNvPr id="141" name="Rectangle 140"/>
            <p:cNvSpPr/>
            <p:nvPr/>
          </p:nvSpPr>
          <p:spPr>
            <a:xfrm>
              <a:off x="5407247" y="4052757"/>
              <a:ext cx="100380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Total of</a:t>
              </a:r>
              <a:b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Revenue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2" name="Group 22"/>
            <p:cNvGrpSpPr/>
            <p:nvPr/>
          </p:nvGrpSpPr>
          <p:grpSpPr>
            <a:xfrm>
              <a:off x="3798472" y="3848100"/>
              <a:ext cx="1661160" cy="678180"/>
              <a:chOff x="-163928" y="2705100"/>
              <a:chExt cx="1661160" cy="678180"/>
            </a:xfrm>
          </p:grpSpPr>
          <p:cxnSp>
            <p:nvCxnSpPr>
              <p:cNvPr id="143" name="Straight Arrow Connector 142"/>
              <p:cNvCxnSpPr/>
              <p:nvPr/>
            </p:nvCxnSpPr>
            <p:spPr>
              <a:xfrm flipH="1" flipV="1">
                <a:off x="-163928" y="2705100"/>
                <a:ext cx="1524000" cy="4572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44" name="Rectangle 7"/>
              <p:cNvSpPr>
                <a:spLocks noChangeArrowheads="1"/>
              </p:cNvSpPr>
              <p:nvPr/>
            </p:nvSpPr>
            <p:spPr bwMode="auto">
              <a:xfrm>
                <a:off x="1131472" y="301752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</p:grpSp>
      </p:grpSp>
      <p:grpSp>
        <p:nvGrpSpPr>
          <p:cNvPr id="145" name="Group 144"/>
          <p:cNvGrpSpPr/>
          <p:nvPr/>
        </p:nvGrpSpPr>
        <p:grpSpPr>
          <a:xfrm>
            <a:off x="202264" y="5279132"/>
            <a:ext cx="1542114" cy="652972"/>
            <a:chOff x="4706674" y="4016429"/>
            <a:chExt cx="1542114" cy="652972"/>
          </a:xfrm>
        </p:grpSpPr>
        <p:sp>
          <p:nvSpPr>
            <p:cNvPr id="146" name="Rectangle 145"/>
            <p:cNvSpPr/>
            <p:nvPr/>
          </p:nvSpPr>
          <p:spPr>
            <a:xfrm>
              <a:off x="4706674" y="4016429"/>
              <a:ext cx="99418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1376B9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Net Loss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7" name="Group 22"/>
            <p:cNvGrpSpPr/>
            <p:nvPr/>
          </p:nvGrpSpPr>
          <p:grpSpPr>
            <a:xfrm>
              <a:off x="5294851" y="4303641"/>
              <a:ext cx="953937" cy="365760"/>
              <a:chOff x="1332451" y="3160641"/>
              <a:chExt cx="953937" cy="365760"/>
            </a:xfrm>
          </p:grpSpPr>
          <p:cxnSp>
            <p:nvCxnSpPr>
              <p:cNvPr id="148" name="Straight Arrow Connector 147"/>
              <p:cNvCxnSpPr>
                <a:cxnSpLocks/>
                <a:stCxn id="149" idx="6"/>
              </p:cNvCxnSpPr>
              <p:nvPr/>
            </p:nvCxnSpPr>
            <p:spPr>
              <a:xfrm flipV="1">
                <a:off x="1698211" y="3263325"/>
                <a:ext cx="588177" cy="80196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49" name="Rectangle 7"/>
              <p:cNvSpPr>
                <a:spLocks noChangeArrowheads="1"/>
              </p:cNvSpPr>
              <p:nvPr/>
            </p:nvSpPr>
            <p:spPr bwMode="auto">
              <a:xfrm>
                <a:off x="1332451" y="3160641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6</a:t>
                </a:r>
              </a:p>
            </p:txBody>
          </p:sp>
        </p:grpSp>
      </p:grpSp>
      <p:sp>
        <p:nvSpPr>
          <p:cNvPr id="150" name="TextBox 149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8</a:t>
            </a:r>
          </a:p>
        </p:txBody>
      </p:sp>
      <p:sp>
        <p:nvSpPr>
          <p:cNvPr id="152" name="Flowchart: Delay 151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7-1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14609"/>
            <a:ext cx="78867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7-1 </a:t>
            </a:r>
            <a:r>
              <a:rPr lang="en-US" sz="3200" dirty="0"/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68759" y="1631536"/>
            <a:ext cx="8033657" cy="883064"/>
          </a:xfrm>
        </p:spPr>
        <p:txBody>
          <a:bodyPr vert="horz" lIns="91440" tIns="45720" rIns="91440" bIns="45720" rtlCol="0">
            <a:normAutofit/>
          </a:bodyPr>
          <a:lstStyle/>
          <a:p>
            <a:pPr marL="369888" marR="0" indent="-3698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1.	</a:t>
            </a:r>
            <a:r>
              <a:rPr lang="en-US" dirty="0"/>
              <a:t>List the four sections of an income statement.</a:t>
            </a:r>
          </a:p>
        </p:txBody>
      </p:sp>
      <p:sp>
        <p:nvSpPr>
          <p:cNvPr id="14" name="Content Placeholder 7"/>
          <p:cNvSpPr txBox="1">
            <a:spLocks/>
          </p:cNvSpPr>
          <p:nvPr/>
        </p:nvSpPr>
        <p:spPr>
          <a:xfrm>
            <a:off x="831273" y="2697228"/>
            <a:ext cx="7315200" cy="13716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Heading, revenue, expenses, and net income or net loss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9</a:t>
            </a:r>
          </a:p>
        </p:txBody>
      </p:sp>
      <p:sp>
        <p:nvSpPr>
          <p:cNvPr id="17" name="Flowchart: Delay 1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01000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7-1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4579</TotalTime>
  <Words>393</Words>
  <Application>Microsoft Macintosh PowerPoint</Application>
  <PresentationFormat>On-screen Show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Custom Design</vt:lpstr>
      <vt:lpstr>LESSON 7-1 Preparing an Income  Statement</vt:lpstr>
      <vt:lpstr>Reporting Financial Information</vt:lpstr>
      <vt:lpstr>Preparing an Income Statement from Information on a Work Sheet</vt:lpstr>
      <vt:lpstr>Heading of an Income Statement</vt:lpstr>
      <vt:lpstr>Revenue, Expenses, and Net Income Sections of an Income Statement</vt:lpstr>
      <vt:lpstr>Analyzing an Income Statement</vt:lpstr>
      <vt:lpstr>Analyzing an Income Statement</vt:lpstr>
      <vt:lpstr>Income Statement with Two Sources of Revenue and a Net Loss</vt:lpstr>
      <vt:lpstr>Lesson 7-1 Audit Your Understanding</vt:lpstr>
      <vt:lpstr>Lesson 7-1 Audit Your Understanding</vt:lpstr>
      <vt:lpstr>Lesson 7-1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lw-dlf</cp:lastModifiedBy>
  <cp:revision>259</cp:revision>
  <dcterms:created xsi:type="dcterms:W3CDTF">2012-07-02T15:51:50Z</dcterms:created>
  <dcterms:modified xsi:type="dcterms:W3CDTF">2018-02-02T11:37:15Z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