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4"/>
  </p:notesMasterIdLst>
  <p:sldIdLst>
    <p:sldId id="335" r:id="rId3"/>
    <p:sldId id="346" r:id="rId4"/>
    <p:sldId id="348" r:id="rId5"/>
    <p:sldId id="315" r:id="rId6"/>
    <p:sldId id="349" r:id="rId7"/>
    <p:sldId id="347" r:id="rId8"/>
    <p:sldId id="324" r:id="rId9"/>
    <p:sldId id="325" r:id="rId10"/>
    <p:sldId id="344" r:id="rId11"/>
    <p:sldId id="339" r:id="rId12"/>
    <p:sldId id="34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2">
          <p15:clr>
            <a:srgbClr val="A4A3A4"/>
          </p15:clr>
        </p15:guide>
        <p15:guide id="4" orient="horz" pos="1698">
          <p15:clr>
            <a:srgbClr val="A4A3A4"/>
          </p15:clr>
        </p15:guide>
        <p15:guide id="5" orient="horz" pos="1099">
          <p15:clr>
            <a:srgbClr val="A4A3A4"/>
          </p15:clr>
        </p15:guide>
        <p15:guide id="6" orient="horz" pos="704">
          <p15:clr>
            <a:srgbClr val="A4A3A4"/>
          </p15:clr>
        </p15:guide>
        <p15:guide id="7" pos="5518">
          <p15:clr>
            <a:srgbClr val="A4A3A4"/>
          </p15:clr>
        </p15:guide>
        <p15:guide id="8" pos="233">
          <p15:clr>
            <a:srgbClr val="A4A3A4"/>
          </p15:clr>
        </p15:guide>
        <p15:guide id="9" pos="300">
          <p15:clr>
            <a:srgbClr val="A4A3A4"/>
          </p15:clr>
        </p15:guide>
        <p15:guide id="10" pos="528">
          <p15:clr>
            <a:srgbClr val="A4A3A4"/>
          </p15:clr>
        </p15:guide>
        <p15:guide id="11" pos="719">
          <p15:clr>
            <a:srgbClr val="A4A3A4"/>
          </p15:clr>
        </p15:guide>
        <p15:guide id="12" pos="10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2" clrIdx="0"/>
  <p:cmAuthor id="1" name="Scelsi, Darcy" initials="SD" lastIdx="3" clrIdx="1">
    <p:extLst>
      <p:ext uri="{19B8F6BF-5375-455C-9EA6-DF929625EA0E}">
        <p15:presenceInfo xmlns:p15="http://schemas.microsoft.com/office/powerpoint/2012/main" xmlns="" userId="S-1-5-21-4027829005-1107895287-290554039-24582" providerId="AD"/>
      </p:ext>
    </p:extLst>
  </p:cmAuthor>
  <p:cmAuthor id="2" name="lw-dlf" initials="Q" lastIdx="0" clrIdx="2"/>
  <p:cmAuthor id="3" name="ELANGO" initials="ELA" lastIdx="1" clrIdx="3"/>
  <p:cmAuthor id="4" name="Ann Borman" initials="AB" lastIdx="4" clrIdx="4">
    <p:extLst>
      <p:ext uri="{19B8F6BF-5375-455C-9EA6-DF929625EA0E}">
        <p15:presenceInfo xmlns:p15="http://schemas.microsoft.com/office/powerpoint/2012/main" xmlns="" userId="64b9a9a8dd4b28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425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522" y="-90"/>
      </p:cViewPr>
      <p:guideLst>
        <p:guide orient="horz" pos="2160"/>
        <p:guide orient="horz" pos="1922"/>
        <p:guide orient="horz" pos="1698"/>
        <p:guide orient="horz" pos="1099"/>
        <p:guide orient="horz" pos="704"/>
        <p:guide pos="2880"/>
        <p:guide pos="5518"/>
        <p:guide pos="233"/>
        <p:guide pos="300"/>
        <p:guide pos="528"/>
        <p:guide pos="719"/>
        <p:guide pos="1047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484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82895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887918"/>
          </a:xfrm>
        </p:spPr>
        <p:txBody>
          <a:bodyPr/>
          <a:lstStyle/>
          <a:p>
            <a:pPr algn="l">
              <a:tabLst>
                <a:tab pos="906463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7-2 </a:t>
            </a:r>
            <a:r>
              <a:rPr lang="en-IN" sz="4000" dirty="0">
                <a:solidFill>
                  <a:schemeClr val="bg1"/>
                </a:solidFill>
              </a:rPr>
              <a:t>Preparing a Statement of</a:t>
            </a:r>
            <a:br>
              <a:rPr lang="en-IN" sz="4000" dirty="0">
                <a:solidFill>
                  <a:schemeClr val="bg1"/>
                </a:solidFill>
              </a:rPr>
            </a:br>
            <a:r>
              <a:rPr lang="en-IN" sz="4000" dirty="0">
                <a:solidFill>
                  <a:schemeClr val="bg1"/>
                </a:solidFill>
              </a:rPr>
              <a:t> 	Owner's Equity and a</a:t>
            </a:r>
            <a:br>
              <a:rPr lang="en-IN" sz="4000" dirty="0">
                <a:solidFill>
                  <a:schemeClr val="bg1"/>
                </a:solidFill>
              </a:rPr>
            </a:br>
            <a:r>
              <a:rPr lang="en-IN" sz="4000" dirty="0">
                <a:solidFill>
                  <a:schemeClr val="bg1"/>
                </a:solidFill>
              </a:rPr>
              <a:t> 	Balance Sheet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6671" y="3309097"/>
            <a:ext cx="6400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Prepare a statement of owner’s equity.</a:t>
            </a:r>
          </a:p>
          <a:p>
            <a:pPr marL="685800" lvl="0" indent="-685800">
              <a:spcAft>
                <a:spcPts val="1200"/>
              </a:spcAft>
            </a:pPr>
            <a:r>
              <a:rPr lang="en-IN" sz="2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LO</a:t>
            </a:r>
            <a:r>
              <a:rPr lang="en-IN" sz="2400" b="1" kern="0" dirty="0">
                <a:solidFill>
                  <a:srgbClr val="FFC245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IN" sz="2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Prepare a balance sheet for a service business organized as a proprietorship.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805499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3585"/>
            <a:ext cx="7886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7-2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80461" y="1632899"/>
            <a:ext cx="8033657" cy="767716"/>
          </a:xfrm>
        </p:spPr>
        <p:txBody>
          <a:bodyPr vert="horz" lIns="91440" tIns="45720" rIns="91440" bIns="45720" rtlCol="0">
            <a:normAutofit/>
          </a:bodyPr>
          <a:lstStyle/>
          <a:p>
            <a:pPr marL="361950" marR="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1.	</a:t>
            </a:r>
            <a:r>
              <a:rPr lang="en-US" dirty="0"/>
              <a:t>List the four sections on a balance sheet.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n-US" dirty="0"/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831273" y="3048000"/>
            <a:ext cx="7315200" cy="9144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Heading, assets, liabilities, and owner’s equity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  <p:sp>
        <p:nvSpPr>
          <p:cNvPr id="20" name="Flowchart: Delay 19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7-2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723585"/>
            <a:ext cx="7886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7-2 </a:t>
            </a:r>
            <a:r>
              <a:rPr lang="en-US" sz="3200" dirty="0"/>
              <a:t>Audit </a:t>
            </a:r>
            <a:r>
              <a:rPr lang="en-US" sz="3200"/>
              <a:t>Your Understanding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76316" y="1632899"/>
            <a:ext cx="8033657" cy="1072516"/>
          </a:xfrm>
        </p:spPr>
        <p:txBody>
          <a:bodyPr vert="horz" lIns="91440" tIns="45720" rIns="91440" bIns="45720" rtlCol="0">
            <a:normAutofit/>
          </a:bodyPr>
          <a:lstStyle/>
          <a:p>
            <a:pPr marL="361950" marR="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2.	</a:t>
            </a:r>
            <a:r>
              <a:rPr lang="en-US" dirty="0"/>
              <a:t>What is the formula for calculating current capital?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8000"/>
            <a:ext cx="7315200" cy="17526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Capital Account Balance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plus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 Net Income (or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less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Net Loss)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less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 Drawing Account Balance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equals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 Current Capital.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0"/>
          <p:cNvSpPr txBox="1">
            <a:spLocks/>
          </p:cNvSpPr>
          <p:nvPr/>
        </p:nvSpPr>
        <p:spPr>
          <a:xfrm>
            <a:off x="71628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</a:p>
        </p:txBody>
      </p:sp>
      <p:sp>
        <p:nvSpPr>
          <p:cNvPr id="19" name="Flowchart: Delay 18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7-2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36" y="790809"/>
            <a:ext cx="7886700" cy="672105"/>
          </a:xfrm>
        </p:spPr>
        <p:txBody>
          <a:bodyPr>
            <a:normAutofit/>
          </a:bodyPr>
          <a:lstStyle/>
          <a:p>
            <a:r>
              <a:rPr lang="en-US" sz="3000" dirty="0"/>
              <a:t>Preparing a Statement of Owner’s Equity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5"/>
          </p:nvPr>
        </p:nvSpPr>
        <p:spPr>
          <a:xfrm>
            <a:off x="467000" y="1706628"/>
            <a:ext cx="8033657" cy="2484372"/>
          </a:xfrm>
        </p:spPr>
        <p:txBody>
          <a:bodyPr>
            <a:normAutofit/>
          </a:bodyPr>
          <a:lstStyle/>
          <a:p>
            <a:pPr marL="361950" lvl="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This document reports the changes in the capital account for a proprietorship for a period of time.</a:t>
            </a:r>
          </a:p>
          <a:p>
            <a:pPr marL="361950" lvl="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Account titles are obtained from the work sheet’s Account Title column. </a:t>
            </a:r>
          </a:p>
          <a:p>
            <a:pPr marL="361950" lvl="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Account balances are obtained from the work sheet’s Balance Sheet columns.</a:t>
            </a:r>
          </a:p>
        </p:txBody>
      </p:sp>
      <p:pic>
        <p:nvPicPr>
          <p:cNvPr id="24" name="Picture 23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3746120"/>
            <a:ext cx="6858000" cy="25509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17" name="Flowchart: Delay 1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7-2</a:t>
            </a:r>
          </a:p>
        </p:txBody>
      </p:sp>
    </p:spTree>
    <p:extLst>
      <p:ext uri="{BB962C8B-B14F-4D97-AF65-F5344CB8AC3E}">
        <p14:creationId xmlns:p14="http://schemas.microsoft.com/office/powerpoint/2010/main" xmlns="" val="17282444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729" y="790809"/>
            <a:ext cx="7886700" cy="672105"/>
          </a:xfrm>
        </p:spPr>
        <p:txBody>
          <a:bodyPr>
            <a:normAutofit/>
          </a:bodyPr>
          <a:lstStyle/>
          <a:p>
            <a:r>
              <a:rPr lang="en-US" sz="3000" dirty="0"/>
              <a:t>Heading of a Statement of Owner’s Equity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5"/>
          </p:nvPr>
        </p:nvSpPr>
        <p:spPr>
          <a:xfrm>
            <a:off x="467000" y="1706628"/>
            <a:ext cx="8033657" cy="884172"/>
          </a:xfrm>
        </p:spPr>
        <p:txBody>
          <a:bodyPr>
            <a:normAutofit/>
          </a:bodyPr>
          <a:lstStyle/>
          <a:p>
            <a:pPr marL="361950" lvl="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Information needed to prepare the balance sheet is obtained from the work sheet.</a:t>
            </a:r>
          </a:p>
          <a:p>
            <a:endParaRPr lang="en-US" dirty="0"/>
          </a:p>
        </p:txBody>
      </p:sp>
      <p:sp>
        <p:nvSpPr>
          <p:cNvPr id="11" name="Content Placeholder 1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Char char="●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384175" y="3088027"/>
            <a:ext cx="8375650" cy="183447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20" name="Flowchart: Delay 19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7-2</a:t>
            </a:r>
          </a:p>
        </p:txBody>
      </p:sp>
    </p:spTree>
    <p:extLst>
      <p:ext uri="{BB962C8B-B14F-4D97-AF65-F5344CB8AC3E}">
        <p14:creationId xmlns:p14="http://schemas.microsoft.com/office/powerpoint/2010/main" xmlns="" val="27870870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>
            <a:normAutofit/>
          </a:bodyPr>
          <a:lstStyle/>
          <a:p>
            <a:r>
              <a:rPr lang="en-US" sz="3000" dirty="0"/>
              <a:t>Body of a Statement of Owner’s Equity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5"/>
          </p:nvPr>
        </p:nvSpPr>
        <p:spPr>
          <a:xfrm>
            <a:off x="467000" y="1708366"/>
            <a:ext cx="8033657" cy="987209"/>
          </a:xfrm>
        </p:spPr>
        <p:txBody>
          <a:bodyPr>
            <a:normAutofit/>
          </a:bodyPr>
          <a:lstStyle/>
          <a:p>
            <a:pPr marL="361950" lvl="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Information needed to prepare the balance sheet is obtained from the work sheet.</a:t>
            </a:r>
          </a:p>
          <a:p>
            <a:endParaRPr lang="en-US" dirty="0"/>
          </a:p>
        </p:txBody>
      </p:sp>
      <p:sp>
        <p:nvSpPr>
          <p:cNvPr id="11" name="Content Placeholder 1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Char char="●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2"/>
          <a:stretch>
            <a:fillRect/>
          </a:stretch>
        </p:blipFill>
        <p:spPr>
          <a:xfrm>
            <a:off x="384175" y="2755679"/>
            <a:ext cx="8375650" cy="29787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21" name="Flowchart: Delay 2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7-2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69" y="382260"/>
            <a:ext cx="8145462" cy="672105"/>
          </a:xfrm>
        </p:spPr>
        <p:txBody>
          <a:bodyPr>
            <a:noAutofit/>
          </a:bodyPr>
          <a:lstStyle/>
          <a:p>
            <a:r>
              <a:rPr lang="en-US" sz="3000" dirty="0"/>
              <a:t>Statement of Owner’s Equity </a:t>
            </a:r>
            <a:br>
              <a:rPr lang="en-US" sz="3000" dirty="0"/>
            </a:br>
            <a:r>
              <a:rPr lang="en-US" sz="3000" dirty="0"/>
              <a:t>with a Net Loss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5"/>
          </p:nvPr>
        </p:nvSpPr>
        <p:spPr>
          <a:xfrm>
            <a:off x="467000" y="1706628"/>
            <a:ext cx="8033657" cy="988947"/>
          </a:xfrm>
        </p:spPr>
        <p:txBody>
          <a:bodyPr>
            <a:normAutofit/>
          </a:bodyPr>
          <a:lstStyle/>
          <a:p>
            <a:pPr marL="361950" lvl="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When a business has a net loss, current capital is calculated </a:t>
            </a:r>
          </a:p>
        </p:txBody>
      </p:sp>
      <p:sp>
        <p:nvSpPr>
          <p:cNvPr id="11" name="Content Placeholder 1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Char char="●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790700" y="3152219"/>
            <a:ext cx="5562600" cy="11311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21" name="Flowchart: Delay 2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7-2</a:t>
            </a:r>
          </a:p>
        </p:txBody>
      </p:sp>
    </p:spTree>
    <p:extLst>
      <p:ext uri="{BB962C8B-B14F-4D97-AF65-F5344CB8AC3E}">
        <p14:creationId xmlns:p14="http://schemas.microsoft.com/office/powerpoint/2010/main" xmlns="" val="28334593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4695"/>
            <a:ext cx="7886700" cy="715348"/>
          </a:xfrm>
        </p:spPr>
        <p:txBody>
          <a:bodyPr>
            <a:noAutofit/>
          </a:bodyPr>
          <a:lstStyle/>
          <a:p>
            <a:r>
              <a:rPr lang="en-US" sz="3000" dirty="0"/>
              <a:t>Preparing a Balance Sheet from Information on a Work Sheet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5"/>
          </p:nvPr>
        </p:nvSpPr>
        <p:spPr>
          <a:xfrm>
            <a:off x="464757" y="1524000"/>
            <a:ext cx="8033657" cy="987209"/>
          </a:xfrm>
        </p:spPr>
        <p:txBody>
          <a:bodyPr>
            <a:normAutofit/>
          </a:bodyPr>
          <a:lstStyle/>
          <a:p>
            <a:pPr marL="361950" lvl="0" indent="-36195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Information needed to prepare the balance sheet </a:t>
            </a:r>
            <a:br>
              <a:rPr lang="en-US" sz="2000" dirty="0"/>
            </a:br>
            <a:r>
              <a:rPr lang="en-US" sz="2000" dirty="0"/>
              <a:t>is obtained from the work sheet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31" name="Picture 30" descr="Chapter 7_Page 199_1.jpg"/>
          <p:cNvPicPr>
            <a:picLocks noChangeAspect="1"/>
          </p:cNvPicPr>
          <p:nvPr/>
        </p:nvPicPr>
        <p:blipFill>
          <a:blip r:embed="rId2" cstate="print"/>
          <a:srcRect b="5625"/>
          <a:stretch>
            <a:fillRect/>
          </a:stretch>
        </p:blipFill>
        <p:spPr>
          <a:xfrm>
            <a:off x="389187" y="2482634"/>
            <a:ext cx="5922405" cy="36576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979987" y="1827062"/>
            <a:ext cx="5867400" cy="1066800"/>
            <a:chOff x="3048000" y="2240028"/>
            <a:chExt cx="5867400" cy="1066800"/>
          </a:xfrm>
        </p:grpSpPr>
        <p:cxnSp>
          <p:nvCxnSpPr>
            <p:cNvPr id="33" name="Straight Arrow Connector 32"/>
            <p:cNvCxnSpPr/>
            <p:nvPr/>
          </p:nvCxnSpPr>
          <p:spPr>
            <a:xfrm flipH="1">
              <a:off x="3048000" y="2438400"/>
              <a:ext cx="4495800" cy="762000"/>
            </a:xfrm>
            <a:prstGeom prst="straightConnector1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6629400" y="2240028"/>
              <a:ext cx="2286000" cy="1066800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titles are obtained from the work sheet’s Account Title column.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84987" y="2939834"/>
            <a:ext cx="3962400" cy="1219200"/>
            <a:chOff x="4953000" y="3048000"/>
            <a:chExt cx="3962400" cy="1219200"/>
          </a:xfrm>
        </p:grpSpPr>
        <p:cxnSp>
          <p:nvCxnSpPr>
            <p:cNvPr id="36" name="Straight Arrow Connector 35"/>
            <p:cNvCxnSpPr/>
            <p:nvPr/>
          </p:nvCxnSpPr>
          <p:spPr>
            <a:xfrm flipH="1" flipV="1">
              <a:off x="4953000" y="3048000"/>
              <a:ext cx="2133600" cy="1143000"/>
            </a:xfrm>
            <a:prstGeom prst="straightConnector1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5867400" y="3048000"/>
              <a:ext cx="1524000" cy="838200"/>
            </a:xfrm>
            <a:prstGeom prst="straightConnector1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6629400" y="3200400"/>
              <a:ext cx="2286000" cy="1066800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balances are obtained from the work sheet’s Balance Sheet columns.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44" name="Flowchart: Delay 4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7-2</a:t>
            </a:r>
          </a:p>
        </p:txBody>
      </p:sp>
    </p:spTree>
    <p:extLst>
      <p:ext uri="{BB962C8B-B14F-4D97-AF65-F5344CB8AC3E}">
        <p14:creationId xmlns:p14="http://schemas.microsoft.com/office/powerpoint/2010/main" xmlns="" val="4007340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83252"/>
            <a:ext cx="7886700" cy="672105"/>
          </a:xfrm>
        </p:spPr>
        <p:txBody>
          <a:bodyPr/>
          <a:lstStyle/>
          <a:p>
            <a:r>
              <a:rPr lang="en-US" sz="3000" dirty="0"/>
              <a:t>Heading of a Balance Sheet</a:t>
            </a:r>
          </a:p>
        </p:txBody>
      </p:sp>
      <p:pic>
        <p:nvPicPr>
          <p:cNvPr id="78" name="Picture 77" descr="Chapter 7_Page 199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514" y="2667000"/>
            <a:ext cx="7315200" cy="1763273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2316354" y="4065495"/>
            <a:ext cx="3108960" cy="1551801"/>
            <a:chOff x="1463040" y="3886200"/>
            <a:chExt cx="3108960" cy="1551801"/>
          </a:xfrm>
        </p:grpSpPr>
        <p:sp>
          <p:nvSpPr>
            <p:cNvPr id="80" name="Rectangle 79"/>
            <p:cNvSpPr/>
            <p:nvPr/>
          </p:nvSpPr>
          <p:spPr>
            <a:xfrm>
              <a:off x="1828800" y="4791670"/>
              <a:ext cx="27432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Center the date of the report on the third line.</a:t>
              </a:r>
            </a:p>
          </p:txBody>
        </p:sp>
        <p:grpSp>
          <p:nvGrpSpPr>
            <p:cNvPr id="81" name="Group 20"/>
            <p:cNvGrpSpPr/>
            <p:nvPr/>
          </p:nvGrpSpPr>
          <p:grpSpPr>
            <a:xfrm>
              <a:off x="1463040" y="3886200"/>
              <a:ext cx="1432560" cy="1295400"/>
              <a:chOff x="4648200" y="2194560"/>
              <a:chExt cx="1432560" cy="1295400"/>
            </a:xfrm>
          </p:grpSpPr>
          <p:sp>
            <p:nvSpPr>
              <p:cNvPr id="82" name="Line 20"/>
              <p:cNvSpPr>
                <a:spLocks noChangeShapeType="1"/>
              </p:cNvSpPr>
              <p:nvPr/>
            </p:nvSpPr>
            <p:spPr bwMode="auto">
              <a:xfrm flipH="1">
                <a:off x="4876800" y="2194560"/>
                <a:ext cx="1203960" cy="108204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Rectangle 11"/>
              <p:cNvSpPr>
                <a:spLocks noChangeArrowheads="1"/>
              </p:cNvSpPr>
              <p:nvPr/>
            </p:nvSpPr>
            <p:spPr bwMode="auto">
              <a:xfrm>
                <a:off x="4648200" y="31242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304800" y="1752600"/>
            <a:ext cx="3596514" cy="1219200"/>
            <a:chOff x="289686" y="1600200"/>
            <a:chExt cx="3596514" cy="1219200"/>
          </a:xfrm>
        </p:grpSpPr>
        <p:sp>
          <p:nvSpPr>
            <p:cNvPr id="85" name="Rectangle 84"/>
            <p:cNvSpPr/>
            <p:nvPr/>
          </p:nvSpPr>
          <p:spPr>
            <a:xfrm>
              <a:off x="289686" y="1600200"/>
              <a:ext cx="27432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Center the name of the company on the first line.</a:t>
              </a:r>
            </a:p>
          </p:txBody>
        </p:sp>
        <p:grpSp>
          <p:nvGrpSpPr>
            <p:cNvPr id="86" name="Group 23"/>
            <p:cNvGrpSpPr/>
            <p:nvPr/>
          </p:nvGrpSpPr>
          <p:grpSpPr>
            <a:xfrm>
              <a:off x="2819400" y="1676400"/>
              <a:ext cx="1066800" cy="1143000"/>
              <a:chOff x="1066800" y="3048000"/>
              <a:chExt cx="1066800" cy="1143000"/>
            </a:xfrm>
          </p:grpSpPr>
          <p:cxnSp>
            <p:nvCxnSpPr>
              <p:cNvPr id="87" name="Straight Arrow Connector 86"/>
              <p:cNvCxnSpPr/>
              <p:nvPr/>
            </p:nvCxnSpPr>
            <p:spPr>
              <a:xfrm>
                <a:off x="1219200" y="3200400"/>
                <a:ext cx="914400" cy="990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8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4739514" y="3608295"/>
            <a:ext cx="4191000" cy="2286000"/>
            <a:chOff x="4724400" y="3429000"/>
            <a:chExt cx="4191000" cy="2286000"/>
          </a:xfrm>
        </p:grpSpPr>
        <p:sp>
          <p:nvSpPr>
            <p:cNvPr id="90" name="Rectangle 89"/>
            <p:cNvSpPr/>
            <p:nvPr/>
          </p:nvSpPr>
          <p:spPr>
            <a:xfrm>
              <a:off x="6172200" y="4791670"/>
              <a:ext cx="27432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0000"/>
                </a:buClr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Center the name of the report, Balance Sheet, on the second line.</a:t>
              </a:r>
            </a:p>
          </p:txBody>
        </p:sp>
        <p:grpSp>
          <p:nvGrpSpPr>
            <p:cNvPr id="91" name="Group 26"/>
            <p:cNvGrpSpPr/>
            <p:nvPr/>
          </p:nvGrpSpPr>
          <p:grpSpPr>
            <a:xfrm>
              <a:off x="4724400" y="3429000"/>
              <a:ext cx="1447800" cy="1752600"/>
              <a:chOff x="3276600" y="1432560"/>
              <a:chExt cx="1447800" cy="1752600"/>
            </a:xfrm>
          </p:grpSpPr>
          <p:sp>
            <p:nvSpPr>
              <p:cNvPr id="92" name="Line 20"/>
              <p:cNvSpPr>
                <a:spLocks noChangeShapeType="1"/>
              </p:cNvSpPr>
              <p:nvPr/>
            </p:nvSpPr>
            <p:spPr bwMode="auto">
              <a:xfrm>
                <a:off x="3276600" y="1432560"/>
                <a:ext cx="1219200" cy="153924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Rectangle 9"/>
              <p:cNvSpPr>
                <a:spLocks noChangeArrowheads="1"/>
              </p:cNvSpPr>
              <p:nvPr/>
            </p:nvSpPr>
            <p:spPr bwMode="auto">
              <a:xfrm>
                <a:off x="4358640" y="2819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sp>
        <p:nvSpPr>
          <p:cNvPr id="151" name="TextBox 15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153" name="Flowchart: Delay 15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7-2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80240"/>
            <a:ext cx="7886700" cy="752474"/>
          </a:xfrm>
        </p:spPr>
        <p:txBody>
          <a:bodyPr>
            <a:noAutofit/>
          </a:bodyPr>
          <a:lstStyle/>
          <a:p>
            <a:r>
              <a:rPr lang="en-US" sz="3000" dirty="0"/>
              <a:t>Assets and Liabilities Sections </a:t>
            </a:r>
            <a:br>
              <a:rPr lang="en-US" sz="3000" dirty="0"/>
            </a:br>
            <a:r>
              <a:rPr lang="en-US" sz="3000" dirty="0"/>
              <a:t>of a Balance Sheet</a:t>
            </a:r>
          </a:p>
        </p:txBody>
      </p:sp>
      <p:pic>
        <p:nvPicPr>
          <p:cNvPr id="130" name="Picture 129" descr="Chapter 7_Page 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733753"/>
            <a:ext cx="8229600" cy="2173986"/>
          </a:xfrm>
          <a:prstGeom prst="rect">
            <a:avLst/>
          </a:prstGeom>
        </p:spPr>
      </p:pic>
      <p:grpSp>
        <p:nvGrpSpPr>
          <p:cNvPr id="131" name="Group 130"/>
          <p:cNvGrpSpPr/>
          <p:nvPr/>
        </p:nvGrpSpPr>
        <p:grpSpPr>
          <a:xfrm>
            <a:off x="5007947" y="2276553"/>
            <a:ext cx="1380773" cy="777240"/>
            <a:chOff x="5298005" y="4335780"/>
            <a:chExt cx="1380773" cy="777240"/>
          </a:xfrm>
        </p:grpSpPr>
        <p:sp>
          <p:nvSpPr>
            <p:cNvPr id="132" name="Rectangle 131"/>
            <p:cNvSpPr/>
            <p:nvPr/>
          </p:nvSpPr>
          <p:spPr>
            <a:xfrm>
              <a:off x="5654139" y="4356711"/>
              <a:ext cx="10246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Liabilities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3" name="Group 22"/>
            <p:cNvGrpSpPr/>
            <p:nvPr/>
          </p:nvGrpSpPr>
          <p:grpSpPr>
            <a:xfrm>
              <a:off x="5298005" y="4335780"/>
              <a:ext cx="701040" cy="777240"/>
              <a:chOff x="1335605" y="3192780"/>
              <a:chExt cx="701040" cy="777240"/>
            </a:xfrm>
          </p:grpSpPr>
          <p:cxnSp>
            <p:nvCxnSpPr>
              <p:cNvPr id="134" name="Straight Arrow Connector 133"/>
              <p:cNvCxnSpPr/>
              <p:nvPr/>
            </p:nvCxnSpPr>
            <p:spPr>
              <a:xfrm>
                <a:off x="1396565" y="3329940"/>
                <a:ext cx="640080" cy="64008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35" name="Rectangle 7"/>
              <p:cNvSpPr>
                <a:spLocks noChangeArrowheads="1"/>
              </p:cNvSpPr>
              <p:nvPr/>
            </p:nvSpPr>
            <p:spPr bwMode="auto">
              <a:xfrm>
                <a:off x="1335605" y="319278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6742093" y="3800553"/>
            <a:ext cx="2020907" cy="2184975"/>
            <a:chOff x="7238842" y="3095625"/>
            <a:chExt cx="2020907" cy="2184975"/>
          </a:xfrm>
        </p:grpSpPr>
        <p:cxnSp>
          <p:nvCxnSpPr>
            <p:cNvPr id="137" name="Straight Arrow Connector 136"/>
            <p:cNvCxnSpPr/>
            <p:nvPr/>
          </p:nvCxnSpPr>
          <p:spPr>
            <a:xfrm flipV="1">
              <a:off x="7467442" y="3095625"/>
              <a:ext cx="1182707" cy="1760222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138" name="Group 36"/>
            <p:cNvGrpSpPr/>
            <p:nvPr/>
          </p:nvGrpSpPr>
          <p:grpSpPr>
            <a:xfrm>
              <a:off x="7238842" y="4695825"/>
              <a:ext cx="2020907" cy="584775"/>
              <a:chOff x="4234657" y="4145280"/>
              <a:chExt cx="2020907" cy="584775"/>
            </a:xfrm>
          </p:grpSpPr>
          <p:sp>
            <p:nvSpPr>
              <p:cNvPr id="139" name="Rectangle 7"/>
              <p:cNvSpPr>
                <a:spLocks noChangeArrowheads="1"/>
              </p:cNvSpPr>
              <p:nvPr/>
            </p:nvSpPr>
            <p:spPr bwMode="auto">
              <a:xfrm>
                <a:off x="4234657" y="414528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9</a:t>
                </a: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615657" y="4145280"/>
                <a:ext cx="163990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Total of Liabilities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1249680" y="2276553"/>
            <a:ext cx="1122369" cy="777240"/>
            <a:chOff x="5505352" y="4320540"/>
            <a:chExt cx="1122369" cy="777240"/>
          </a:xfrm>
        </p:grpSpPr>
        <p:sp>
          <p:nvSpPr>
            <p:cNvPr id="142" name="Rectangle 141"/>
            <p:cNvSpPr/>
            <p:nvPr/>
          </p:nvSpPr>
          <p:spPr>
            <a:xfrm>
              <a:off x="5827502" y="4338781"/>
              <a:ext cx="8002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Assets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3" name="Group 22"/>
            <p:cNvGrpSpPr/>
            <p:nvPr/>
          </p:nvGrpSpPr>
          <p:grpSpPr>
            <a:xfrm>
              <a:off x="5505352" y="4320540"/>
              <a:ext cx="685800" cy="777240"/>
              <a:chOff x="1542952" y="3177540"/>
              <a:chExt cx="685800" cy="777240"/>
            </a:xfrm>
          </p:grpSpPr>
          <p:cxnSp>
            <p:nvCxnSpPr>
              <p:cNvPr id="144" name="Straight Arrow Connector 143"/>
              <p:cNvCxnSpPr/>
              <p:nvPr/>
            </p:nvCxnSpPr>
            <p:spPr>
              <a:xfrm>
                <a:off x="1588672" y="3314700"/>
                <a:ext cx="640080" cy="64008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45" name="Rectangle 7"/>
              <p:cNvSpPr>
                <a:spLocks noChangeArrowheads="1"/>
              </p:cNvSpPr>
              <p:nvPr/>
            </p:nvSpPr>
            <p:spPr bwMode="auto">
              <a:xfrm>
                <a:off x="1542952" y="317754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5105400" y="3648153"/>
            <a:ext cx="2590800" cy="2113181"/>
            <a:chOff x="4358640" y="2367379"/>
            <a:chExt cx="2590800" cy="2113181"/>
          </a:xfrm>
        </p:grpSpPr>
        <p:grpSp>
          <p:nvGrpSpPr>
            <p:cNvPr id="147" name="Group 22"/>
            <p:cNvGrpSpPr/>
            <p:nvPr/>
          </p:nvGrpSpPr>
          <p:grpSpPr>
            <a:xfrm>
              <a:off x="4358640" y="2367379"/>
              <a:ext cx="2590800" cy="2113181"/>
              <a:chOff x="396240" y="1224379"/>
              <a:chExt cx="2590800" cy="2113181"/>
            </a:xfrm>
          </p:grpSpPr>
          <p:cxnSp>
            <p:nvCxnSpPr>
              <p:cNvPr id="149" name="Straight Arrow Connector 148"/>
              <p:cNvCxnSpPr/>
              <p:nvPr/>
            </p:nvCxnSpPr>
            <p:spPr>
              <a:xfrm flipV="1">
                <a:off x="548640" y="1224379"/>
                <a:ext cx="2438400" cy="197602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50" name="Rectangle 7"/>
              <p:cNvSpPr>
                <a:spLocks noChangeArrowheads="1"/>
              </p:cNvSpPr>
              <p:nvPr/>
            </p:nvSpPr>
            <p:spPr bwMode="auto">
              <a:xfrm>
                <a:off x="396240" y="29718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</p:grpSp>
        <p:sp>
          <p:nvSpPr>
            <p:cNvPr id="148" name="Rectangle 147"/>
            <p:cNvSpPr/>
            <p:nvPr/>
          </p:nvSpPr>
          <p:spPr>
            <a:xfrm>
              <a:off x="4712871" y="4119979"/>
              <a:ext cx="12298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Single Rule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200400" y="3800553"/>
            <a:ext cx="2286000" cy="1965960"/>
            <a:chOff x="5298005" y="2545080"/>
            <a:chExt cx="2286000" cy="1965960"/>
          </a:xfrm>
        </p:grpSpPr>
        <p:sp>
          <p:nvSpPr>
            <p:cNvPr id="152" name="Rectangle 151"/>
            <p:cNvSpPr/>
            <p:nvPr/>
          </p:nvSpPr>
          <p:spPr>
            <a:xfrm>
              <a:off x="5663972" y="4152900"/>
              <a:ext cx="15376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 Liabilities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3" name="Group 22"/>
            <p:cNvGrpSpPr/>
            <p:nvPr/>
          </p:nvGrpSpPr>
          <p:grpSpPr>
            <a:xfrm>
              <a:off x="5298005" y="2545080"/>
              <a:ext cx="2286000" cy="1965960"/>
              <a:chOff x="1335605" y="1402080"/>
              <a:chExt cx="2286000" cy="1965960"/>
            </a:xfrm>
          </p:grpSpPr>
          <p:cxnSp>
            <p:nvCxnSpPr>
              <p:cNvPr id="154" name="Straight Arrow Connector 153"/>
              <p:cNvCxnSpPr/>
              <p:nvPr/>
            </p:nvCxnSpPr>
            <p:spPr>
              <a:xfrm flipV="1">
                <a:off x="1512472" y="1402080"/>
                <a:ext cx="2109133" cy="17983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1335605" y="300228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8</a:t>
                </a:r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253364" y="1819353"/>
            <a:ext cx="1801344" cy="2725270"/>
            <a:chOff x="253364" y="1600200"/>
            <a:chExt cx="1801344" cy="2725270"/>
          </a:xfrm>
        </p:grpSpPr>
        <p:grpSp>
          <p:nvGrpSpPr>
            <p:cNvPr id="157" name="Group 156"/>
            <p:cNvGrpSpPr/>
            <p:nvPr/>
          </p:nvGrpSpPr>
          <p:grpSpPr>
            <a:xfrm>
              <a:off x="253364" y="1600200"/>
              <a:ext cx="1801344" cy="1394460"/>
              <a:chOff x="5271036" y="4229100"/>
              <a:chExt cx="1801344" cy="1394460"/>
            </a:xfrm>
          </p:grpSpPr>
          <p:sp>
            <p:nvSpPr>
              <p:cNvPr id="159" name="Rectangle 158"/>
              <p:cNvSpPr/>
              <p:nvPr/>
            </p:nvSpPr>
            <p:spPr>
              <a:xfrm>
                <a:off x="5600502" y="4229100"/>
                <a:ext cx="14718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Account Titles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0" name="Group 22"/>
              <p:cNvGrpSpPr/>
              <p:nvPr/>
            </p:nvGrpSpPr>
            <p:grpSpPr>
              <a:xfrm>
                <a:off x="5271036" y="4244340"/>
                <a:ext cx="478156" cy="1379220"/>
                <a:chOff x="1308636" y="3101340"/>
                <a:chExt cx="478156" cy="1379220"/>
              </a:xfrm>
            </p:grpSpPr>
            <p:cxnSp>
              <p:nvCxnSpPr>
                <p:cNvPr id="161" name="Straight Arrow Connector 160"/>
                <p:cNvCxnSpPr/>
                <p:nvPr/>
              </p:nvCxnSpPr>
              <p:spPr>
                <a:xfrm>
                  <a:off x="1512472" y="3200400"/>
                  <a:ext cx="274320" cy="128016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162" name="Rectangle 7"/>
                <p:cNvSpPr>
                  <a:spLocks noChangeArrowheads="1"/>
                </p:cNvSpPr>
                <p:nvPr/>
              </p:nvSpPr>
              <p:spPr bwMode="auto">
                <a:xfrm>
                  <a:off x="1308636" y="310134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</p:grpSp>
        <p:sp>
          <p:nvSpPr>
            <p:cNvPr id="158" name="Left Bracket 157"/>
            <p:cNvSpPr/>
            <p:nvPr/>
          </p:nvSpPr>
          <p:spPr>
            <a:xfrm>
              <a:off x="730625" y="2953870"/>
              <a:ext cx="228600" cy="1371600"/>
            </a:xfrm>
            <a:prstGeom prst="leftBracke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3200400" y="2057400"/>
            <a:ext cx="1752600" cy="1819353"/>
            <a:chOff x="3200400" y="1838247"/>
            <a:chExt cx="1752600" cy="1819353"/>
          </a:xfrm>
        </p:grpSpPr>
        <p:grpSp>
          <p:nvGrpSpPr>
            <p:cNvPr id="164" name="Group 51"/>
            <p:cNvGrpSpPr/>
            <p:nvPr/>
          </p:nvGrpSpPr>
          <p:grpSpPr>
            <a:xfrm>
              <a:off x="3200400" y="1838247"/>
              <a:ext cx="1752600" cy="1122003"/>
              <a:chOff x="4870110" y="4135797"/>
              <a:chExt cx="1752600" cy="1122003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5253529" y="4135797"/>
                <a:ext cx="136918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Account Titles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7" name="Group 22"/>
              <p:cNvGrpSpPr/>
              <p:nvPr/>
            </p:nvGrpSpPr>
            <p:grpSpPr>
              <a:xfrm>
                <a:off x="4870110" y="4354950"/>
                <a:ext cx="1521581" cy="902850"/>
                <a:chOff x="907710" y="3211950"/>
                <a:chExt cx="1521581" cy="902850"/>
              </a:xfrm>
            </p:grpSpPr>
            <p:cxnSp>
              <p:nvCxnSpPr>
                <p:cNvPr id="168" name="Straight Arrow Connector 167"/>
                <p:cNvCxnSpPr/>
                <p:nvPr/>
              </p:nvCxnSpPr>
              <p:spPr>
                <a:xfrm>
                  <a:off x="1060110" y="3364350"/>
                  <a:ext cx="1369181" cy="75045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169" name="Rectangle 7"/>
                <p:cNvSpPr>
                  <a:spLocks noChangeArrowheads="1"/>
                </p:cNvSpPr>
                <p:nvPr/>
              </p:nvSpPr>
              <p:spPr bwMode="auto">
                <a:xfrm>
                  <a:off x="907710" y="321195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5</a:t>
                  </a:r>
                </a:p>
              </p:txBody>
            </p:sp>
          </p:grpSp>
        </p:grpSp>
        <p:sp>
          <p:nvSpPr>
            <p:cNvPr id="165" name="Left Bracket 164"/>
            <p:cNvSpPr/>
            <p:nvPr/>
          </p:nvSpPr>
          <p:spPr>
            <a:xfrm>
              <a:off x="4724400" y="2953870"/>
              <a:ext cx="228600" cy="703730"/>
            </a:xfrm>
            <a:prstGeom prst="leftBracke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6858000" y="1819353"/>
            <a:ext cx="2143124" cy="2057400"/>
            <a:chOff x="6858000" y="1600200"/>
            <a:chExt cx="2143124" cy="2057400"/>
          </a:xfrm>
        </p:grpSpPr>
        <p:grpSp>
          <p:nvGrpSpPr>
            <p:cNvPr id="171" name="Group 36"/>
            <p:cNvGrpSpPr/>
            <p:nvPr/>
          </p:nvGrpSpPr>
          <p:grpSpPr>
            <a:xfrm>
              <a:off x="6858000" y="1600200"/>
              <a:ext cx="2143124" cy="1394460"/>
              <a:chOff x="3493672" y="4229100"/>
              <a:chExt cx="2143124" cy="1394460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3493672" y="4229100"/>
                <a:ext cx="17331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Liability Amounts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74" name="Group 22"/>
              <p:cNvGrpSpPr/>
              <p:nvPr/>
            </p:nvGrpSpPr>
            <p:grpSpPr>
              <a:xfrm>
                <a:off x="5246272" y="4244340"/>
                <a:ext cx="390524" cy="1379220"/>
                <a:chOff x="1283872" y="3101340"/>
                <a:chExt cx="390524" cy="1379220"/>
              </a:xfrm>
            </p:grpSpPr>
            <p:cxnSp>
              <p:nvCxnSpPr>
                <p:cNvPr id="175" name="Straight Arrow Connector 174"/>
                <p:cNvCxnSpPr/>
                <p:nvPr/>
              </p:nvCxnSpPr>
              <p:spPr>
                <a:xfrm flipH="1">
                  <a:off x="1283872" y="3200400"/>
                  <a:ext cx="274320" cy="128016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176" name="Rectangle 7"/>
                <p:cNvSpPr>
                  <a:spLocks noChangeArrowheads="1"/>
                </p:cNvSpPr>
                <p:nvPr/>
              </p:nvSpPr>
              <p:spPr bwMode="auto">
                <a:xfrm>
                  <a:off x="1308636" y="310134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6</a:t>
                  </a:r>
                </a:p>
              </p:txBody>
            </p:sp>
          </p:grpSp>
        </p:grpSp>
        <p:sp>
          <p:nvSpPr>
            <p:cNvPr id="172" name="Left Bracket 171"/>
            <p:cNvSpPr/>
            <p:nvPr/>
          </p:nvSpPr>
          <p:spPr>
            <a:xfrm flipH="1">
              <a:off x="8458200" y="2953870"/>
              <a:ext cx="228600" cy="703730"/>
            </a:xfrm>
            <a:prstGeom prst="leftBracke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914400" y="3173023"/>
            <a:ext cx="3016625" cy="2593490"/>
            <a:chOff x="914400" y="2953870"/>
            <a:chExt cx="3016625" cy="2593490"/>
          </a:xfrm>
        </p:grpSpPr>
        <p:sp>
          <p:nvSpPr>
            <p:cNvPr id="178" name="Left Bracket 177"/>
            <p:cNvSpPr/>
            <p:nvPr/>
          </p:nvSpPr>
          <p:spPr>
            <a:xfrm>
              <a:off x="3702425" y="2953870"/>
              <a:ext cx="228600" cy="1371600"/>
            </a:xfrm>
            <a:prstGeom prst="leftBracke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9" name="Group 80"/>
            <p:cNvGrpSpPr/>
            <p:nvPr/>
          </p:nvGrpSpPr>
          <p:grpSpPr>
            <a:xfrm>
              <a:off x="914400" y="4114800"/>
              <a:ext cx="2743200" cy="1432560"/>
              <a:chOff x="5298005" y="3078480"/>
              <a:chExt cx="2743200" cy="1432560"/>
            </a:xfrm>
          </p:grpSpPr>
          <p:sp>
            <p:nvSpPr>
              <p:cNvPr id="180" name="Rectangle 179"/>
              <p:cNvSpPr/>
              <p:nvPr/>
            </p:nvSpPr>
            <p:spPr>
              <a:xfrm>
                <a:off x="5663972" y="4152900"/>
                <a:ext cx="156485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Asset Amounts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81" name="Group 22"/>
              <p:cNvGrpSpPr/>
              <p:nvPr/>
            </p:nvGrpSpPr>
            <p:grpSpPr>
              <a:xfrm>
                <a:off x="5298005" y="3078480"/>
                <a:ext cx="2743200" cy="1432560"/>
                <a:chOff x="1335605" y="1935480"/>
                <a:chExt cx="2743200" cy="1432560"/>
              </a:xfrm>
            </p:grpSpPr>
            <p:cxnSp>
              <p:nvCxnSpPr>
                <p:cNvPr id="182" name="Straight Arrow Connector 181"/>
                <p:cNvCxnSpPr/>
                <p:nvPr/>
              </p:nvCxnSpPr>
              <p:spPr>
                <a:xfrm flipV="1">
                  <a:off x="1512472" y="1935480"/>
                  <a:ext cx="2566333" cy="126492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183" name="Rectangle 7"/>
                <p:cNvSpPr>
                  <a:spLocks noChangeArrowheads="1"/>
                </p:cNvSpPr>
                <p:nvPr/>
              </p:nvSpPr>
              <p:spPr bwMode="auto">
                <a:xfrm>
                  <a:off x="1335605" y="300228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</p:grpSp>
        </p:grpSp>
      </p:grpSp>
      <p:sp>
        <p:nvSpPr>
          <p:cNvPr id="240" name="TextBox 23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242" name="Flowchart: Delay 241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7-2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36"/>
            <a:ext cx="7886700" cy="738019"/>
          </a:xfrm>
        </p:spPr>
        <p:txBody>
          <a:bodyPr>
            <a:noAutofit/>
          </a:bodyPr>
          <a:lstStyle/>
          <a:p>
            <a:r>
              <a:rPr lang="en-US" sz="3000" dirty="0"/>
              <a:t>Owner’s Equity Section </a:t>
            </a:r>
            <a:br>
              <a:rPr lang="en-US" sz="3000" dirty="0"/>
            </a:br>
            <a:r>
              <a:rPr lang="en-US" sz="3000" dirty="0"/>
              <a:t>of a Balance Sheet</a:t>
            </a:r>
          </a:p>
        </p:txBody>
      </p:sp>
      <p:pic>
        <p:nvPicPr>
          <p:cNvPr id="126" name="Picture 125" descr="Chapter 7_Page 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402" y="2391798"/>
            <a:ext cx="7315200" cy="2844306"/>
          </a:xfrm>
          <a:prstGeom prst="rect">
            <a:avLst/>
          </a:prstGeom>
        </p:spPr>
      </p:pic>
      <p:grpSp>
        <p:nvGrpSpPr>
          <p:cNvPr id="127" name="Group 126"/>
          <p:cNvGrpSpPr/>
          <p:nvPr/>
        </p:nvGrpSpPr>
        <p:grpSpPr>
          <a:xfrm>
            <a:off x="7361802" y="4068198"/>
            <a:ext cx="1391810" cy="609600"/>
            <a:chOff x="5014458" y="4335780"/>
            <a:chExt cx="1391810" cy="609600"/>
          </a:xfrm>
        </p:grpSpPr>
        <p:sp>
          <p:nvSpPr>
            <p:cNvPr id="128" name="Rectangle 127"/>
            <p:cNvSpPr/>
            <p:nvPr/>
          </p:nvSpPr>
          <p:spPr>
            <a:xfrm>
              <a:off x="5654139" y="4356711"/>
              <a:ext cx="7521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Single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Rule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9" name="Group 22"/>
            <p:cNvGrpSpPr/>
            <p:nvPr/>
          </p:nvGrpSpPr>
          <p:grpSpPr>
            <a:xfrm>
              <a:off x="5014458" y="4335780"/>
              <a:ext cx="649307" cy="609600"/>
              <a:chOff x="1052058" y="3192780"/>
              <a:chExt cx="649307" cy="609600"/>
            </a:xfrm>
          </p:grpSpPr>
          <p:cxnSp>
            <p:nvCxnSpPr>
              <p:cNvPr id="130" name="Straight Arrow Connector 129"/>
              <p:cNvCxnSpPr/>
              <p:nvPr/>
            </p:nvCxnSpPr>
            <p:spPr>
              <a:xfrm flipH="1">
                <a:off x="1052058" y="3421380"/>
                <a:ext cx="457201" cy="381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31" name="Rectangle 7"/>
              <p:cNvSpPr>
                <a:spLocks noChangeArrowheads="1"/>
              </p:cNvSpPr>
              <p:nvPr/>
            </p:nvSpPr>
            <p:spPr bwMode="auto">
              <a:xfrm>
                <a:off x="1335605" y="319278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3856602" y="4830198"/>
            <a:ext cx="3306198" cy="825982"/>
            <a:chOff x="3962400" y="4724400"/>
            <a:chExt cx="3306198" cy="825982"/>
          </a:xfrm>
        </p:grpSpPr>
        <p:cxnSp>
          <p:nvCxnSpPr>
            <p:cNvPr id="133" name="Straight Arrow Connector 132"/>
            <p:cNvCxnSpPr/>
            <p:nvPr/>
          </p:nvCxnSpPr>
          <p:spPr>
            <a:xfrm flipH="1" flipV="1">
              <a:off x="3962400" y="4724400"/>
              <a:ext cx="1295400" cy="609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134" name="Group 14"/>
            <p:cNvGrpSpPr/>
            <p:nvPr/>
          </p:nvGrpSpPr>
          <p:grpSpPr>
            <a:xfrm>
              <a:off x="5105400" y="4724400"/>
              <a:ext cx="2163198" cy="825982"/>
              <a:chOff x="8839042" y="3796665"/>
              <a:chExt cx="2163198" cy="825982"/>
            </a:xfrm>
          </p:grpSpPr>
          <p:cxnSp>
            <p:nvCxnSpPr>
              <p:cNvPr id="135" name="Straight Arrow Connector 134"/>
              <p:cNvCxnSpPr/>
              <p:nvPr/>
            </p:nvCxnSpPr>
            <p:spPr>
              <a:xfrm flipV="1">
                <a:off x="8991442" y="3796665"/>
                <a:ext cx="1600200" cy="67056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136" name="Group 36"/>
              <p:cNvGrpSpPr/>
              <p:nvPr/>
            </p:nvGrpSpPr>
            <p:grpSpPr>
              <a:xfrm>
                <a:off x="8839042" y="4253865"/>
                <a:ext cx="2163198" cy="368782"/>
                <a:chOff x="5834857" y="3703320"/>
                <a:chExt cx="2163198" cy="368782"/>
              </a:xfrm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6169255" y="3733548"/>
                  <a:ext cx="182880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376B9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Compare Totals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8" name="Rectangle 7"/>
                <p:cNvSpPr>
                  <a:spLocks noChangeArrowheads="1"/>
                </p:cNvSpPr>
                <p:nvPr/>
              </p:nvSpPr>
              <p:spPr bwMode="auto">
                <a:xfrm>
                  <a:off x="5834857" y="3703320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9</a:t>
                  </a:r>
                </a:p>
              </p:txBody>
            </p:sp>
          </p:grpSp>
        </p:grpSp>
      </p:grpSp>
      <p:grpSp>
        <p:nvGrpSpPr>
          <p:cNvPr id="139" name="Group 138"/>
          <p:cNvGrpSpPr/>
          <p:nvPr/>
        </p:nvGrpSpPr>
        <p:grpSpPr>
          <a:xfrm>
            <a:off x="2637402" y="1782198"/>
            <a:ext cx="2133600" cy="2438400"/>
            <a:chOff x="5429152" y="4320540"/>
            <a:chExt cx="2133600" cy="2438400"/>
          </a:xfrm>
        </p:grpSpPr>
        <p:sp>
          <p:nvSpPr>
            <p:cNvPr id="140" name="Rectangle 139"/>
            <p:cNvSpPr/>
            <p:nvPr/>
          </p:nvSpPr>
          <p:spPr>
            <a:xfrm>
              <a:off x="5751302" y="4338781"/>
              <a:ext cx="15632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Owner’s Equity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1" name="Group 22"/>
            <p:cNvGrpSpPr/>
            <p:nvPr/>
          </p:nvGrpSpPr>
          <p:grpSpPr>
            <a:xfrm>
              <a:off x="5429152" y="4320540"/>
              <a:ext cx="2133600" cy="2438400"/>
              <a:chOff x="1466752" y="3177540"/>
              <a:chExt cx="2133600" cy="2438400"/>
            </a:xfrm>
          </p:grpSpPr>
          <p:cxnSp>
            <p:nvCxnSpPr>
              <p:cNvPr id="142" name="Straight Arrow Connector 141"/>
              <p:cNvCxnSpPr/>
              <p:nvPr/>
            </p:nvCxnSpPr>
            <p:spPr>
              <a:xfrm>
                <a:off x="1588672" y="3314700"/>
                <a:ext cx="2011680" cy="230124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43" name="Rectangle 7"/>
              <p:cNvSpPr>
                <a:spLocks noChangeArrowheads="1"/>
              </p:cNvSpPr>
              <p:nvPr/>
            </p:nvSpPr>
            <p:spPr bwMode="auto">
              <a:xfrm>
                <a:off x="1466752" y="317754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5609202" y="1782198"/>
            <a:ext cx="2689352" cy="2590800"/>
            <a:chOff x="4280436" y="4229100"/>
            <a:chExt cx="2689352" cy="2590800"/>
          </a:xfrm>
        </p:grpSpPr>
        <p:sp>
          <p:nvSpPr>
            <p:cNvPr id="145" name="Rectangle 144"/>
            <p:cNvSpPr/>
            <p:nvPr/>
          </p:nvSpPr>
          <p:spPr>
            <a:xfrm>
              <a:off x="5600502" y="4229100"/>
              <a:ext cx="13692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Title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6" name="Group 22"/>
            <p:cNvGrpSpPr/>
            <p:nvPr/>
          </p:nvGrpSpPr>
          <p:grpSpPr>
            <a:xfrm>
              <a:off x="4280436" y="4244340"/>
              <a:ext cx="1356360" cy="2575560"/>
              <a:chOff x="318036" y="3101340"/>
              <a:chExt cx="1356360" cy="2575560"/>
            </a:xfrm>
          </p:grpSpPr>
          <p:cxnSp>
            <p:nvCxnSpPr>
              <p:cNvPr id="147" name="Straight Arrow Connector 146"/>
              <p:cNvCxnSpPr/>
              <p:nvPr/>
            </p:nvCxnSpPr>
            <p:spPr>
              <a:xfrm flipH="1">
                <a:off x="318036" y="3200400"/>
                <a:ext cx="1194436" cy="24765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48" name="Rectangle 7"/>
              <p:cNvSpPr>
                <a:spLocks noChangeArrowheads="1"/>
              </p:cNvSpPr>
              <p:nvPr/>
            </p:nvSpPr>
            <p:spPr bwMode="auto">
              <a:xfrm>
                <a:off x="1308636" y="310134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1265802" y="4830198"/>
            <a:ext cx="1905000" cy="1432560"/>
            <a:chOff x="5271036" y="3177540"/>
            <a:chExt cx="1905000" cy="1432560"/>
          </a:xfrm>
        </p:grpSpPr>
        <p:sp>
          <p:nvSpPr>
            <p:cNvPr id="150" name="Rectangle 149"/>
            <p:cNvSpPr/>
            <p:nvPr/>
          </p:nvSpPr>
          <p:spPr>
            <a:xfrm>
              <a:off x="5597022" y="4229100"/>
              <a:ext cx="15424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 of Assets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1" name="Group 22"/>
            <p:cNvGrpSpPr/>
            <p:nvPr/>
          </p:nvGrpSpPr>
          <p:grpSpPr>
            <a:xfrm>
              <a:off x="5271036" y="3177540"/>
              <a:ext cx="1905000" cy="1432560"/>
              <a:chOff x="1308636" y="2034540"/>
              <a:chExt cx="1905000" cy="1432560"/>
            </a:xfrm>
          </p:grpSpPr>
          <p:cxnSp>
            <p:nvCxnSpPr>
              <p:cNvPr id="152" name="Straight Arrow Connector 151"/>
              <p:cNvCxnSpPr/>
              <p:nvPr/>
            </p:nvCxnSpPr>
            <p:spPr>
              <a:xfrm flipV="1">
                <a:off x="1558192" y="2034540"/>
                <a:ext cx="1655444" cy="116586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53" name="Rectangle 7"/>
              <p:cNvSpPr>
                <a:spLocks noChangeArrowheads="1"/>
              </p:cNvSpPr>
              <p:nvPr/>
            </p:nvSpPr>
            <p:spPr bwMode="auto">
              <a:xfrm>
                <a:off x="1308636" y="310134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</p:grpSp>
      </p:grpSp>
      <p:grpSp>
        <p:nvGrpSpPr>
          <p:cNvPr id="154" name="Group 153"/>
          <p:cNvGrpSpPr/>
          <p:nvPr/>
        </p:nvGrpSpPr>
        <p:grpSpPr>
          <a:xfrm>
            <a:off x="3704202" y="4906398"/>
            <a:ext cx="2316628" cy="1582995"/>
            <a:chOff x="4358640" y="3121759"/>
            <a:chExt cx="2316628" cy="1582995"/>
          </a:xfrm>
        </p:grpSpPr>
        <p:grpSp>
          <p:nvGrpSpPr>
            <p:cNvPr id="155" name="Group 22"/>
            <p:cNvGrpSpPr/>
            <p:nvPr/>
          </p:nvGrpSpPr>
          <p:grpSpPr>
            <a:xfrm>
              <a:off x="4358640" y="3121759"/>
              <a:ext cx="1371600" cy="1358801"/>
              <a:chOff x="396240" y="1978759"/>
              <a:chExt cx="1371600" cy="1358801"/>
            </a:xfrm>
          </p:grpSpPr>
          <p:cxnSp>
            <p:nvCxnSpPr>
              <p:cNvPr id="157" name="Straight Arrow Connector 156"/>
              <p:cNvCxnSpPr/>
              <p:nvPr/>
            </p:nvCxnSpPr>
            <p:spPr>
              <a:xfrm flipV="1">
                <a:off x="548641" y="1978759"/>
                <a:ext cx="1219199" cy="122164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58" name="Rectangle 7"/>
              <p:cNvSpPr>
                <a:spLocks noChangeArrowheads="1"/>
              </p:cNvSpPr>
              <p:nvPr/>
            </p:nvSpPr>
            <p:spPr bwMode="auto">
              <a:xfrm>
                <a:off x="396240" y="29718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</p:grpSp>
        <p:sp>
          <p:nvSpPr>
            <p:cNvPr id="156" name="Rectangle 155"/>
            <p:cNvSpPr/>
            <p:nvPr/>
          </p:nvSpPr>
          <p:spPr>
            <a:xfrm>
              <a:off x="4712871" y="4119979"/>
              <a:ext cx="19623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 Liabilities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and Owner’s Equity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351402" y="4906398"/>
            <a:ext cx="1752600" cy="746760"/>
            <a:chOff x="4870110" y="3973950"/>
            <a:chExt cx="1752600" cy="746760"/>
          </a:xfrm>
        </p:grpSpPr>
        <p:sp>
          <p:nvSpPr>
            <p:cNvPr id="160" name="Rectangle 159"/>
            <p:cNvSpPr/>
            <p:nvPr/>
          </p:nvSpPr>
          <p:spPr>
            <a:xfrm>
              <a:off x="5253529" y="4379466"/>
              <a:ext cx="136918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 Assets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1" name="Group 22"/>
            <p:cNvGrpSpPr/>
            <p:nvPr/>
          </p:nvGrpSpPr>
          <p:grpSpPr>
            <a:xfrm>
              <a:off x="4870110" y="3973950"/>
              <a:ext cx="365760" cy="746760"/>
              <a:chOff x="907710" y="2830950"/>
              <a:chExt cx="365760" cy="746760"/>
            </a:xfrm>
          </p:grpSpPr>
          <p:cxnSp>
            <p:nvCxnSpPr>
              <p:cNvPr id="162" name="Straight Arrow Connector 161"/>
              <p:cNvCxnSpPr/>
              <p:nvPr/>
            </p:nvCxnSpPr>
            <p:spPr>
              <a:xfrm flipV="1">
                <a:off x="1060110" y="2830950"/>
                <a:ext cx="152400" cy="5334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63" name="Rectangle 7"/>
              <p:cNvSpPr>
                <a:spLocks noChangeArrowheads="1"/>
              </p:cNvSpPr>
              <p:nvPr/>
            </p:nvSpPr>
            <p:spPr bwMode="auto">
              <a:xfrm>
                <a:off x="907710" y="321195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6676002" y="4830198"/>
            <a:ext cx="2386072" cy="1659195"/>
            <a:chOff x="5298005" y="3078480"/>
            <a:chExt cx="2386072" cy="1659195"/>
          </a:xfrm>
        </p:grpSpPr>
        <p:sp>
          <p:nvSpPr>
            <p:cNvPr id="165" name="Rectangle 164"/>
            <p:cNvSpPr/>
            <p:nvPr/>
          </p:nvSpPr>
          <p:spPr>
            <a:xfrm>
              <a:off x="5663972" y="4152900"/>
              <a:ext cx="20201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 of Liabilities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and Owner’s Equity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6" name="Group 22"/>
            <p:cNvGrpSpPr/>
            <p:nvPr/>
          </p:nvGrpSpPr>
          <p:grpSpPr>
            <a:xfrm>
              <a:off x="5298005" y="3078480"/>
              <a:ext cx="365760" cy="1432560"/>
              <a:chOff x="1335605" y="1935480"/>
              <a:chExt cx="365760" cy="1432560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flipV="1">
                <a:off x="1512473" y="1935480"/>
                <a:ext cx="127932" cy="12649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68" name="Rectangle 7"/>
              <p:cNvSpPr>
                <a:spLocks noChangeArrowheads="1"/>
              </p:cNvSpPr>
              <p:nvPr/>
            </p:nvSpPr>
            <p:spPr bwMode="auto">
              <a:xfrm>
                <a:off x="1335605" y="300228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8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7357428" y="2925198"/>
            <a:ext cx="1562358" cy="1371600"/>
            <a:chOff x="4993205" y="4145280"/>
            <a:chExt cx="1562358" cy="1371600"/>
          </a:xfrm>
        </p:grpSpPr>
        <p:sp>
          <p:nvSpPr>
            <p:cNvPr id="170" name="Rectangle 169"/>
            <p:cNvSpPr/>
            <p:nvPr/>
          </p:nvSpPr>
          <p:spPr>
            <a:xfrm>
              <a:off x="5663972" y="4152900"/>
              <a:ext cx="8915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Capital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Amount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1" name="Group 22"/>
            <p:cNvGrpSpPr/>
            <p:nvPr/>
          </p:nvGrpSpPr>
          <p:grpSpPr>
            <a:xfrm>
              <a:off x="4993205" y="4145280"/>
              <a:ext cx="670560" cy="1371600"/>
              <a:chOff x="1030805" y="3002280"/>
              <a:chExt cx="670560" cy="1371600"/>
            </a:xfrm>
          </p:grpSpPr>
          <p:cxnSp>
            <p:nvCxnSpPr>
              <p:cNvPr id="172" name="Straight Arrow Connector 171"/>
              <p:cNvCxnSpPr/>
              <p:nvPr/>
            </p:nvCxnSpPr>
            <p:spPr>
              <a:xfrm flipH="1">
                <a:off x="1030805" y="3200400"/>
                <a:ext cx="481667" cy="117348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73" name="Rectangle 7"/>
              <p:cNvSpPr>
                <a:spLocks noChangeArrowheads="1"/>
              </p:cNvSpPr>
              <p:nvPr/>
            </p:nvSpPr>
            <p:spPr bwMode="auto">
              <a:xfrm>
                <a:off x="1335605" y="300228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174" name="Group 173"/>
          <p:cNvGrpSpPr/>
          <p:nvPr/>
        </p:nvGrpSpPr>
        <p:grpSpPr>
          <a:xfrm>
            <a:off x="7361802" y="4906398"/>
            <a:ext cx="1471960" cy="910506"/>
            <a:chOff x="5014458" y="4030980"/>
            <a:chExt cx="1471960" cy="910506"/>
          </a:xfrm>
        </p:grpSpPr>
        <p:sp>
          <p:nvSpPr>
            <p:cNvPr id="175" name="Rectangle 174"/>
            <p:cNvSpPr/>
            <p:nvPr/>
          </p:nvSpPr>
          <p:spPr>
            <a:xfrm>
              <a:off x="5654139" y="4356711"/>
              <a:ext cx="8322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Double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Rule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6" name="Group 22"/>
            <p:cNvGrpSpPr/>
            <p:nvPr/>
          </p:nvGrpSpPr>
          <p:grpSpPr>
            <a:xfrm>
              <a:off x="5014458" y="4030980"/>
              <a:ext cx="649307" cy="670560"/>
              <a:chOff x="1052058" y="2887980"/>
              <a:chExt cx="649307" cy="670560"/>
            </a:xfrm>
          </p:grpSpPr>
          <p:cxnSp>
            <p:nvCxnSpPr>
              <p:cNvPr id="177" name="Straight Arrow Connector 176"/>
              <p:cNvCxnSpPr/>
              <p:nvPr/>
            </p:nvCxnSpPr>
            <p:spPr>
              <a:xfrm flipH="1" flipV="1">
                <a:off x="1052058" y="2887980"/>
                <a:ext cx="457202" cy="5334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78" name="Rectangle 7"/>
              <p:cNvSpPr>
                <a:spLocks noChangeArrowheads="1"/>
              </p:cNvSpPr>
              <p:nvPr/>
            </p:nvSpPr>
            <p:spPr bwMode="auto">
              <a:xfrm>
                <a:off x="1335605" y="319278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10</a:t>
                </a:r>
              </a:p>
            </p:txBody>
          </p:sp>
        </p:grpSp>
      </p:grpSp>
      <p:sp>
        <p:nvSpPr>
          <p:cNvPr id="182" name="TextBox 181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  <p:sp>
        <p:nvSpPr>
          <p:cNvPr id="184" name="Flowchart: Delay 18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7-2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4602</TotalTime>
  <Words>351</Words>
  <Application>Microsoft Macintosh PowerPoint</Application>
  <PresentationFormat>On-screen Show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LESSON 7-2 Preparing a Statement of   Owner's Equity and a   Balance Sheet</vt:lpstr>
      <vt:lpstr>Preparing a Statement of Owner’s Equity</vt:lpstr>
      <vt:lpstr>Heading of a Statement of Owner’s Equity </vt:lpstr>
      <vt:lpstr>Body of a Statement of Owner’s Equity </vt:lpstr>
      <vt:lpstr>Statement of Owner’s Equity  with a Net Loss</vt:lpstr>
      <vt:lpstr>Preparing a Balance Sheet from Information on a Work Sheet</vt:lpstr>
      <vt:lpstr>Heading of a Balance Sheet</vt:lpstr>
      <vt:lpstr>Assets and Liabilities Sections  of a Balance Sheet</vt:lpstr>
      <vt:lpstr>Owner’s Equity Section  of a Balance Sheet</vt:lpstr>
      <vt:lpstr>Lesson 7-2 Audit Your Understanding</vt:lpstr>
      <vt:lpstr>Lesson 7-2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271</cp:revision>
  <dcterms:created xsi:type="dcterms:W3CDTF">2012-07-02T15:51:50Z</dcterms:created>
  <dcterms:modified xsi:type="dcterms:W3CDTF">2018-02-02T11:37:08Z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