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23"/>
  </p:notesMasterIdLst>
  <p:sldIdLst>
    <p:sldId id="337" r:id="rId3"/>
    <p:sldId id="369" r:id="rId4"/>
    <p:sldId id="370" r:id="rId5"/>
    <p:sldId id="371" r:id="rId6"/>
    <p:sldId id="372" r:id="rId7"/>
    <p:sldId id="373" r:id="rId8"/>
    <p:sldId id="401" r:id="rId9"/>
    <p:sldId id="374" r:id="rId10"/>
    <p:sldId id="375" r:id="rId11"/>
    <p:sldId id="402" r:id="rId12"/>
    <p:sldId id="376" r:id="rId13"/>
    <p:sldId id="403" r:id="rId14"/>
    <p:sldId id="378" r:id="rId15"/>
    <p:sldId id="346" r:id="rId16"/>
    <p:sldId id="347" r:id="rId17"/>
    <p:sldId id="348" r:id="rId18"/>
    <p:sldId id="349" r:id="rId19"/>
    <p:sldId id="350" r:id="rId20"/>
    <p:sldId id="351" r:id="rId21"/>
    <p:sldId id="35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2">
          <p15:clr>
            <a:srgbClr val="A4A3A4"/>
          </p15:clr>
        </p15:guide>
        <p15:guide id="4" orient="horz" pos="1099">
          <p15:clr>
            <a:srgbClr val="A4A3A4"/>
          </p15:clr>
        </p15:guide>
        <p15:guide id="5" orient="horz" pos="704">
          <p15:clr>
            <a:srgbClr val="A4A3A4"/>
          </p15:clr>
        </p15:guide>
        <p15:guide id="6" pos="5518">
          <p15:clr>
            <a:srgbClr val="A4A3A4"/>
          </p15:clr>
        </p15:guide>
        <p15:guide id="7" pos="300">
          <p15:clr>
            <a:srgbClr val="A4A3A4"/>
          </p15:clr>
        </p15:guide>
        <p15:guide id="8" pos="528">
          <p15:clr>
            <a:srgbClr val="A4A3A4"/>
          </p15:clr>
        </p15:guide>
        <p15:guide id="9" pos="719">
          <p15:clr>
            <a:srgbClr val="A4A3A4"/>
          </p15:clr>
        </p15:guide>
        <p15:guide id="10" pos="10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2" clrIdx="0"/>
  <p:cmAuthor id="1" name="Ann Borman" initials="AB" lastIdx="2" clrIdx="1">
    <p:extLst>
      <p:ext uri="{19B8F6BF-5375-455C-9EA6-DF929625EA0E}">
        <p15:presenceInfo xmlns:p15="http://schemas.microsoft.com/office/powerpoint/2012/main" xmlns="" userId="64b9a9a8dd4b28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904" autoAdjust="0"/>
    <p:restoredTop sz="94705" autoAdjust="0"/>
  </p:normalViewPr>
  <p:slideViewPr>
    <p:cSldViewPr>
      <p:cViewPr varScale="1">
        <p:scale>
          <a:sx n="119" d="100"/>
          <a:sy n="119" d="100"/>
        </p:scale>
        <p:origin x="-900" y="-102"/>
      </p:cViewPr>
      <p:guideLst>
        <p:guide orient="horz" pos="2160"/>
        <p:guide orient="horz" pos="1922"/>
        <p:guide orient="horz" pos="1099"/>
        <p:guide orient="horz" pos="704"/>
        <p:guide pos="2880"/>
        <p:guide pos="5518"/>
        <p:guide pos="300"/>
        <p:guide pos="528"/>
        <p:guide pos="719"/>
        <p:guide pos="1048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138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530793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25989" y="702882"/>
            <a:ext cx="8021232" cy="1354518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9-2 </a:t>
            </a:r>
            <a:r>
              <a:rPr lang="en-IN" sz="4000" dirty="0">
                <a:solidFill>
                  <a:schemeClr val="bg1"/>
                </a:solidFill>
              </a:rPr>
              <a:t>Accounting for </a:t>
            </a:r>
            <a:br>
              <a:rPr lang="en-IN" sz="4000" dirty="0">
                <a:solidFill>
                  <a:schemeClr val="bg1"/>
                </a:solidFill>
              </a:rPr>
            </a:br>
            <a:r>
              <a:rPr lang="en-IN" sz="4000" dirty="0">
                <a:solidFill>
                  <a:schemeClr val="bg1"/>
                </a:solidFill>
              </a:rPr>
              <a:t>      Merchandise Purchases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6670" y="2582613"/>
            <a:ext cx="72115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Describe accounting procedures used in ordering merchandise.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Discuss the purpose of a special journal.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Journalize purchases of merchandise on account using a purchases journal.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99936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dirty="0"/>
              <a:t>Purchases Journal</a:t>
            </a:r>
          </a:p>
        </p:txBody>
      </p:sp>
      <p:pic>
        <p:nvPicPr>
          <p:cNvPr id="6" name="Picture 5" descr="C21-SE-MC-009-Page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466180"/>
            <a:ext cx="8229600" cy="18772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2228"/>
            <a:ext cx="7886700" cy="672105"/>
          </a:xfrm>
        </p:spPr>
        <p:txBody>
          <a:bodyPr/>
          <a:lstStyle/>
          <a:p>
            <a:r>
              <a:rPr lang="en-US"/>
              <a:t>Purchase Invoice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67000" y="1706628"/>
            <a:ext cx="8033657" cy="3732692"/>
          </a:xfrm>
        </p:spPr>
        <p:txBody>
          <a:bodyPr/>
          <a:lstStyle/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An invoice used as a source document for recording </a:t>
            </a:r>
            <a:br>
              <a:rPr lang="en-US" dirty="0"/>
            </a:br>
            <a:r>
              <a:rPr lang="en-US" dirty="0"/>
              <a:t>a purchase on account transaction is called a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purchase invoice</a:t>
            </a:r>
            <a:r>
              <a:rPr lang="en-US" dirty="0"/>
              <a:t>. </a:t>
            </a:r>
          </a:p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An agreement between a buyer and a seller about payment for merchandise is called the </a:t>
            </a:r>
            <a:r>
              <a:rPr lang="en-US" b="1" dirty="0">
                <a:solidFill>
                  <a:srgbClr val="0070C0"/>
                </a:solidFill>
              </a:rPr>
              <a:t>terms of sale</a:t>
            </a:r>
            <a:r>
              <a:rPr lang="en-US" dirty="0"/>
              <a:t>. </a:t>
            </a:r>
          </a:p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date by which an invoice must be paid is called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due date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/>
              <a:t>Purchase Invoice</a:t>
            </a:r>
            <a:endParaRPr lang="en-US" dirty="0"/>
          </a:p>
        </p:txBody>
      </p:sp>
      <p:pic>
        <p:nvPicPr>
          <p:cNvPr id="38" name="Picture 37" descr="Chapter 09-Page25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159" y="1857138"/>
            <a:ext cx="4937760" cy="413915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388159" y="1857138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Record the initials of the employee processing the invoice, date received, and the purchase invoice number in the stamp.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88159" y="3304938"/>
            <a:ext cx="335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Place a check mark by each of the amounts in the Total column to show that the items have been received and that amounts have been checked and are correct.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88159" y="5221069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Review the vendor’s terms and the payment due date.</a:t>
            </a: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3254559" y="2542938"/>
            <a:ext cx="365760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4778559" y="5590938"/>
            <a:ext cx="365760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3940359" y="4143138"/>
            <a:ext cx="365760" cy="36576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696715" y="4658250"/>
            <a:ext cx="386644" cy="972312"/>
            <a:chOff x="4794956" y="4401312"/>
            <a:chExt cx="386644" cy="972312"/>
          </a:xfrm>
        </p:grpSpPr>
        <p:sp>
          <p:nvSpPr>
            <p:cNvPr id="46" name="TextBox 45"/>
            <p:cNvSpPr txBox="1"/>
            <p:nvPr/>
          </p:nvSpPr>
          <p:spPr>
            <a:xfrm>
              <a:off x="4794956" y="4401312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Wingdings"/>
                </a:rPr>
                <a:t>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94956" y="4562856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Wingdings"/>
                </a:rPr>
                <a:t>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94956" y="4973514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Wingdings"/>
                </a:rPr>
                <a:t>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</a:p>
        </p:txBody>
      </p:sp>
      <p:sp>
        <p:nvSpPr>
          <p:cNvPr id="51" name="Flowchart: Delay 5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/>
              <a:t>Purchasing Merchandise on Account</a:t>
            </a:r>
            <a:endParaRPr lang="en-US" dirty="0"/>
          </a:p>
        </p:txBody>
      </p:sp>
      <p:pic>
        <p:nvPicPr>
          <p:cNvPr id="89" name="Picture 88" descr="C21-SE-MC-009-Page253_2.jpg"/>
          <p:cNvPicPr>
            <a:picLocks noChangeAspect="1"/>
          </p:cNvPicPr>
          <p:nvPr/>
        </p:nvPicPr>
        <p:blipFill>
          <a:blip r:embed="rId2" cstate="print"/>
          <a:srcRect b="15326"/>
          <a:stretch>
            <a:fillRect/>
          </a:stretch>
        </p:blipFill>
        <p:spPr>
          <a:xfrm>
            <a:off x="601276" y="3001903"/>
            <a:ext cx="7315200" cy="1646297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560415" y="1584457"/>
            <a:ext cx="3916362" cy="830997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November 6.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Purchased merchandise on account from Wynn Lighting, $1,082.50. Purchase Invoice No. 525.</a:t>
            </a:r>
          </a:p>
        </p:txBody>
      </p:sp>
      <p:sp>
        <p:nvSpPr>
          <p:cNvPr id="91" name="Rectangle 27"/>
          <p:cNvSpPr>
            <a:spLocks noChangeArrowheads="1"/>
          </p:cNvSpPr>
          <p:nvPr/>
        </p:nvSpPr>
        <p:spPr bwMode="auto">
          <a:xfrm>
            <a:off x="388428" y="4983778"/>
            <a:ext cx="7756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 in the Date column.</a:t>
            </a:r>
          </a:p>
        </p:txBody>
      </p:sp>
      <p:sp>
        <p:nvSpPr>
          <p:cNvPr id="92" name="Rectangle 28"/>
          <p:cNvSpPr>
            <a:spLocks noChangeArrowheads="1"/>
          </p:cNvSpPr>
          <p:nvPr/>
        </p:nvSpPr>
        <p:spPr bwMode="auto">
          <a:xfrm>
            <a:off x="388428" y="6000690"/>
            <a:ext cx="83713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amount of the invoice in the special amount column.</a:t>
            </a:r>
          </a:p>
        </p:txBody>
      </p:sp>
      <p:sp>
        <p:nvSpPr>
          <p:cNvPr id="93" name="Rectangle 29"/>
          <p:cNvSpPr>
            <a:spLocks noChangeArrowheads="1"/>
          </p:cNvSpPr>
          <p:nvPr/>
        </p:nvSpPr>
        <p:spPr bwMode="auto">
          <a:xfrm>
            <a:off x="388428" y="5322749"/>
            <a:ext cx="7756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vendor account title in the Account Credited column.</a:t>
            </a:r>
          </a:p>
        </p:txBody>
      </p:sp>
      <p:sp>
        <p:nvSpPr>
          <p:cNvPr id="94" name="Rectangle 30"/>
          <p:cNvSpPr>
            <a:spLocks noChangeArrowheads="1"/>
          </p:cNvSpPr>
          <p:nvPr/>
        </p:nvSpPr>
        <p:spPr bwMode="auto">
          <a:xfrm>
            <a:off x="388428" y="5661720"/>
            <a:ext cx="8290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purchase invoice number in the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Purch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No. column.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829876" y="2667000"/>
            <a:ext cx="998477" cy="1371600"/>
            <a:chOff x="1066800" y="2819400"/>
            <a:chExt cx="998477" cy="1371600"/>
          </a:xfrm>
        </p:grpSpPr>
        <p:cxnSp>
          <p:nvCxnSpPr>
            <p:cNvPr id="96" name="Straight Arrow Connector 95"/>
            <p:cNvCxnSpPr/>
            <p:nvPr/>
          </p:nvCxnSpPr>
          <p:spPr>
            <a:xfrm>
              <a:off x="1249680" y="2895600"/>
              <a:ext cx="0" cy="1295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7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47800" y="2819400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249476" y="1295400"/>
            <a:ext cx="2928136" cy="718066"/>
            <a:chOff x="5755849" y="1676400"/>
            <a:chExt cx="2928136" cy="718066"/>
          </a:xfrm>
        </p:grpSpPr>
        <p:grpSp>
          <p:nvGrpSpPr>
            <p:cNvPr id="100" name="Group 53"/>
            <p:cNvGrpSpPr/>
            <p:nvPr/>
          </p:nvGrpSpPr>
          <p:grpSpPr>
            <a:xfrm>
              <a:off x="5755849" y="1676400"/>
              <a:ext cx="2928136" cy="718066"/>
              <a:chOff x="5755849" y="1676400"/>
              <a:chExt cx="2928136" cy="718066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5812716" y="16764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Purchases</a:t>
                </a: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 flipH="1">
                <a:off x="5755849" y="20287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7127449" y="20287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01" name="Rectangle 100"/>
            <p:cNvSpPr/>
            <p:nvPr/>
          </p:nvSpPr>
          <p:spPr>
            <a:xfrm>
              <a:off x="5862989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1,082.50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46661" y="2133600"/>
            <a:ext cx="2871269" cy="718066"/>
            <a:chOff x="5753034" y="2667000"/>
            <a:chExt cx="2871269" cy="718066"/>
          </a:xfrm>
        </p:grpSpPr>
        <p:grpSp>
          <p:nvGrpSpPr>
            <p:cNvPr id="106" name="Group 55"/>
            <p:cNvGrpSpPr/>
            <p:nvPr/>
          </p:nvGrpSpPr>
          <p:grpSpPr>
            <a:xfrm>
              <a:off x="5753034" y="2667000"/>
              <a:ext cx="2871269" cy="718066"/>
              <a:chOff x="5753034" y="2667000"/>
              <a:chExt cx="2871269" cy="718066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5753034" y="26670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Accounts Payable</a:t>
                </a: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07" name="Rectangle 106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1,082.50</a:t>
              </a:r>
            </a:p>
          </p:txBody>
        </p:sp>
      </p:grpSp>
      <p:sp>
        <p:nvSpPr>
          <p:cNvPr id="111" name="Down Arrow 110"/>
          <p:cNvSpPr/>
          <p:nvPr/>
        </p:nvSpPr>
        <p:spPr>
          <a:xfrm flipV="1">
            <a:off x="6656427" y="2514600"/>
            <a:ext cx="365760" cy="36576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Up Arrow 111"/>
          <p:cNvSpPr/>
          <p:nvPr/>
        </p:nvSpPr>
        <p:spPr>
          <a:xfrm>
            <a:off x="5300067" y="1676400"/>
            <a:ext cx="365760" cy="36576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896676" y="2667000"/>
            <a:ext cx="1830436" cy="1371600"/>
            <a:chOff x="1066800" y="2819400"/>
            <a:chExt cx="1830436" cy="1371600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1249680" y="2895600"/>
              <a:ext cx="0" cy="1295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5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447800" y="2819400"/>
              <a:ext cx="1449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Vendor Name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411276" y="4191000"/>
            <a:ext cx="3437324" cy="824746"/>
            <a:chOff x="1066800" y="2362200"/>
            <a:chExt cx="3437324" cy="824746"/>
          </a:xfrm>
        </p:grpSpPr>
        <p:cxnSp>
          <p:nvCxnSpPr>
            <p:cNvPr id="118" name="Straight Arrow Connector 117"/>
            <p:cNvCxnSpPr/>
            <p:nvPr/>
          </p:nvCxnSpPr>
          <p:spPr>
            <a:xfrm flipV="1">
              <a:off x="1249680" y="2362200"/>
              <a:ext cx="960120" cy="609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379924" y="2819400"/>
              <a:ext cx="3124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Purchase Invoice Number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154476" y="4267200"/>
            <a:ext cx="1577391" cy="977146"/>
            <a:chOff x="762000" y="2209800"/>
            <a:chExt cx="1577391" cy="977146"/>
          </a:xfrm>
        </p:grpSpPr>
        <p:cxnSp>
          <p:nvCxnSpPr>
            <p:cNvPr id="122" name="Straight Arrow Connector 121"/>
            <p:cNvCxnSpPr/>
            <p:nvPr/>
          </p:nvCxnSpPr>
          <p:spPr>
            <a:xfrm flipH="1" flipV="1">
              <a:off x="762000" y="2209800"/>
              <a:ext cx="533400" cy="838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23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447800" y="2819400"/>
              <a:ext cx="8915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Amount</a:t>
              </a:r>
            </a:p>
          </p:txBody>
        </p:sp>
      </p:grpSp>
      <p:sp>
        <p:nvSpPr>
          <p:cNvPr id="126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13</a:t>
            </a:r>
          </a:p>
        </p:txBody>
      </p:sp>
      <p:sp>
        <p:nvSpPr>
          <p:cNvPr id="127" name="Flowchart: Delay 12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utoUpdateAnimBg="0"/>
      <p:bldP spid="92" grpId="0" autoUpdateAnimBg="0"/>
      <p:bldP spid="93" grpId="0" autoUpdateAnimBg="0"/>
      <p:bldP spid="94" grpId="0" autoUpdateAnimBg="0"/>
      <p:bldP spid="111" grpId="0" animBg="1"/>
      <p:bldP spid="1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2166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9-2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8759" y="1625342"/>
            <a:ext cx="8033657" cy="1377316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1.	</a:t>
            </a:r>
            <a:r>
              <a:rPr lang="en-US" dirty="0"/>
              <a:t>What is the difference between a periodic inventory system and a perpetual inventory system?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8200" y="3425851"/>
            <a:ext cx="7315200" cy="244155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With a periodic inventory system, the value of the inventory is determined by a physical count. With a perpetual inventory system, the value of the inventory on hand is determined by a continuous record of increases and decreases.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14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2166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9-2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8758" y="1623979"/>
            <a:ext cx="8391067" cy="1568864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</a:t>
            </a:r>
            <a:r>
              <a:rPr lang="en-US" dirty="0"/>
              <a:t>	When the perpetual inventory system is used, in what account are purchases recorded? In what account are purchases recorded when the periodic inventory system is used?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8830" y="3429464"/>
            <a:ext cx="7315200" cy="2141157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a perpetual inventory system, purchases are recorded in the Merchandise Inventory account. In a periodic inventory system, purchases are recorded in the Purchases account.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15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3585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9-2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5886" y="1622089"/>
            <a:ext cx="8033657" cy="1044911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3.</a:t>
            </a:r>
            <a:r>
              <a:rPr lang="en-US" dirty="0"/>
              <a:t>	Identify the four special journals typically used by a business.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8830" y="3429466"/>
            <a:ext cx="7315200" cy="1379156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Purchases journal, cash payments journal, sales journal, cash receipts journal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16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2796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9-2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8759" y="1622871"/>
            <a:ext cx="8033657" cy="967929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4.	</a:t>
            </a:r>
            <a:r>
              <a:rPr lang="en-US" dirty="0"/>
              <a:t>How are special amount columns used in a journal?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8830" y="3429466"/>
            <a:ext cx="7315200" cy="1379156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Special amount columns are used for frequently occurring transactions.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17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2166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9-2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8759" y="1624609"/>
            <a:ext cx="8033657" cy="1042391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5.	</a:t>
            </a:r>
            <a:r>
              <a:rPr lang="en-US" dirty="0"/>
              <a:t>Why are there two account titles in the amount column of the purchases journal?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8830" y="3429464"/>
            <a:ext cx="7315200" cy="1683957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All transactions for purchasing merchandise on account involve a debit to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Purchases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and a credit to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Accounts Payable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18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2166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9-2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8759" y="1624609"/>
            <a:ext cx="8033657" cy="1426566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6.	</a:t>
            </a:r>
            <a:r>
              <a:rPr lang="en-US" dirty="0"/>
              <a:t>What is the advantage of having special amount columns in a journal?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8830" y="3429464"/>
            <a:ext cx="7315200" cy="2064957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Using special amount columns eliminates writing general ledger account titles in the Account Title column, which saves time and helps to reduce mistakes.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19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dirty="0"/>
              <a:t>Measuring Inventory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5"/>
          </p:nvPr>
        </p:nvSpPr>
        <p:spPr>
          <a:xfrm>
            <a:off x="467000" y="1707736"/>
            <a:ext cx="8292825" cy="1721264"/>
          </a:xfrm>
        </p:spPr>
        <p:txBody>
          <a:bodyPr/>
          <a:lstStyle/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list of assets, usually containing the value of individual items, is called an </a:t>
            </a:r>
            <a:r>
              <a:rPr lang="en-US" b="1" dirty="0">
                <a:solidFill>
                  <a:srgbClr val="0070C0"/>
                </a:solidFill>
              </a:rPr>
              <a:t>inventory</a:t>
            </a:r>
            <a:r>
              <a:rPr lang="en-US" dirty="0"/>
              <a:t>. </a:t>
            </a:r>
          </a:p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goods a business has on hand for sale to customers is called </a:t>
            </a:r>
            <a:r>
              <a:rPr lang="en-US" b="1" dirty="0">
                <a:solidFill>
                  <a:srgbClr val="0070C0"/>
                </a:solidFill>
              </a:rPr>
              <a:t>merchandise inventory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1" name="Flowchart: Delay 1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4215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9-2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8759" y="1623979"/>
            <a:ext cx="8033657" cy="662021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7.	</a:t>
            </a:r>
            <a:r>
              <a:rPr lang="en-US" dirty="0"/>
              <a:t>What information is contained on a purchase invoice?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8830" y="3429464"/>
            <a:ext cx="7315200" cy="2141157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purchase invoice lists the vendor name and address; the date; the quantity, description, and price of each item; and the total amount of the purchase.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20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2228"/>
            <a:ext cx="7886700" cy="672105"/>
          </a:xfrm>
        </p:spPr>
        <p:txBody>
          <a:bodyPr/>
          <a:lstStyle/>
          <a:p>
            <a:r>
              <a:rPr lang="en-US"/>
              <a:t>Perpetual Inventory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67000" y="1706628"/>
            <a:ext cx="8033657" cy="3732692"/>
          </a:xfrm>
        </p:spPr>
        <p:txBody>
          <a:bodyPr/>
          <a:lstStyle/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An inventory determined by keeping a continuous record of increases, decreases, and the balance on hand of each item of merchandise is called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perpetual </a:t>
            </a:r>
            <a:r>
              <a:rPr lang="en-US" b="1" dirty="0">
                <a:solidFill>
                  <a:srgbClr val="0070C0"/>
                </a:solidFill>
              </a:rPr>
              <a:t>inventory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11" name="Flowchart: Delay 1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2228"/>
            <a:ext cx="7886700" cy="672105"/>
          </a:xfrm>
        </p:spPr>
        <p:txBody>
          <a:bodyPr/>
          <a:lstStyle/>
          <a:p>
            <a:r>
              <a:rPr lang="en-US"/>
              <a:t>Periodic Inventory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67000" y="1706628"/>
            <a:ext cx="8033657" cy="3732692"/>
          </a:xfrm>
        </p:spPr>
        <p:txBody>
          <a:bodyPr>
            <a:normAutofit/>
          </a:bodyPr>
          <a:lstStyle/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merchandise inventory evaluated at the end of a fiscal period is called a </a:t>
            </a:r>
            <a:r>
              <a:rPr lang="en-US" b="1" dirty="0">
                <a:solidFill>
                  <a:srgbClr val="0070C0"/>
                </a:solidFill>
              </a:rPr>
              <a:t>periodic inventory</a:t>
            </a:r>
            <a:r>
              <a:rPr lang="en-US" dirty="0"/>
              <a:t>. </a:t>
            </a:r>
          </a:p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When a periodic inventory is conducted by counting, weighing, or measuring items of merchandise on hand, it is called a </a:t>
            </a:r>
            <a:r>
              <a:rPr lang="en-US" b="1" dirty="0">
                <a:solidFill>
                  <a:srgbClr val="0070C0"/>
                </a:solidFill>
              </a:rPr>
              <a:t>physical inventory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1" name="Flowchart: Delay 1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/>
          <a:lstStyle/>
          <a:p>
            <a:r>
              <a:rPr lang="en-US" dirty="0"/>
              <a:t>Cost of Goods Sold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67000" y="1707736"/>
            <a:ext cx="8033657" cy="3732692"/>
          </a:xfrm>
        </p:spPr>
        <p:txBody>
          <a:bodyPr/>
          <a:lstStyle/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amount a business pays for goods it purchases to sell is called </a:t>
            </a:r>
            <a:r>
              <a:rPr lang="en-US" b="1" dirty="0">
                <a:solidFill>
                  <a:srgbClr val="0070C0"/>
                </a:solidFill>
              </a:rPr>
              <a:t>cost of merchandise</a:t>
            </a:r>
            <a:r>
              <a:rPr lang="en-US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dirty="0"/>
              <a:t>Ordering Merchandise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67000" y="1708366"/>
            <a:ext cx="8033657" cy="3732692"/>
          </a:xfrm>
        </p:spPr>
        <p:txBody>
          <a:bodyPr>
            <a:normAutofit/>
          </a:bodyPr>
          <a:lstStyle/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form requesting the purchase of merchandise is called a </a:t>
            </a:r>
            <a:r>
              <a:rPr lang="en-US" b="1" dirty="0">
                <a:solidFill>
                  <a:srgbClr val="0070C0"/>
                </a:solidFill>
              </a:rPr>
              <a:t>requisition</a:t>
            </a:r>
            <a:r>
              <a:rPr lang="en-US" dirty="0"/>
              <a:t>. </a:t>
            </a:r>
          </a:p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form requesting that a vendor sell merchandise to a business is called a </a:t>
            </a:r>
            <a:r>
              <a:rPr lang="en-US" b="1" dirty="0">
                <a:solidFill>
                  <a:srgbClr val="0070C0"/>
                </a:solidFill>
              </a:rPr>
              <a:t>purchase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order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1" name="Flowchart: Delay 1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dirty="0"/>
              <a:t>Ordering Merchandise</a:t>
            </a:r>
          </a:p>
        </p:txBody>
      </p:sp>
      <p:pic>
        <p:nvPicPr>
          <p:cNvPr id="9" name="Picture 8" descr="C21-SE-MC-009-Page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712" y="1530185"/>
            <a:ext cx="7576576" cy="4779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13" name="Flowchart: Delay 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/>
              <a:t>Using Special Journals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67000" y="1707258"/>
            <a:ext cx="8033657" cy="3732692"/>
          </a:xfrm>
        </p:spPr>
        <p:txBody>
          <a:bodyPr>
            <a:normAutofit/>
          </a:bodyPr>
          <a:lstStyle/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 journal used to record only one kind of transaction is called a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special journal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Businesses typically use five journals:</a:t>
            </a:r>
          </a:p>
          <a:p>
            <a:pPr marL="665163" lvl="1" indent="-303213">
              <a:buClr>
                <a:srgbClr val="0070C0"/>
              </a:buClr>
              <a:buSzPct val="120000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Purchases journal—for all purchases of merchandise on account</a:t>
            </a:r>
          </a:p>
          <a:p>
            <a:pPr marL="665163" lvl="1" indent="-303213">
              <a:buClr>
                <a:srgbClr val="0070C0"/>
              </a:buClr>
              <a:buSzPct val="120000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Cash payments journal—for all cash payments</a:t>
            </a:r>
          </a:p>
          <a:p>
            <a:pPr marL="665163" lvl="1" indent="-303213">
              <a:buClr>
                <a:srgbClr val="0070C0"/>
              </a:buClr>
              <a:buSzPct val="120000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Sales journal—for all sales of merchandise on account</a:t>
            </a:r>
          </a:p>
          <a:p>
            <a:pPr marL="665163" lvl="1" indent="-303213">
              <a:buClr>
                <a:srgbClr val="0070C0"/>
              </a:buClr>
              <a:buSzPct val="120000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Cash receipts journal—for all cash receipts</a:t>
            </a:r>
          </a:p>
          <a:p>
            <a:pPr marL="665163" lvl="1" indent="-303213">
              <a:buClr>
                <a:srgbClr val="0070C0"/>
              </a:buClr>
              <a:buSzPct val="120000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General journal—for all other transactions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dirty="0"/>
              <a:t>Purchases Journal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67000" y="1706628"/>
            <a:ext cx="8033657" cy="3732692"/>
          </a:xfrm>
        </p:spPr>
        <p:txBody>
          <a:bodyPr>
            <a:normAutofit/>
          </a:bodyPr>
          <a:lstStyle/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transaction in which the items purchased are to be paid for later is called a </a:t>
            </a:r>
            <a:r>
              <a:rPr lang="en-US" b="1" dirty="0">
                <a:solidFill>
                  <a:srgbClr val="0070C0"/>
                </a:solidFill>
              </a:rPr>
              <a:t>purchase on account</a:t>
            </a:r>
            <a:r>
              <a:rPr lang="en-US" dirty="0"/>
              <a:t>. </a:t>
            </a:r>
          </a:p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purchases journal </a:t>
            </a:r>
            <a:r>
              <a:rPr lang="en-US" dirty="0"/>
              <a:t>is a special journal used to record only purchases of merchandise on account. </a:t>
            </a:r>
          </a:p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journal amount column headed with an account title is called a </a:t>
            </a:r>
            <a:r>
              <a:rPr lang="en-US" b="1" dirty="0">
                <a:solidFill>
                  <a:srgbClr val="0070C0"/>
                </a:solidFill>
              </a:rPr>
              <a:t>special amount column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13" name="Flowchart: Delay 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9-2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4263</TotalTime>
  <Words>671</Words>
  <Application>Microsoft Macintosh PowerPoint</Application>
  <PresentationFormat>On-screen Show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LESSON 9-2 Accounting for        Merchandise Purchases</vt:lpstr>
      <vt:lpstr>Measuring Inventory</vt:lpstr>
      <vt:lpstr>Perpetual Inventory Method</vt:lpstr>
      <vt:lpstr>Periodic Inventory Method</vt:lpstr>
      <vt:lpstr>Cost of Goods Sold</vt:lpstr>
      <vt:lpstr>Ordering Merchandise</vt:lpstr>
      <vt:lpstr>Ordering Merchandise</vt:lpstr>
      <vt:lpstr>Using Special Journals</vt:lpstr>
      <vt:lpstr>Purchases Journal</vt:lpstr>
      <vt:lpstr>Purchases Journal</vt:lpstr>
      <vt:lpstr>Purchase Invoice</vt:lpstr>
      <vt:lpstr>Purchase Invoice</vt:lpstr>
      <vt:lpstr>Purchasing Merchandise on Account</vt:lpstr>
      <vt:lpstr>Lesson 9-2 Audit Your Understanding</vt:lpstr>
      <vt:lpstr>Lesson 9-2 Audit Your Understanding</vt:lpstr>
      <vt:lpstr>Lesson 9-2 Audit Your Understanding</vt:lpstr>
      <vt:lpstr>Lesson 9-2 Audit Your Understanding</vt:lpstr>
      <vt:lpstr>Lesson 9-2 Audit Your Understanding</vt:lpstr>
      <vt:lpstr>Lesson 9-2 Audit Your Understanding</vt:lpstr>
      <vt:lpstr>Lesson 9-2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292</cp:revision>
  <dcterms:created xsi:type="dcterms:W3CDTF">2012-07-02T15:51:50Z</dcterms:created>
  <dcterms:modified xsi:type="dcterms:W3CDTF">2018-02-02T11:36:44Z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