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0"/>
  </p:notesMasterIdLst>
  <p:sldIdLst>
    <p:sldId id="338" r:id="rId3"/>
    <p:sldId id="379" r:id="rId4"/>
    <p:sldId id="380" r:id="rId5"/>
    <p:sldId id="381" r:id="rId6"/>
    <p:sldId id="353" r:id="rId7"/>
    <p:sldId id="354" r:id="rId8"/>
    <p:sldId id="35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698">
          <p15:clr>
            <a:srgbClr val="A4A3A4"/>
          </p15:clr>
        </p15:guide>
        <p15:guide id="5" orient="horz" pos="701">
          <p15:clr>
            <a:srgbClr val="A4A3A4"/>
          </p15:clr>
        </p15:guide>
        <p15:guide id="6" orient="horz" pos="1098">
          <p15:clr>
            <a:srgbClr val="A4A3A4"/>
          </p15:clr>
        </p15:guide>
        <p15:guide id="7" pos="5518">
          <p15:clr>
            <a:srgbClr val="A4A3A4"/>
          </p15:clr>
        </p15:guide>
        <p15:guide id="8" pos="300">
          <p15:clr>
            <a:srgbClr val="A4A3A4"/>
          </p15:clr>
        </p15:guide>
        <p15:guide id="9" pos="529">
          <p15:clr>
            <a:srgbClr val="A4A3A4"/>
          </p15:clr>
        </p15:guide>
        <p15:guide id="10" pos="719">
          <p15:clr>
            <a:srgbClr val="A4A3A4"/>
          </p15:clr>
        </p15:guide>
        <p15:guide id="11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2"/>
        <p:guide orient="horz" pos="1698"/>
        <p:guide orient="horz" pos="701"/>
        <p:guide orient="horz" pos="1098"/>
        <p:guide pos="2880"/>
        <p:guide pos="5518"/>
        <p:guide pos="300"/>
        <p:guide pos="529"/>
        <p:guide pos="719"/>
        <p:guide pos="1048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354518"/>
          </a:xfrm>
        </p:spPr>
        <p:txBody>
          <a:bodyPr/>
          <a:lstStyle/>
          <a:p>
            <a:pPr algn="l">
              <a:tabLst>
                <a:tab pos="884238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9-3 </a:t>
            </a:r>
            <a:r>
              <a:rPr lang="en-IN" sz="4000" dirty="0">
                <a:solidFill>
                  <a:schemeClr val="bg1"/>
                </a:solidFill>
              </a:rPr>
              <a:t>Posting </a:t>
            </a:r>
            <a:r>
              <a:rPr lang="en-IN" sz="4000">
                <a:solidFill>
                  <a:schemeClr val="bg1"/>
                </a:solidFill>
              </a:rPr>
              <a:t>from </a:t>
            </a:r>
            <a:r>
              <a:rPr lang="en-IN" sz="4000" smtClean="0">
                <a:solidFill>
                  <a:schemeClr val="bg1"/>
                </a:solidFill>
              </a:rPr>
              <a:t>a Purchases 	Journal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9192" y="2933031"/>
            <a:ext cx="7209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 merchandise purchases to an accounts payable ledger and a general ledger.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41372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747712"/>
          </a:xfrm>
        </p:spPr>
        <p:txBody>
          <a:bodyPr>
            <a:noAutofit/>
          </a:bodyPr>
          <a:lstStyle/>
          <a:p>
            <a:r>
              <a:rPr lang="en-US" dirty="0"/>
              <a:t>Posting from a Purchases Journal to an Accounts Payable Ledger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43" name="Flowchart: Delay 4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9-3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472952" y="4405746"/>
            <a:ext cx="7756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column of the vendor account.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472952" y="5264781"/>
            <a:ext cx="8290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Add the amount in the Credit column to the previous balance in the Credit Balance column and write the new account balance in the Credit Balance column.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472952" y="4697129"/>
            <a:ext cx="7756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journal page number in the Post. Ref. column of the account.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472952" y="5003626"/>
            <a:ext cx="8290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credit amount in the Credit column of the vendor account.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70" descr="C21-SE-MC-009-Page255_1.jpg"/>
          <p:cNvPicPr>
            <a:picLocks noChangeAspect="1"/>
          </p:cNvPicPr>
          <p:nvPr/>
        </p:nvPicPr>
        <p:blipFill>
          <a:blip r:embed="rId2" cstate="print"/>
          <a:srcRect b="15038"/>
          <a:stretch>
            <a:fillRect/>
          </a:stretch>
        </p:blipFill>
        <p:spPr>
          <a:xfrm>
            <a:off x="904875" y="1447800"/>
            <a:ext cx="5943600" cy="1369274"/>
          </a:xfrm>
          <a:prstGeom prst="rect">
            <a:avLst/>
          </a:prstGeom>
        </p:spPr>
      </p:pic>
      <p:pic>
        <p:nvPicPr>
          <p:cNvPr id="72" name="Picture 71" descr="C21-SE-MC-009-Page255_2.jpg"/>
          <p:cNvPicPr>
            <a:picLocks noChangeAspect="1"/>
          </p:cNvPicPr>
          <p:nvPr/>
        </p:nvPicPr>
        <p:blipFill>
          <a:blip r:embed="rId3" cstate="print"/>
          <a:srcRect b="7813"/>
          <a:stretch>
            <a:fillRect/>
          </a:stretch>
        </p:blipFill>
        <p:spPr>
          <a:xfrm>
            <a:off x="1598664" y="2971800"/>
            <a:ext cx="5945136" cy="1430227"/>
          </a:xfrm>
          <a:prstGeom prst="rect">
            <a:avLst/>
          </a:prstGeom>
        </p:spPr>
      </p:pic>
      <p:grpSp>
        <p:nvGrpSpPr>
          <p:cNvPr id="73" name="Group 41"/>
          <p:cNvGrpSpPr/>
          <p:nvPr/>
        </p:nvGrpSpPr>
        <p:grpSpPr>
          <a:xfrm>
            <a:off x="5562600" y="2438400"/>
            <a:ext cx="1371600" cy="685800"/>
            <a:chOff x="4648200" y="2743200"/>
            <a:chExt cx="1371600" cy="685800"/>
          </a:xfrm>
        </p:grpSpPr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4648200" y="2743200"/>
              <a:ext cx="1371600" cy="685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11"/>
            <p:cNvSpPr>
              <a:spLocks noChangeArrowheads="1"/>
            </p:cNvSpPr>
            <p:nvPr/>
          </p:nvSpPr>
          <p:spPr bwMode="auto">
            <a:xfrm>
              <a:off x="5486400" y="3048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5974080" y="4130040"/>
            <a:ext cx="1005840" cy="365760"/>
            <a:chOff x="4191000" y="4114800"/>
            <a:chExt cx="1005840" cy="365760"/>
          </a:xfrm>
        </p:grpSpPr>
        <p:sp>
          <p:nvSpPr>
            <p:cNvPr id="77" name="Line 16"/>
            <p:cNvSpPr>
              <a:spLocks noChangeShapeType="1"/>
            </p:cNvSpPr>
            <p:nvPr/>
          </p:nvSpPr>
          <p:spPr bwMode="auto">
            <a:xfrm>
              <a:off x="4191000" y="4297680"/>
              <a:ext cx="100584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10"/>
            <p:cNvSpPr>
              <a:spLocks noChangeArrowheads="1"/>
            </p:cNvSpPr>
            <p:nvPr/>
          </p:nvSpPr>
          <p:spPr bwMode="auto">
            <a:xfrm>
              <a:off x="4495800" y="4114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9" name="Group 39"/>
          <p:cNvGrpSpPr/>
          <p:nvPr/>
        </p:nvGrpSpPr>
        <p:grpSpPr>
          <a:xfrm>
            <a:off x="5791200" y="2514600"/>
            <a:ext cx="381000" cy="1447800"/>
            <a:chOff x="4572000" y="2819400"/>
            <a:chExt cx="381000" cy="1447800"/>
          </a:xfrm>
        </p:grpSpPr>
        <p:sp>
          <p:nvSpPr>
            <p:cNvPr id="80" name="Line 20"/>
            <p:cNvSpPr>
              <a:spLocks noChangeShapeType="1"/>
            </p:cNvSpPr>
            <p:nvPr/>
          </p:nvSpPr>
          <p:spPr bwMode="auto">
            <a:xfrm flipV="1">
              <a:off x="4572000" y="2819400"/>
              <a:ext cx="304800" cy="1447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4587240" y="3048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30680" y="2514600"/>
            <a:ext cx="655320" cy="1524000"/>
            <a:chOff x="1249680" y="2743200"/>
            <a:chExt cx="655320" cy="1524000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1249680" y="2743200"/>
              <a:ext cx="655320" cy="1524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1263015" y="29870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472952" y="5791200"/>
            <a:ext cx="8061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vendor number in the Post. Ref. column of the journal.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Group 39"/>
          <p:cNvGrpSpPr/>
          <p:nvPr/>
        </p:nvGrpSpPr>
        <p:grpSpPr>
          <a:xfrm>
            <a:off x="4343400" y="1828800"/>
            <a:ext cx="1828800" cy="2133600"/>
            <a:chOff x="4648200" y="2133600"/>
            <a:chExt cx="1828800" cy="2133600"/>
          </a:xfrm>
        </p:grpSpPr>
        <p:sp>
          <p:nvSpPr>
            <p:cNvPr id="87" name="Line 20"/>
            <p:cNvSpPr>
              <a:spLocks noChangeShapeType="1"/>
            </p:cNvSpPr>
            <p:nvPr/>
          </p:nvSpPr>
          <p:spPr bwMode="auto">
            <a:xfrm flipV="1">
              <a:off x="4648200" y="2133600"/>
              <a:ext cx="1828800" cy="21336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5349240" y="3048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  <p:bldP spid="68" grpId="0" autoUpdateAnimBg="0"/>
      <p:bldP spid="69" grpId="0" autoUpdateAnimBg="0"/>
      <p:bldP spid="70" grpId="0" autoUpdateAnimBg="0"/>
      <p:bldP spid="8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dirty="0"/>
              <a:t>Totaling and Ruling a Purchases Journal</a:t>
            </a:r>
          </a:p>
        </p:txBody>
      </p:sp>
      <p:pic>
        <p:nvPicPr>
          <p:cNvPr id="73" name="Picture 72" descr="C21-SE-MC-009-Page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916" y="1713555"/>
            <a:ext cx="6858000" cy="3421796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881116" y="4713930"/>
            <a:ext cx="3200400" cy="1467624"/>
            <a:chOff x="1066800" y="1998107"/>
            <a:chExt cx="3200400" cy="1467624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1249680" y="1998107"/>
              <a:ext cx="3017520" cy="10022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447800" y="2819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 Rule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48316" y="4151955"/>
            <a:ext cx="1817955" cy="685800"/>
            <a:chOff x="609600" y="2819400"/>
            <a:chExt cx="1817955" cy="685800"/>
          </a:xfrm>
        </p:grpSpPr>
        <p:cxnSp>
          <p:nvCxnSpPr>
            <p:cNvPr id="79" name="Straight Arrow Connector 78"/>
            <p:cNvCxnSpPr/>
            <p:nvPr/>
          </p:nvCxnSpPr>
          <p:spPr>
            <a:xfrm flipH="1">
              <a:off x="609600" y="3048000"/>
              <a:ext cx="68580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47800" y="2819400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90316" y="4837755"/>
            <a:ext cx="995829" cy="1066800"/>
            <a:chOff x="1066800" y="2362200"/>
            <a:chExt cx="995829" cy="10668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1219200" y="2362200"/>
              <a:ext cx="8382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90650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43516" y="4990155"/>
            <a:ext cx="2057400" cy="914400"/>
            <a:chOff x="914400" y="2274332"/>
            <a:chExt cx="2057400" cy="914400"/>
          </a:xfrm>
        </p:grpSpPr>
        <p:cxnSp>
          <p:nvCxnSpPr>
            <p:cNvPr id="87" name="Straight Arrow Connector 86"/>
            <p:cNvCxnSpPr/>
            <p:nvPr/>
          </p:nvCxnSpPr>
          <p:spPr>
            <a:xfrm flipH="1" flipV="1">
              <a:off x="914400" y="2274332"/>
              <a:ext cx="335280" cy="6974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8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447800" y="2819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Double Rule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709916" y="4837755"/>
            <a:ext cx="1905000" cy="1332131"/>
            <a:chOff x="1066800" y="2133600"/>
            <a:chExt cx="1905000" cy="1332131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1249680" y="2133600"/>
              <a:ext cx="126492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7800" y="2819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Column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553331" y="4913955"/>
            <a:ext cx="1632585" cy="978932"/>
            <a:chOff x="729615" y="1905000"/>
            <a:chExt cx="1632585" cy="978932"/>
          </a:xfrm>
        </p:grpSpPr>
        <p:cxnSp>
          <p:nvCxnSpPr>
            <p:cNvPr id="95" name="Straight Arrow Connector 94"/>
            <p:cNvCxnSpPr/>
            <p:nvPr/>
          </p:nvCxnSpPr>
          <p:spPr>
            <a:xfrm flipH="1" flipV="1">
              <a:off x="914400" y="1905000"/>
              <a:ext cx="0" cy="762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6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66800" y="2514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38" name="Flowchart: Delay 13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747712"/>
          </a:xfrm>
        </p:spPr>
        <p:txBody>
          <a:bodyPr>
            <a:noAutofit/>
          </a:bodyPr>
          <a:lstStyle/>
          <a:p>
            <a:r>
              <a:rPr lang="en-US" dirty="0"/>
              <a:t>Posting the Total of a Purchases Journal to a General Ledger</a:t>
            </a:r>
          </a:p>
        </p:txBody>
      </p:sp>
      <p:pic>
        <p:nvPicPr>
          <p:cNvPr id="91" name="Picture 90" descr="C21-SE-MC-009-Page25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34" y="1455357"/>
            <a:ext cx="5426507" cy="1533906"/>
          </a:xfrm>
          <a:prstGeom prst="rect">
            <a:avLst/>
          </a:prstGeom>
        </p:spPr>
      </p:pic>
      <p:pic>
        <p:nvPicPr>
          <p:cNvPr id="92" name="Picture 91" descr="C21-SE-MC-009-Page25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434" y="3074912"/>
            <a:ext cx="6397142" cy="1342796"/>
          </a:xfrm>
          <a:prstGeom prst="rect">
            <a:avLst/>
          </a:prstGeom>
        </p:spPr>
      </p:pic>
      <p:pic>
        <p:nvPicPr>
          <p:cNvPr id="93" name="Picture 92" descr="C21-SE-MC-009-Page257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433" y="4503357"/>
            <a:ext cx="6397142" cy="1337767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1922634" y="5646357"/>
            <a:ext cx="1552575" cy="737175"/>
            <a:chOff x="1524000" y="2502932"/>
            <a:chExt cx="1552575" cy="737175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2667000" y="2502932"/>
              <a:ext cx="409575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6" name="Rectangle 7"/>
            <p:cNvSpPr>
              <a:spLocks noChangeArrowheads="1"/>
            </p:cNvSpPr>
            <p:nvPr/>
          </p:nvSpPr>
          <p:spPr bwMode="auto">
            <a:xfrm>
              <a:off x="25146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24000" y="2655332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Journal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951834" y="3893757"/>
            <a:ext cx="1727327" cy="838200"/>
            <a:chOff x="609600" y="2667000"/>
            <a:chExt cx="1727327" cy="838200"/>
          </a:xfrm>
        </p:grpSpPr>
        <p:cxnSp>
          <p:nvCxnSpPr>
            <p:cNvPr id="99" name="Straight Arrow Connector 98"/>
            <p:cNvCxnSpPr/>
            <p:nvPr/>
          </p:nvCxnSpPr>
          <p:spPr>
            <a:xfrm flipH="1">
              <a:off x="609600" y="3048000"/>
              <a:ext cx="68580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353966" y="2667000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2434" y="5693982"/>
            <a:ext cx="941327" cy="634603"/>
            <a:chOff x="1066800" y="2790825"/>
            <a:chExt cx="941327" cy="634603"/>
          </a:xfrm>
        </p:grpSpPr>
        <p:cxnSp>
          <p:nvCxnSpPr>
            <p:cNvPr id="103" name="Straight Arrow Connector 102"/>
            <p:cNvCxnSpPr/>
            <p:nvPr/>
          </p:nvCxnSpPr>
          <p:spPr>
            <a:xfrm flipV="1">
              <a:off x="1219200" y="2790825"/>
              <a:ext cx="73152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4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90650" y="3059668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951834" y="5646357"/>
            <a:ext cx="1887366" cy="737175"/>
            <a:chOff x="609600" y="2502932"/>
            <a:chExt cx="1887366" cy="737175"/>
          </a:xfrm>
        </p:grpSpPr>
        <p:cxnSp>
          <p:nvCxnSpPr>
            <p:cNvPr id="107" name="Straight Arrow Connector 106"/>
            <p:cNvCxnSpPr/>
            <p:nvPr/>
          </p:nvCxnSpPr>
          <p:spPr>
            <a:xfrm flipH="1" flipV="1">
              <a:off x="609600" y="2502932"/>
              <a:ext cx="640080" cy="4688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447800" y="2655332"/>
              <a:ext cx="104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51434" y="5646357"/>
            <a:ext cx="2286000" cy="672346"/>
            <a:chOff x="1066800" y="2514600"/>
            <a:chExt cx="2286000" cy="672346"/>
          </a:xfrm>
        </p:grpSpPr>
        <p:cxnSp>
          <p:nvCxnSpPr>
            <p:cNvPr id="111" name="Straight Arrow Connector 110"/>
            <p:cNvCxnSpPr/>
            <p:nvPr/>
          </p:nvCxnSpPr>
          <p:spPr>
            <a:xfrm flipV="1">
              <a:off x="1249680" y="2514600"/>
              <a:ext cx="73152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47800" y="2819400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or Credit</a:t>
              </a:r>
            </a:p>
          </p:txBody>
        </p:sp>
      </p:grpSp>
      <p:grpSp>
        <p:nvGrpSpPr>
          <p:cNvPr id="114" name="Group 41"/>
          <p:cNvGrpSpPr/>
          <p:nvPr/>
        </p:nvGrpSpPr>
        <p:grpSpPr>
          <a:xfrm>
            <a:off x="5427834" y="2826957"/>
            <a:ext cx="1143000" cy="381000"/>
            <a:chOff x="4876800" y="3048000"/>
            <a:chExt cx="1143000" cy="381000"/>
          </a:xfrm>
        </p:grpSpPr>
        <p:sp>
          <p:nvSpPr>
            <p:cNvPr id="115" name="Line 20"/>
            <p:cNvSpPr>
              <a:spLocks noChangeShapeType="1"/>
            </p:cNvSpPr>
            <p:nvPr/>
          </p:nvSpPr>
          <p:spPr bwMode="auto">
            <a:xfrm>
              <a:off x="4876800" y="3048000"/>
              <a:ext cx="1143000" cy="3810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5486400" y="3048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17" name="Group 40"/>
          <p:cNvGrpSpPr/>
          <p:nvPr/>
        </p:nvGrpSpPr>
        <p:grpSpPr>
          <a:xfrm>
            <a:off x="4620114" y="4046157"/>
            <a:ext cx="731520" cy="365760"/>
            <a:chOff x="4297680" y="4114800"/>
            <a:chExt cx="731520" cy="365760"/>
          </a:xfrm>
        </p:grpSpPr>
        <p:sp>
          <p:nvSpPr>
            <p:cNvPr id="118" name="Line 16"/>
            <p:cNvSpPr>
              <a:spLocks noChangeShapeType="1"/>
            </p:cNvSpPr>
            <p:nvPr/>
          </p:nvSpPr>
          <p:spPr bwMode="auto">
            <a:xfrm>
              <a:off x="4297680" y="4297680"/>
              <a:ext cx="73152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0"/>
            <p:cNvSpPr>
              <a:spLocks noChangeArrowheads="1"/>
            </p:cNvSpPr>
            <p:nvPr/>
          </p:nvSpPr>
          <p:spPr bwMode="auto">
            <a:xfrm>
              <a:off x="4495800" y="4114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20" name="Group 39"/>
          <p:cNvGrpSpPr/>
          <p:nvPr/>
        </p:nvGrpSpPr>
        <p:grpSpPr>
          <a:xfrm>
            <a:off x="4284834" y="2598357"/>
            <a:ext cx="914400" cy="1524000"/>
            <a:chOff x="4038600" y="2819400"/>
            <a:chExt cx="914400" cy="1524000"/>
          </a:xfrm>
        </p:grpSpPr>
        <p:sp>
          <p:nvSpPr>
            <p:cNvPr id="121" name="Line 20"/>
            <p:cNvSpPr>
              <a:spLocks noChangeShapeType="1"/>
            </p:cNvSpPr>
            <p:nvPr/>
          </p:nvSpPr>
          <p:spPr bwMode="auto">
            <a:xfrm flipV="1">
              <a:off x="4038600" y="2819400"/>
              <a:ext cx="914400" cy="15240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4587240" y="3048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132059" y="2674557"/>
            <a:ext cx="365760" cy="1524000"/>
            <a:chOff x="1068705" y="2743200"/>
            <a:chExt cx="365760" cy="1524000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1249680" y="2743200"/>
              <a:ext cx="0" cy="1524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5" name="Rectangle 7"/>
            <p:cNvSpPr>
              <a:spLocks noChangeArrowheads="1"/>
            </p:cNvSpPr>
            <p:nvPr/>
          </p:nvSpPr>
          <p:spPr bwMode="auto">
            <a:xfrm>
              <a:off x="1068705" y="28346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26" name="Group 39"/>
          <p:cNvGrpSpPr/>
          <p:nvPr/>
        </p:nvGrpSpPr>
        <p:grpSpPr>
          <a:xfrm>
            <a:off x="3675234" y="1760157"/>
            <a:ext cx="1828800" cy="2438400"/>
            <a:chOff x="4648200" y="1981200"/>
            <a:chExt cx="1828800" cy="2438400"/>
          </a:xfrm>
        </p:grpSpPr>
        <p:sp>
          <p:nvSpPr>
            <p:cNvPr id="127" name="Line 20"/>
            <p:cNvSpPr>
              <a:spLocks noChangeShapeType="1"/>
            </p:cNvSpPr>
            <p:nvPr/>
          </p:nvSpPr>
          <p:spPr bwMode="auto">
            <a:xfrm flipV="1">
              <a:off x="4648200" y="1981200"/>
              <a:ext cx="1828800" cy="24384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9"/>
            <p:cNvSpPr>
              <a:spLocks noChangeArrowheads="1"/>
            </p:cNvSpPr>
            <p:nvPr/>
          </p:nvSpPr>
          <p:spPr bwMode="auto">
            <a:xfrm>
              <a:off x="5349240" y="30480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31" name="Flowchart: Delay 13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716028"/>
            <a:ext cx="80391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9-3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23349"/>
            <a:ext cx="8383509" cy="107222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	</a:t>
            </a:r>
            <a:r>
              <a:rPr lang="en-US" dirty="0">
                <a:latin typeface="Arial" pitchFamily="34" charset="0"/>
                <a:cs typeface="Arial" pitchFamily="34" charset="0"/>
              </a:rPr>
              <a:t>Why should a business frequently post from the purchases journal to the accounts payable ledger?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2133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Posting frequently to the accounts payable ledger helps ensure that vendor accounts are paid on time and that the business can continue purchasing goods and services on account.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4609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3443" y="1623979"/>
            <a:ext cx="8033657" cy="1064039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</a:t>
            </a:r>
            <a:r>
              <a:rPr lang="en-US" dirty="0"/>
              <a:t>	Why is it important to record a posting reference in the accounts payable ledger?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1676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 provides an audit trail that allows an employee to trace the transaction back to the journal and page number.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6658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9-3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3443" y="1622871"/>
            <a:ext cx="8033657" cy="1072704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</a:t>
            </a:r>
            <a:r>
              <a:rPr lang="en-US" dirty="0"/>
              <a:t>	Why is the vendor number written in the Post. Ref. column of the purchases journal?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1371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provide an audit trail to the account where the transaction was posted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9-3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8353</TotalTime>
  <Words>193</Words>
  <Application>Microsoft Macintosh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LESSON 9-3 Posting from a Purchases  Journal</vt:lpstr>
      <vt:lpstr>Posting from a Purchases Journal to an Accounts Payable Ledger</vt:lpstr>
      <vt:lpstr>Totaling and Ruling a Purchases Journal</vt:lpstr>
      <vt:lpstr>Posting the Total of a Purchases Journal to a General Ledger</vt:lpstr>
      <vt:lpstr>Lesson 9-3 Audit Your Understanding</vt:lpstr>
      <vt:lpstr>Lesson 9-3 Audit Your Understanding</vt:lpstr>
      <vt:lpstr>Lesson 9-3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287</cp:revision>
  <dcterms:created xsi:type="dcterms:W3CDTF">2012-07-02T15:51:50Z</dcterms:created>
  <dcterms:modified xsi:type="dcterms:W3CDTF">2018-02-02T11:36:36Z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