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9"/>
  </p:notesMasterIdLst>
  <p:sldIdLst>
    <p:sldId id="336" r:id="rId3"/>
    <p:sldId id="357" r:id="rId4"/>
    <p:sldId id="358" r:id="rId5"/>
    <p:sldId id="359" r:id="rId6"/>
    <p:sldId id="345" r:id="rId7"/>
    <p:sldId id="346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6">
          <p15:clr>
            <a:srgbClr val="A4A3A4"/>
          </p15:clr>
        </p15:guide>
        <p15:guide id="4" orient="horz" pos="1098">
          <p15:clr>
            <a:srgbClr val="A4A3A4"/>
          </p15:clr>
        </p15:guide>
        <p15:guide id="5" orient="horz" pos="703">
          <p15:clr>
            <a:srgbClr val="A4A3A4"/>
          </p15:clr>
        </p15:guide>
        <p15:guide id="6" pos="300">
          <p15:clr>
            <a:srgbClr val="A4A3A4"/>
          </p15:clr>
        </p15:guide>
        <p15:guide id="7" pos="528">
          <p15:clr>
            <a:srgbClr val="A4A3A4"/>
          </p15:clr>
        </p15:guide>
        <p15:guide id="8" pos="719">
          <p15:clr>
            <a:srgbClr val="A4A3A4"/>
          </p15:clr>
        </p15:guide>
        <p15:guide id="9" pos="1048">
          <p15:clr>
            <a:srgbClr val="A4A3A4"/>
          </p15:clr>
        </p15:guide>
        <p15:guide id="10" pos="55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1" clrIdx="0"/>
  <p:cmAuthor id="1" name="McLaughlin" initials="C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89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1926"/>
        <p:guide orient="horz" pos="1098"/>
        <p:guide orient="horz" pos="703"/>
        <p:guide orient="horz" pos="460"/>
        <p:guide pos="2880"/>
        <p:guide pos="300"/>
        <p:guide pos="528"/>
        <p:guide pos="719"/>
        <p:guide pos="1048"/>
        <p:guide pos="552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="" xmlns:p14="http://schemas.microsoft.com/office/powerpoint/2010/main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354518"/>
          </a:xfrm>
        </p:spPr>
        <p:txBody>
          <a:bodyPr/>
          <a:lstStyle/>
          <a:p>
            <a:pPr algn="l">
              <a:tabLst>
                <a:tab pos="1171575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10-2 </a:t>
            </a:r>
            <a:r>
              <a:rPr lang="en-IN" sz="4000" dirty="0">
                <a:solidFill>
                  <a:schemeClr val="bg1"/>
                </a:solidFill>
              </a:rPr>
              <a:t>Posting from </a:t>
            </a:r>
            <a:r>
              <a:rPr lang="en-IN" sz="4000" dirty="0" smtClean="0">
                <a:solidFill>
                  <a:schemeClr val="bg1"/>
                </a:solidFill>
              </a:rPr>
              <a:t>a Sales 	Journal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6671" y="2696051"/>
            <a:ext cx="61211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Post sales on account to an accounts receivable ledger and a general ledger.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340742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8216"/>
          </a:xfrm>
        </p:spPr>
        <p:txBody>
          <a:bodyPr>
            <a:noAutofit/>
          </a:bodyPr>
          <a:lstStyle/>
          <a:p>
            <a:r>
              <a:rPr lang="en-US" sz="3000" dirty="0"/>
              <a:t>Posting from a Sales Journal to an Accounts Receivable Ledger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35" name="Flowchart: Delay 3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10-2</a:t>
            </a:r>
          </a:p>
        </p:txBody>
      </p:sp>
      <p:pic>
        <p:nvPicPr>
          <p:cNvPr id="61" name="Picture 60" descr="Chapter 10_Page 29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1387344"/>
            <a:ext cx="6656962" cy="1551432"/>
          </a:xfrm>
          <a:prstGeom prst="rect">
            <a:avLst/>
          </a:prstGeom>
        </p:spPr>
      </p:pic>
      <p:cxnSp>
        <p:nvCxnSpPr>
          <p:cNvPr id="62" name="Straight Connector 61"/>
          <p:cNvCxnSpPr/>
          <p:nvPr/>
        </p:nvCxnSpPr>
        <p:spPr>
          <a:xfrm flipH="1">
            <a:off x="3352800" y="1642839"/>
            <a:ext cx="2895600" cy="304800"/>
          </a:xfrm>
          <a:prstGeom prst="line">
            <a:avLst/>
          </a:prstGeom>
          <a:noFill/>
          <a:ln w="38100" cap="flat" cmpd="sng" algn="ctr">
            <a:solidFill>
              <a:srgbClr val="00B0F0"/>
            </a:solidFill>
            <a:prstDash val="solid"/>
          </a:ln>
          <a:effectLst/>
        </p:spPr>
      </p:cxnSp>
      <p:pic>
        <p:nvPicPr>
          <p:cNvPr id="63" name="Picture 62" descr="Chapter 10_Page 290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139944"/>
            <a:ext cx="5934456" cy="1344168"/>
          </a:xfrm>
          <a:prstGeom prst="rect">
            <a:avLst/>
          </a:prstGeom>
        </p:spPr>
      </p:pic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72952" y="4435974"/>
            <a:ext cx="7756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date in the Date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column of the vendor account.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72952" y="5302566"/>
            <a:ext cx="82900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Add the amount in the Debit column to the previous balance in the Debit Balance column and write the new account balance in the Debit Balance column.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472952" y="4742471"/>
            <a:ext cx="8290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sales journal page number in the Post. Ref. column of the account.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472952" y="5048968"/>
            <a:ext cx="8290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debit amount in the Debit column of the customer account.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Group 41"/>
          <p:cNvGrpSpPr/>
          <p:nvPr/>
        </p:nvGrpSpPr>
        <p:grpSpPr>
          <a:xfrm>
            <a:off x="4419600" y="2377944"/>
            <a:ext cx="1600200" cy="990600"/>
            <a:chOff x="3505200" y="2743200"/>
            <a:chExt cx="1600200" cy="990600"/>
          </a:xfrm>
        </p:grpSpPr>
        <p:sp>
          <p:nvSpPr>
            <p:cNvPr id="69" name="Line 20"/>
            <p:cNvSpPr>
              <a:spLocks noChangeShapeType="1"/>
            </p:cNvSpPr>
            <p:nvPr/>
          </p:nvSpPr>
          <p:spPr bwMode="auto">
            <a:xfrm>
              <a:off x="3505200" y="2743200"/>
              <a:ext cx="1600200" cy="9906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11"/>
            <p:cNvSpPr>
              <a:spLocks noChangeArrowheads="1"/>
            </p:cNvSpPr>
            <p:nvPr/>
          </p:nvSpPr>
          <p:spPr bwMode="auto">
            <a:xfrm>
              <a:off x="4511040" y="333039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71" name="Group 40"/>
          <p:cNvGrpSpPr/>
          <p:nvPr/>
        </p:nvGrpSpPr>
        <p:grpSpPr>
          <a:xfrm>
            <a:off x="4556760" y="4078549"/>
            <a:ext cx="1005840" cy="365760"/>
            <a:chOff x="4191000" y="4114800"/>
            <a:chExt cx="1005840" cy="365760"/>
          </a:xfrm>
        </p:grpSpPr>
        <p:sp>
          <p:nvSpPr>
            <p:cNvPr id="72" name="Line 16"/>
            <p:cNvSpPr>
              <a:spLocks noChangeShapeType="1"/>
            </p:cNvSpPr>
            <p:nvPr/>
          </p:nvSpPr>
          <p:spPr bwMode="auto">
            <a:xfrm>
              <a:off x="4191000" y="4297680"/>
              <a:ext cx="100584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10"/>
            <p:cNvSpPr>
              <a:spLocks noChangeArrowheads="1"/>
            </p:cNvSpPr>
            <p:nvPr/>
          </p:nvSpPr>
          <p:spPr bwMode="auto">
            <a:xfrm>
              <a:off x="4495800" y="41148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74" name="Group 39"/>
          <p:cNvGrpSpPr/>
          <p:nvPr/>
        </p:nvGrpSpPr>
        <p:grpSpPr>
          <a:xfrm>
            <a:off x="4114800" y="2454144"/>
            <a:ext cx="838200" cy="1737360"/>
            <a:chOff x="3810000" y="2819400"/>
            <a:chExt cx="838200" cy="1676400"/>
          </a:xfrm>
        </p:grpSpPr>
        <p:sp>
          <p:nvSpPr>
            <p:cNvPr id="75" name="Line 20"/>
            <p:cNvSpPr>
              <a:spLocks noChangeShapeType="1"/>
            </p:cNvSpPr>
            <p:nvPr/>
          </p:nvSpPr>
          <p:spPr bwMode="auto">
            <a:xfrm flipV="1">
              <a:off x="3810000" y="2819400"/>
              <a:ext cx="838200" cy="16764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4114800" y="3325905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117900" y="2377944"/>
            <a:ext cx="365760" cy="1828800"/>
            <a:chOff x="1072180" y="2667000"/>
            <a:chExt cx="365760" cy="1828800"/>
          </a:xfrm>
        </p:grpSpPr>
        <p:cxnSp>
          <p:nvCxnSpPr>
            <p:cNvPr id="78" name="Straight Arrow Connector 77"/>
            <p:cNvCxnSpPr/>
            <p:nvPr/>
          </p:nvCxnSpPr>
          <p:spPr>
            <a:xfrm>
              <a:off x="1249680" y="2667000"/>
              <a:ext cx="0" cy="18288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1072180" y="298704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80" name="Rectangle 28"/>
          <p:cNvSpPr>
            <a:spLocks noChangeArrowheads="1"/>
          </p:cNvSpPr>
          <p:nvPr/>
        </p:nvSpPr>
        <p:spPr bwMode="auto">
          <a:xfrm>
            <a:off x="472952" y="6069883"/>
            <a:ext cx="8290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5.	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customer number in the Post. Ref. column of the sales journal.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" name="Group 39"/>
          <p:cNvGrpSpPr/>
          <p:nvPr/>
        </p:nvGrpSpPr>
        <p:grpSpPr>
          <a:xfrm>
            <a:off x="3160060" y="1783584"/>
            <a:ext cx="365760" cy="2423160"/>
            <a:chOff x="5369860" y="2072640"/>
            <a:chExt cx="365760" cy="2423160"/>
          </a:xfrm>
        </p:grpSpPr>
        <p:sp>
          <p:nvSpPr>
            <p:cNvPr id="82" name="Line 20"/>
            <p:cNvSpPr>
              <a:spLocks noChangeShapeType="1"/>
            </p:cNvSpPr>
            <p:nvPr/>
          </p:nvSpPr>
          <p:spPr bwMode="auto">
            <a:xfrm flipV="1">
              <a:off x="5562600" y="2286000"/>
              <a:ext cx="0" cy="22098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5369860" y="207264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utoUpdateAnimBg="0"/>
      <p:bldP spid="65" grpId="0" autoUpdateAnimBg="0"/>
      <p:bldP spid="66" grpId="0" autoUpdateAnimBg="0"/>
      <p:bldP spid="67" grpId="0" autoUpdateAnimBg="0"/>
      <p:bldP spid="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0240"/>
            <a:ext cx="7886700" cy="750887"/>
          </a:xfrm>
        </p:spPr>
        <p:txBody>
          <a:bodyPr>
            <a:noAutofit/>
          </a:bodyPr>
          <a:lstStyle/>
          <a:p>
            <a:r>
              <a:rPr lang="en-US" sz="3000" dirty="0"/>
              <a:t>Totaling, Proving, and Ruling </a:t>
            </a:r>
            <a:br>
              <a:rPr lang="en-US" sz="3000" dirty="0"/>
            </a:br>
            <a:r>
              <a:rPr lang="en-US" sz="3000" dirty="0"/>
              <a:t>a Sales Journal</a:t>
            </a:r>
          </a:p>
        </p:txBody>
      </p:sp>
      <p:pic>
        <p:nvPicPr>
          <p:cNvPr id="57" name="Picture 56" descr="Chapter 10_Page 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219" y="1713555"/>
            <a:ext cx="6400800" cy="3922295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3179619" y="4228155"/>
            <a:ext cx="1828800" cy="1953399"/>
            <a:chOff x="1066800" y="1512332"/>
            <a:chExt cx="1828800" cy="1953399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1219200" y="1512332"/>
              <a:ext cx="1676400" cy="15240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47800" y="28194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Single Rule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88819" y="4380555"/>
            <a:ext cx="1143000" cy="1524000"/>
            <a:chOff x="1066800" y="1905000"/>
            <a:chExt cx="1143000" cy="1524000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1219200" y="1905000"/>
              <a:ext cx="990600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4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90650" y="305966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065819" y="4429323"/>
            <a:ext cx="1828800" cy="1475232"/>
            <a:chOff x="1066800" y="1713500"/>
            <a:chExt cx="1828800" cy="1475232"/>
          </a:xfrm>
        </p:grpSpPr>
        <p:cxnSp>
          <p:nvCxnSpPr>
            <p:cNvPr id="67" name="Straight Arrow Connector 66"/>
            <p:cNvCxnSpPr/>
            <p:nvPr/>
          </p:nvCxnSpPr>
          <p:spPr>
            <a:xfrm flipH="1" flipV="1">
              <a:off x="1246632" y="1713500"/>
              <a:ext cx="0" cy="128016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8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447800" y="28194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Double Rule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96161" y="4373935"/>
            <a:ext cx="2012458" cy="1547122"/>
            <a:chOff x="-579898" y="1658112"/>
            <a:chExt cx="2012458" cy="1547122"/>
          </a:xfrm>
        </p:grpSpPr>
        <p:cxnSp>
          <p:nvCxnSpPr>
            <p:cNvPr id="71" name="Straight Arrow Connector 70"/>
            <p:cNvCxnSpPr/>
            <p:nvPr/>
          </p:nvCxnSpPr>
          <p:spPr>
            <a:xfrm flipV="1">
              <a:off x="1249680" y="1658112"/>
              <a:ext cx="0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2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-579898" y="2835902"/>
              <a:ext cx="17733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Column Totals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808019" y="4364791"/>
            <a:ext cx="1632585" cy="1539764"/>
            <a:chOff x="729615" y="1344168"/>
            <a:chExt cx="1632585" cy="1539764"/>
          </a:xfrm>
        </p:grpSpPr>
        <p:cxnSp>
          <p:nvCxnSpPr>
            <p:cNvPr id="75" name="Straight Arrow Connector 74"/>
            <p:cNvCxnSpPr/>
            <p:nvPr/>
          </p:nvCxnSpPr>
          <p:spPr>
            <a:xfrm flipH="1" flipV="1">
              <a:off x="914400" y="1344168"/>
              <a:ext cx="0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6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66800" y="25146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“Totals”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80" name="Flowchart: Delay 7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126" name="Flowchart: Delay 12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35929" y="1384824"/>
            <a:ext cx="5943600" cy="381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 descr="Chapter 10_Page 292_1.jpg"/>
          <p:cNvPicPr>
            <a:picLocks noChangeAspect="1"/>
          </p:cNvPicPr>
          <p:nvPr/>
        </p:nvPicPr>
        <p:blipFill>
          <a:blip r:embed="rId2" cstate="print"/>
          <a:srcRect t="6250"/>
          <a:stretch>
            <a:fillRect/>
          </a:stretch>
        </p:blipFill>
        <p:spPr>
          <a:xfrm>
            <a:off x="1698076" y="1156224"/>
            <a:ext cx="5650763" cy="1303020"/>
          </a:xfrm>
          <a:prstGeom prst="rect">
            <a:avLst/>
          </a:prstGeom>
        </p:spPr>
      </p:pic>
      <p:pic>
        <p:nvPicPr>
          <p:cNvPr id="47" name="Picture 46" descr="Chapter 10_Page 292_2.jpg"/>
          <p:cNvPicPr>
            <a:picLocks noChangeAspect="1"/>
          </p:cNvPicPr>
          <p:nvPr/>
        </p:nvPicPr>
        <p:blipFill>
          <a:blip r:embed="rId3" cstate="print"/>
          <a:srcRect b="13746"/>
          <a:stretch>
            <a:fillRect/>
          </a:stretch>
        </p:blipFill>
        <p:spPr>
          <a:xfrm>
            <a:off x="1690519" y="2827198"/>
            <a:ext cx="5989549" cy="1090190"/>
          </a:xfrm>
          <a:prstGeom prst="rect">
            <a:avLst/>
          </a:prstGeom>
        </p:spPr>
      </p:pic>
      <p:pic>
        <p:nvPicPr>
          <p:cNvPr id="48" name="Picture 47" descr="Chapter 10_Page 292_3.jpg"/>
          <p:cNvPicPr>
            <a:picLocks noChangeAspect="1"/>
          </p:cNvPicPr>
          <p:nvPr/>
        </p:nvPicPr>
        <p:blipFill>
          <a:blip r:embed="rId4" cstate="print"/>
          <a:srcRect b="13699"/>
          <a:stretch>
            <a:fillRect/>
          </a:stretch>
        </p:blipFill>
        <p:spPr>
          <a:xfrm>
            <a:off x="1698076" y="4094401"/>
            <a:ext cx="6011266" cy="1094532"/>
          </a:xfrm>
          <a:prstGeom prst="rect">
            <a:avLst/>
          </a:prstGeom>
        </p:spPr>
      </p:pic>
      <p:pic>
        <p:nvPicPr>
          <p:cNvPr id="49" name="Picture 48" descr="Chapter 10_Page 292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8076" y="5251395"/>
            <a:ext cx="5998235" cy="1259586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4243269" y="2116659"/>
            <a:ext cx="1066800" cy="1600200"/>
            <a:chOff x="3886200" y="2911912"/>
            <a:chExt cx="1066800" cy="1600200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4724400" y="2911912"/>
              <a:ext cx="152400" cy="1600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4678680" y="3305104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86200" y="3140512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or 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76269" y="2116659"/>
            <a:ext cx="822960" cy="1600200"/>
            <a:chOff x="1239094" y="2867025"/>
            <a:chExt cx="822960" cy="1600200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1924894" y="2867025"/>
              <a:ext cx="0" cy="16002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1787734" y="3260217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39094" y="3217545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891856" y="3657360"/>
            <a:ext cx="1529586" cy="500016"/>
            <a:chOff x="3323144" y="5486400"/>
            <a:chExt cx="1529586" cy="500016"/>
          </a:xfrm>
        </p:grpSpPr>
        <p:grpSp>
          <p:nvGrpSpPr>
            <p:cNvPr id="59" name="Group 40"/>
            <p:cNvGrpSpPr/>
            <p:nvPr/>
          </p:nvGrpSpPr>
          <p:grpSpPr>
            <a:xfrm>
              <a:off x="3733800" y="5486400"/>
              <a:ext cx="822960" cy="274320"/>
              <a:chOff x="3733800" y="4114800"/>
              <a:chExt cx="822960" cy="274320"/>
            </a:xfrm>
          </p:grpSpPr>
          <p:sp>
            <p:nvSpPr>
              <p:cNvPr id="61" name="Line 16"/>
              <p:cNvSpPr>
                <a:spLocks noChangeShapeType="1"/>
              </p:cNvSpPr>
              <p:nvPr/>
            </p:nvSpPr>
            <p:spPr bwMode="auto">
              <a:xfrm>
                <a:off x="3733800" y="4267200"/>
                <a:ext cx="822960" cy="0"/>
              </a:xfrm>
              <a:prstGeom prst="line">
                <a:avLst/>
              </a:prstGeom>
              <a:solidFill>
                <a:srgbClr val="CC0000"/>
              </a:solidFill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10"/>
              <p:cNvSpPr>
                <a:spLocks noChangeArrowheads="1"/>
              </p:cNvSpPr>
              <p:nvPr/>
            </p:nvSpPr>
            <p:spPr bwMode="auto">
              <a:xfrm>
                <a:off x="3962400" y="4114800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3323144" y="5678639"/>
              <a:ext cx="15295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Balance</a:t>
              </a:r>
            </a:p>
          </p:txBody>
        </p:sp>
      </p:grp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2338269" y="4852869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4548069" y="4852869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614869" y="2269059"/>
            <a:ext cx="2767130" cy="731520"/>
            <a:chOff x="2514600" y="3083362"/>
            <a:chExt cx="2767130" cy="731520"/>
          </a:xfrm>
        </p:grpSpPr>
        <p:cxnSp>
          <p:nvCxnSpPr>
            <p:cNvPr id="66" name="Straight Arrow Connector 65"/>
            <p:cNvCxnSpPr/>
            <p:nvPr/>
          </p:nvCxnSpPr>
          <p:spPr>
            <a:xfrm flipH="1" flipV="1">
              <a:off x="2514600" y="3083362"/>
              <a:ext cx="1645920" cy="7315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7" name="Rectangle 7"/>
            <p:cNvSpPr>
              <a:spLocks noChangeArrowheads="1"/>
            </p:cNvSpPr>
            <p:nvPr/>
          </p:nvSpPr>
          <p:spPr bwMode="auto">
            <a:xfrm>
              <a:off x="3124200" y="3324154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05199" y="3284006"/>
              <a:ext cx="177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Number</a:t>
              </a:r>
            </a:p>
          </p:txBody>
        </p:sp>
      </p:grp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6072069" y="4852869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7596069" y="4852869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7519869" y="4167069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2338269" y="6224469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4548069" y="6254697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6072069" y="6224469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7596069" y="6224469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7519869" y="5310069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2947869" y="1247979"/>
            <a:ext cx="3480816" cy="2532888"/>
            <a:chOff x="2819400" y="1188720"/>
            <a:chExt cx="3480816" cy="2532888"/>
          </a:xfrm>
        </p:grpSpPr>
        <p:sp>
          <p:nvSpPr>
            <p:cNvPr id="78" name="Freeform 77"/>
            <p:cNvSpPr/>
            <p:nvPr/>
          </p:nvSpPr>
          <p:spPr>
            <a:xfrm>
              <a:off x="3785616" y="1188720"/>
              <a:ext cx="2514600" cy="2532888"/>
            </a:xfrm>
            <a:custGeom>
              <a:avLst/>
              <a:gdLst>
                <a:gd name="connsiteX0" fmla="*/ 2514600 w 2514600"/>
                <a:gd name="connsiteY0" fmla="*/ 0 h 2532888"/>
                <a:gd name="connsiteX1" fmla="*/ 0 w 2514600"/>
                <a:gd name="connsiteY1" fmla="*/ 1362456 h 2532888"/>
                <a:gd name="connsiteX2" fmla="*/ 374904 w 2514600"/>
                <a:gd name="connsiteY2" fmla="*/ 2532888 h 253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4600" h="2532888">
                  <a:moveTo>
                    <a:pt x="2514600" y="0"/>
                  </a:moveTo>
                  <a:lnTo>
                    <a:pt x="0" y="1362456"/>
                  </a:lnTo>
                  <a:lnTo>
                    <a:pt x="374904" y="2532888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9" name="Group 28"/>
            <p:cNvGrpSpPr/>
            <p:nvPr/>
          </p:nvGrpSpPr>
          <p:grpSpPr>
            <a:xfrm>
              <a:off x="2819400" y="2286000"/>
              <a:ext cx="1112520" cy="523220"/>
              <a:chOff x="43815" y="3962400"/>
              <a:chExt cx="1112520" cy="523220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43815" y="3962400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Journal  </a:t>
                </a:r>
                <a:b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Number</a:t>
                </a:r>
              </a:p>
            </p:txBody>
          </p:sp>
          <p:sp>
            <p:nvSpPr>
              <p:cNvPr id="81" name="Rectangle 7"/>
              <p:cNvSpPr>
                <a:spLocks noChangeArrowheads="1"/>
              </p:cNvSpPr>
              <p:nvPr/>
            </p:nvSpPr>
            <p:spPr bwMode="auto">
              <a:xfrm>
                <a:off x="882015" y="4114800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52474"/>
          </a:xfrm>
        </p:spPr>
        <p:txBody>
          <a:bodyPr>
            <a:noAutofit/>
          </a:bodyPr>
          <a:lstStyle/>
          <a:p>
            <a:r>
              <a:rPr lang="en-US" sz="3000" dirty="0"/>
              <a:t>Posting Totals of a Sales Journal </a:t>
            </a:r>
            <a:br>
              <a:rPr lang="en-US" sz="3000" dirty="0"/>
            </a:br>
            <a:r>
              <a:rPr lang="en-US" sz="3000" dirty="0"/>
              <a:t>to a General Ledger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22166"/>
            <a:ext cx="828675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10-2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1886" y="1668843"/>
            <a:ext cx="8033657" cy="1148716"/>
          </a:xfrm>
        </p:spPr>
        <p:txBody>
          <a:bodyPr>
            <a:normAutofit/>
          </a:bodyPr>
          <a:lstStyle/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1.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	What accounts are impacted, and how, by the posting of the special columns of a sales journal?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55557"/>
            <a:ext cx="7315200" cy="19050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1.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Accounts Receivable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is debited.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2.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Sales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is credited.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3.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Sales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Tax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Payable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is credited.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22166"/>
            <a:ext cx="828675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10-2 </a:t>
            </a:r>
            <a:r>
              <a:rPr lang="en-US" sz="3200" dirty="0"/>
              <a:t>Audit </a:t>
            </a:r>
            <a:r>
              <a:rPr lang="en-US" sz="3200"/>
              <a:t>Your 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1886" y="1669951"/>
            <a:ext cx="8288443" cy="989492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2.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	List the five steps for posting transactions to accounts receivable ledger forms.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54297"/>
            <a:ext cx="7848600" cy="3276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1.	Write the date.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2.	Write the sales journal page number in the Post. Ref. column of the ledger account.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3.	Enter the debit and credit amounts.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4.	Calculate and record the new account balance.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5.	Write the customer account number in the Post. Ref. column of the sales journal.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5886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10-2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ESSON&amp;#x0D;&amp;#x0A;10-2 Posting from a Sales Journal&amp;quot;&quot;/&gt;&lt;property id=&quot;20307&quot; value=&quot;336&quot;/&gt;&lt;/object&gt;&lt;object type=&quot;3&quot; unique_id=&quot;10005&quot;&gt;&lt;property id=&quot;20148&quot; value=&quot;5&quot;/&gt;&lt;property id=&quot;20300&quot; value=&quot;Slide 2 - &amp;quot;Posting from a Sales Journal to an Accounts Receivable Ledger&amp;quot;&quot;/&gt;&lt;property id=&quot;20307&quot; value=&quot;357&quot;/&gt;&lt;/object&gt;&lt;object type=&quot;3&quot; unique_id=&quot;10006&quot;&gt;&lt;property id=&quot;20148&quot; value=&quot;5&quot;/&gt;&lt;property id=&quot;20300&quot; value=&quot;Slide 3 - &amp;quot;Totaling, Proving, and Ruling a Sales Journal&amp;quot;&quot;/&gt;&lt;property id=&quot;20307&quot; value=&quot;358&quot;/&gt;&lt;/object&gt;&lt;object type=&quot;3&quot; unique_id=&quot;10007&quot;&gt;&lt;property id=&quot;20148&quot; value=&quot;5&quot;/&gt;&lt;property id=&quot;20300&quot; value=&quot;Slide 4 - &amp;quot;Posting Totals of a Sales Journal to a General Ledger&amp;#x0D;&amp;#x0A;&amp;quot;&quot;/&gt;&lt;property id=&quot;20307&quot; value=&quot;359&quot;/&gt;&lt;/object&gt;&lt;object type=&quot;3&quot; unique_id=&quot;10008&quot;&gt;&lt;property id=&quot;20148&quot; value=&quot;5&quot;/&gt;&lt;property id=&quot;20300&quot; value=&quot;Slide 5 - &amp;quot;Lesson 10-2 Audit Your Understanding (1)&amp;quot;&quot;/&gt;&lt;property id=&quot;20307&quot; value=&quot;345&quot;/&gt;&lt;/object&gt;&lt;object type=&quot;3&quot; unique_id=&quot;10009&quot;&gt;&lt;property id=&quot;20148&quot; value=&quot;5&quot;/&gt;&lt;property id=&quot;20300&quot; value=&quot;Slide 6 - &amp;quot;Lesson 10-2 Audit Your Understanding (2)&amp;quot;&quot;/&gt;&lt;property id=&quot;20307&quot; value=&quot;346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122</Words>
  <Application>Microsoft Macintosh PowerPoint</Application>
  <PresentationFormat>On-screen Show (4:3)</PresentationFormat>
  <Paragraphs>73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LESSON 10-2 Posting from a Sales  Journal</vt:lpstr>
      <vt:lpstr>Posting from a Sales Journal to an Accounts Receivable Ledger</vt:lpstr>
      <vt:lpstr>Totaling, Proving, and Ruling  a Sales Journal</vt:lpstr>
      <vt:lpstr>Posting Totals of a Sales Journal  to a General Ledger</vt:lpstr>
      <vt:lpstr>Lesson 10-2 Audit Your Understanding</vt:lpstr>
      <vt:lpstr>Lesson 10-2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279</cp:revision>
  <dcterms:created xsi:type="dcterms:W3CDTF">2012-07-02T15:51:50Z</dcterms:created>
  <dcterms:modified xsi:type="dcterms:W3CDTF">2018-02-02T11:36:15Z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