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56" r:id="rId2"/>
  </p:sldMasterIdLst>
  <p:notesMasterIdLst>
    <p:notesMasterId r:id="rId16"/>
  </p:notesMasterIdLst>
  <p:sldIdLst>
    <p:sldId id="337" r:id="rId3"/>
    <p:sldId id="360" r:id="rId4"/>
    <p:sldId id="373" r:id="rId5"/>
    <p:sldId id="361" r:id="rId6"/>
    <p:sldId id="374" r:id="rId7"/>
    <p:sldId id="362" r:id="rId8"/>
    <p:sldId id="363" r:id="rId9"/>
    <p:sldId id="364" r:id="rId10"/>
    <p:sldId id="365" r:id="rId11"/>
    <p:sldId id="366" r:id="rId12"/>
    <p:sldId id="347" r:id="rId13"/>
    <p:sldId id="348" r:id="rId14"/>
    <p:sldId id="34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922">
          <p15:clr>
            <a:srgbClr val="A4A3A4"/>
          </p15:clr>
        </p15:guide>
        <p15:guide id="4" orient="horz" pos="1099">
          <p15:clr>
            <a:srgbClr val="A4A3A4"/>
          </p15:clr>
        </p15:guide>
        <p15:guide id="5" orient="horz" pos="704">
          <p15:clr>
            <a:srgbClr val="A4A3A4"/>
          </p15:clr>
        </p15:guide>
        <p15:guide id="6" pos="300">
          <p15:clr>
            <a:srgbClr val="A4A3A4"/>
          </p15:clr>
        </p15:guide>
        <p15:guide id="7" pos="5517">
          <p15:clr>
            <a:srgbClr val="A4A3A4"/>
          </p15:clr>
        </p15:guide>
        <p15:guide id="8" pos="528">
          <p15:clr>
            <a:srgbClr val="A4A3A4"/>
          </p15:clr>
        </p15:guide>
        <p15:guide id="9" pos="719">
          <p15:clr>
            <a:srgbClr val="A4A3A4"/>
          </p15:clr>
        </p15:guide>
        <p15:guide id="10" pos="104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 User" initials="CU" lastIdx="11" clrIdx="0"/>
  <p:cmAuthor id="1" name="McLaughlin" initials="CM" lastIdx="1" clrIdx="1"/>
  <p:cmAuthor id="2" name="Ann Borman" initials="AB" lastIdx="2" clrIdx="2">
    <p:extLst>
      <p:ext uri="{19B8F6BF-5375-455C-9EA6-DF929625EA0E}">
        <p15:presenceInfo xmlns="" xmlns:p15="http://schemas.microsoft.com/office/powerpoint/2012/main" userId="64b9a9a8dd4b284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D5AB"/>
    <a:srgbClr val="EA0000"/>
    <a:srgbClr val="77933C"/>
    <a:srgbClr val="FF3300"/>
    <a:srgbClr val="FF0000"/>
    <a:srgbClr val="CC0000"/>
    <a:srgbClr val="73BEF1"/>
    <a:srgbClr val="1376B9"/>
    <a:srgbClr val="1312B9"/>
    <a:srgbClr val="4F81B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5889" autoAdjust="0"/>
    <p:restoredTop sz="94686" autoAdjust="0"/>
  </p:normalViewPr>
  <p:slideViewPr>
    <p:cSldViewPr>
      <p:cViewPr varScale="1">
        <p:scale>
          <a:sx n="126" d="100"/>
          <a:sy n="126" d="100"/>
        </p:scale>
        <p:origin x="-738" y="-90"/>
      </p:cViewPr>
      <p:guideLst>
        <p:guide orient="horz" pos="2160"/>
        <p:guide orient="horz" pos="1922"/>
        <p:guide orient="horz" pos="1099"/>
        <p:guide orient="horz" pos="704"/>
        <p:guide orient="horz" pos="462"/>
        <p:guide pos="2880"/>
        <p:guide pos="300"/>
        <p:guide pos="5517"/>
        <p:guide pos="528"/>
        <p:guide pos="719"/>
        <p:guide pos="1048"/>
      </p:guideLst>
    </p:cSldViewPr>
  </p:slideViewPr>
  <p:outlineViewPr>
    <p:cViewPr>
      <p:scale>
        <a:sx n="33" d="100"/>
        <a:sy n="33" d="100"/>
      </p:scale>
      <p:origin x="0" y="73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02248-3E8E-4013-A492-EE2D20E1DA6B}" type="datetimeFigureOut">
              <a:rPr lang="en-US" smtClean="0"/>
              <a:pPr/>
              <a:t>2/2/2018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F03EE-1FBA-4CD6-A9B1-250AC4FFD3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91187"/>
            <a:ext cx="7886700" cy="684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650457" y="3619988"/>
            <a:ext cx="1843088" cy="597477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rgbClr val="004A7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47" y="6382895"/>
            <a:ext cx="1327543" cy="296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0" y="6527322"/>
            <a:ext cx="9144000" cy="274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2">
                    <a:lumMod val="10000"/>
                  </a:schemeClr>
                </a:solidFill>
              </a:rPr>
              <a:t>Gilbertson, Century 21 Accounting General Journal, 11 Edition. © 2019 </a:t>
            </a:r>
            <a:r>
              <a:rPr lang="en-US" sz="1000" dirty="0" err="1">
                <a:solidFill>
                  <a:schemeClr val="bg2">
                    <a:lumMod val="10000"/>
                  </a:schemeClr>
                </a:solidFill>
              </a:rPr>
              <a:t>Cengage</a:t>
            </a:r>
            <a:r>
              <a:rPr lang="en-US" sz="1000" dirty="0">
                <a:solidFill>
                  <a:schemeClr val="bg2">
                    <a:lumMod val="10000"/>
                  </a:schemeClr>
                </a:solidFill>
              </a:rPr>
              <a:t>. All Rights Reserved. </a:t>
            </a:r>
          </a:p>
          <a:p>
            <a:pPr algn="ctr"/>
            <a:r>
              <a:rPr lang="en-US" sz="1000" dirty="0">
                <a:solidFill>
                  <a:schemeClr val="bg2">
                    <a:lumMod val="10000"/>
                  </a:schemeClr>
                </a:solidFill>
              </a:rPr>
              <a:t>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="" xmlns:p14="http://schemas.microsoft.com/office/powerpoint/2010/main" val="1732658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557684" y="1638300"/>
            <a:ext cx="8033657" cy="4394200"/>
          </a:xfrm>
        </p:spPr>
        <p:txBody>
          <a:bodyPr>
            <a:normAutofit/>
          </a:bodyPr>
          <a:lstStyle>
            <a:lvl1pPr marL="342900" indent="-342900">
              <a:buClr>
                <a:srgbClr val="004A78"/>
              </a:buClr>
              <a:buFont typeface="Arial" charset="0"/>
              <a:buChar char="•"/>
              <a:defRPr sz="2000">
                <a:solidFill>
                  <a:srgbClr val="000000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LucidaGrande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</a:t>
            </a:r>
          </a:p>
          <a:p>
            <a:pPr lvl="0"/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</a:t>
            </a:r>
          </a:p>
          <a:p>
            <a:pPr lvl="0"/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6219" y="635000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="" xmlns:p14="http://schemas.microsoft.com/office/powerpoint/2010/main" val="905811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557684" y="1638300"/>
            <a:ext cx="8033657" cy="4394200"/>
          </a:xfrm>
        </p:spPr>
        <p:txBody>
          <a:bodyPr>
            <a:normAutofit/>
          </a:bodyPr>
          <a:lstStyle>
            <a:lvl1pPr marL="457200" indent="-457200">
              <a:buClr>
                <a:srgbClr val="004A78"/>
              </a:buClr>
              <a:buFont typeface="+mj-lt"/>
              <a:buAutoNum type="arabicPeriod"/>
              <a:defRPr sz="2000">
                <a:solidFill>
                  <a:srgbClr val="000000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LucidaGrande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</a:t>
            </a:r>
          </a:p>
          <a:p>
            <a:pPr lvl="0"/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</a:t>
            </a:r>
          </a:p>
          <a:p>
            <a:pPr lvl="0"/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6454" y="635000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="" xmlns:p14="http://schemas.microsoft.com/office/powerpoint/2010/main" val="734264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557684" y="1638300"/>
            <a:ext cx="8033657" cy="4394200"/>
          </a:xfrm>
        </p:spPr>
        <p:txBody>
          <a:bodyPr>
            <a:normAutofit/>
          </a:bodyPr>
          <a:lstStyle>
            <a:lvl1pPr marL="342900" indent="-342900">
              <a:buClr>
                <a:srgbClr val="004A78"/>
              </a:buClr>
              <a:buFont typeface="Arial" charset="0"/>
              <a:buChar char="•"/>
              <a:defRPr sz="2000">
                <a:solidFill>
                  <a:srgbClr val="004A78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LucidaGrande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6219" y="635000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="" xmlns:p14="http://schemas.microsoft.com/office/powerpoint/2010/main" val="915173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0"/>
          </p:nvPr>
        </p:nvSpPr>
        <p:spPr>
          <a:xfrm>
            <a:off x="1421642" y="2019870"/>
            <a:ext cx="6096000" cy="3380095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45983" y="635000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="" xmlns:p14="http://schemas.microsoft.com/office/powerpoint/2010/main" val="764034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75438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62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962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396239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396239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535113"/>
            <a:ext cx="3962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174875"/>
            <a:ext cx="3962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4" y="1289684"/>
            <a:ext cx="8033657" cy="3732692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350673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2" y="1290693"/>
            <a:ext cx="8033657" cy="348047"/>
          </a:xfrm>
        </p:spPr>
        <p:txBody>
          <a:bodyPr>
            <a:noAutofit/>
          </a:bodyPr>
          <a:lstStyle>
            <a:lvl1pPr marL="0" indent="0" algn="l">
              <a:buNone/>
              <a:defRPr sz="2400" b="1" i="0" baseline="0">
                <a:solidFill>
                  <a:srgbClr val="006298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557679" y="1737343"/>
            <a:ext cx="8033657" cy="1462674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557681" y="3389730"/>
            <a:ext cx="8033657" cy="348047"/>
          </a:xfrm>
        </p:spPr>
        <p:txBody>
          <a:bodyPr>
            <a:noAutofit/>
          </a:bodyPr>
          <a:lstStyle>
            <a:lvl1pPr marL="0" indent="0" algn="l">
              <a:buNone/>
              <a:defRPr sz="2400" b="1" i="0" baseline="0">
                <a:solidFill>
                  <a:srgbClr val="006298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57679" y="3856204"/>
            <a:ext cx="8033657" cy="1462674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6690" y="6315078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="" xmlns:p14="http://schemas.microsoft.com/office/powerpoint/2010/main" val="879366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57683" y="1579018"/>
            <a:ext cx="3813351" cy="492443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3" y="2202774"/>
            <a:ext cx="3813351" cy="3953578"/>
          </a:xfrm>
        </p:spPr>
        <p:txBody>
          <a:bodyPr>
            <a:normAutofit/>
          </a:bodyPr>
          <a:lstStyle>
            <a:lvl1pPr marL="2286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1pPr>
            <a:lvl2pPr marL="6858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2pPr>
            <a:lvl3pPr marL="11430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3pPr>
            <a:lvl4pPr marL="16002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4pPr>
            <a:lvl5pPr marL="20574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 Massa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fusce</a:t>
            </a:r>
            <a:r>
              <a:rPr lang="en-US" dirty="0"/>
              <a:t> id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nisi porta lorem. </a:t>
            </a:r>
            <a:r>
              <a:rPr lang="en-US" dirty="0" err="1"/>
              <a:t>Fermentum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ac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dui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id </a:t>
            </a:r>
            <a:r>
              <a:rPr lang="en-US" dirty="0" err="1"/>
              <a:t>venenatis</a:t>
            </a:r>
            <a:r>
              <a:rPr lang="en-US" dirty="0"/>
              <a:t> a </a:t>
            </a:r>
            <a:r>
              <a:rPr lang="en-US" dirty="0" err="1"/>
              <a:t>condimentum</a:t>
            </a:r>
            <a:r>
              <a:rPr lang="en-US" dirty="0"/>
              <a:t>. Non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20"/>
          </p:nvPr>
        </p:nvSpPr>
        <p:spPr>
          <a:xfrm>
            <a:off x="4777988" y="1579018"/>
            <a:ext cx="3813351" cy="492443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777988" y="2202774"/>
            <a:ext cx="3813351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Clr>
                <a:srgbClr val="004A78"/>
              </a:buClr>
              <a:buFontTx/>
              <a:buChar char="‒"/>
              <a:defRPr sz="1800">
                <a:solidFill>
                  <a:srgbClr val="000000"/>
                </a:solidFill>
              </a:defRPr>
            </a:lvl2pPr>
            <a:lvl3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3pPr>
            <a:lvl4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4pPr>
            <a:lvl5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 Massa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fusce</a:t>
            </a:r>
            <a:r>
              <a:rPr lang="en-US" dirty="0"/>
              <a:t> id </a:t>
            </a:r>
            <a:r>
              <a:rPr lang="en-US" dirty="0" err="1"/>
              <a:t>velit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nisi porta lorem. </a:t>
            </a:r>
            <a:r>
              <a:rPr lang="en-US" dirty="0" err="1"/>
              <a:t>Fermentum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ac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dui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id </a:t>
            </a:r>
            <a:r>
              <a:rPr lang="en-US" dirty="0" err="1"/>
              <a:t>venenatis</a:t>
            </a:r>
            <a:r>
              <a:rPr lang="en-US" dirty="0"/>
              <a:t> a </a:t>
            </a:r>
            <a:r>
              <a:rPr lang="en-US" dirty="0" err="1"/>
              <a:t>condimentum</a:t>
            </a:r>
            <a:r>
              <a:rPr lang="en-US" dirty="0"/>
              <a:t>. Non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6219" y="6369670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="" xmlns:p14="http://schemas.microsoft.com/office/powerpoint/2010/main" val="1759007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57683" y="1579018"/>
            <a:ext cx="2475302" cy="800219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3" y="2202774"/>
            <a:ext cx="2475302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2"/>
          </p:nvPr>
        </p:nvSpPr>
        <p:spPr>
          <a:xfrm>
            <a:off x="3334350" y="1579018"/>
            <a:ext cx="2475302" cy="800219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334350" y="2202774"/>
            <a:ext cx="2475302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3"/>
          </p:nvPr>
        </p:nvSpPr>
        <p:spPr>
          <a:xfrm>
            <a:off x="6109465" y="1579018"/>
            <a:ext cx="2475302" cy="800219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116038" y="2202774"/>
            <a:ext cx="2475302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6219" y="6369670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="" xmlns:p14="http://schemas.microsoft.com/office/powerpoint/2010/main" val="1377184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4" y="1289687"/>
            <a:ext cx="8033657" cy="2750053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555173" y="4846655"/>
            <a:ext cx="8033657" cy="825500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rgbClr val="006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 to add caption to accompany content. 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elit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do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eiusmod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tempor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labore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dolore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magna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aliqua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Viverra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vitae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congue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ac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felis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donec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35747" y="6315078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="" xmlns:p14="http://schemas.microsoft.com/office/powerpoint/2010/main" val="1474805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49838" y="1619557"/>
            <a:ext cx="4857750" cy="4259263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609230" y="4070657"/>
            <a:ext cx="2982305" cy="1808163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rgbClr val="006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 to add caption to accompany content. 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elit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do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eiusmod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tempor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labore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dolore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magna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aliqua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Viverra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vitae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congue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ac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felis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donec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8605" y="6315078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="" xmlns:p14="http://schemas.microsoft.com/office/powerpoint/2010/main" val="87119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96125"/>
            <a:ext cx="7886700" cy="6721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55931" y="2193424"/>
            <a:ext cx="7232139" cy="618014"/>
          </a:xfrm>
        </p:spPr>
        <p:txBody>
          <a:bodyPr anchor="b">
            <a:noAutofit/>
          </a:bodyPr>
          <a:lstStyle>
            <a:lvl1pPr marL="0" indent="0" algn="ctr">
              <a:buNone/>
              <a:defRPr sz="5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9144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3716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 dirty="0"/>
              <a:t>Unit 1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47" y="6356350"/>
            <a:ext cx="1274569" cy="38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46362" y="635635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="" xmlns:p14="http://schemas.microsoft.com/office/powerpoint/2010/main" val="838174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997682" y="3112899"/>
            <a:ext cx="2473070" cy="618014"/>
          </a:xfrm>
        </p:spPr>
        <p:txBody>
          <a:bodyPr anchor="b">
            <a:noAutofit/>
          </a:bodyPr>
          <a:lstStyle>
            <a:lvl1pPr marL="0" indent="0" algn="l">
              <a:buNone/>
              <a:defRPr sz="3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9144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3716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 dirty="0"/>
              <a:t>Chapter 1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97683" y="4035477"/>
            <a:ext cx="4802013" cy="67210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84549" y="314482"/>
            <a:ext cx="2507456" cy="43180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47" y="6356350"/>
            <a:ext cx="1274569" cy="38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1880" y="635635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="" xmlns:p14="http://schemas.microsoft.com/office/powerpoint/2010/main" val="617780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672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325880"/>
            <a:ext cx="8686800" cy="0"/>
          </a:xfrm>
          <a:prstGeom prst="line">
            <a:avLst/>
          </a:prstGeom>
          <a:ln w="38100">
            <a:solidFill>
              <a:srgbClr val="AAD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33" y="6369050"/>
            <a:ext cx="1324359" cy="296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0" y="6527322"/>
            <a:ext cx="9144000" cy="274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2">
                    <a:lumMod val="10000"/>
                  </a:schemeClr>
                </a:solidFill>
              </a:rPr>
              <a:t>Gilbertson, Century 21 Accounting General Journal, 11 Edition. © 2019 </a:t>
            </a:r>
            <a:r>
              <a:rPr lang="en-US" sz="1000" dirty="0" err="1">
                <a:solidFill>
                  <a:schemeClr val="bg2">
                    <a:lumMod val="10000"/>
                  </a:schemeClr>
                </a:solidFill>
              </a:rPr>
              <a:t>Cengage</a:t>
            </a:r>
            <a:r>
              <a:rPr lang="en-US" sz="1000" dirty="0">
                <a:solidFill>
                  <a:schemeClr val="bg2">
                    <a:lumMod val="10000"/>
                  </a:schemeClr>
                </a:solidFill>
              </a:rPr>
              <a:t>. All Rights Reserved. </a:t>
            </a:r>
          </a:p>
          <a:p>
            <a:pPr algn="ctr"/>
            <a:r>
              <a:rPr lang="en-US" sz="1000" dirty="0">
                <a:solidFill>
                  <a:schemeClr val="bg2">
                    <a:lumMod val="10000"/>
                  </a:schemeClr>
                </a:solidFill>
              </a:rPr>
              <a:t>May not be scanned, copied or duplicated, or posted to a publicly accessible website, in whole or in part.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hf sldNum="0"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 i="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None/>
        <a:defRPr sz="2800" kern="1200" baseline="0">
          <a:solidFill>
            <a:srgbClr val="000000"/>
          </a:solidFill>
          <a:latin typeface="Arial" charset="0"/>
          <a:ea typeface="Arial" charset="0"/>
          <a:cs typeface="Arial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Wave 6"/>
          <p:cNvSpPr/>
          <p:nvPr/>
        </p:nvSpPr>
        <p:spPr>
          <a:xfrm>
            <a:off x="0" y="6400800"/>
            <a:ext cx="9144000" cy="457200"/>
          </a:xfrm>
          <a:prstGeom prst="wav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1"/>
                </a:solidFill>
              </a:rPr>
              <a:t>© 2014 Cengage Learning.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2320" y="6583680"/>
            <a:ext cx="1828800" cy="27432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325880"/>
            <a:ext cx="8686800" cy="0"/>
          </a:xfrm>
          <a:prstGeom prst="line">
            <a:avLst/>
          </a:prstGeom>
          <a:ln w="38100">
            <a:solidFill>
              <a:srgbClr val="AAD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p:transition>
    <p:wipe dir="r"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0000"/>
        </a:buClr>
        <a:buFont typeface="Calibri" pitchFamily="34" charset="0"/>
        <a:buChar char="●"/>
        <a:defRPr lang="en-US" sz="32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Calibri" pitchFamily="34" charset="0"/>
        <a:buChar char="●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9"/>
          <p:cNvSpPr>
            <a:spLocks noGrp="1"/>
          </p:cNvSpPr>
          <p:nvPr>
            <p:ph type="title"/>
          </p:nvPr>
        </p:nvSpPr>
        <p:spPr>
          <a:xfrm>
            <a:off x="817968" y="702882"/>
            <a:ext cx="8021232" cy="1354518"/>
          </a:xfrm>
        </p:spPr>
        <p:txBody>
          <a:bodyPr/>
          <a:lstStyle/>
          <a:p>
            <a:pPr algn="l">
              <a:tabLst>
                <a:tab pos="1125538" algn="l"/>
              </a:tabLst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LESSON</a:t>
            </a:r>
            <a:r>
              <a:rPr lang="en-US" dirty="0"/>
              <a:t/>
            </a:r>
            <a:br>
              <a:rPr lang="en-US" dirty="0"/>
            </a:br>
            <a:r>
              <a:rPr lang="en-US" sz="4000" dirty="0">
                <a:solidFill>
                  <a:schemeClr val="bg1"/>
                </a:solidFill>
              </a:rPr>
              <a:t>10-3 </a:t>
            </a:r>
            <a:r>
              <a:rPr lang="en-IN" sz="4000" dirty="0">
                <a:solidFill>
                  <a:schemeClr val="bg1"/>
                </a:solidFill>
              </a:rPr>
              <a:t>Accounting for Cash </a:t>
            </a:r>
            <a:r>
              <a:rPr lang="en-IN" sz="4000" dirty="0" smtClean="0">
                <a:solidFill>
                  <a:schemeClr val="bg1"/>
                </a:solidFill>
              </a:rPr>
              <a:t>and 	Credit </a:t>
            </a:r>
            <a:r>
              <a:rPr lang="en-IN" sz="4000" dirty="0">
                <a:solidFill>
                  <a:schemeClr val="bg1"/>
                </a:solidFill>
              </a:rPr>
              <a:t>Card Sales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46671" y="2696051"/>
            <a:ext cx="6202681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marR="0" lvl="0" indent="-685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C245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4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Record cash and credit card sales using a cash receipts journal.</a:t>
            </a:r>
          </a:p>
          <a:p>
            <a:pPr marL="685800" marR="0" lvl="0" indent="-685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C245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5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Journalize cash receipts on account using a cash receipts journal.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1516443"/>
            <a:ext cx="914400" cy="419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Arial" pitchFamily="34" charset="0"/>
              </a:rPr>
              <a:t>Learning Objectives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7797"/>
            <a:ext cx="7886700" cy="729803"/>
          </a:xfrm>
        </p:spPr>
        <p:txBody>
          <a:bodyPr>
            <a:noAutofit/>
          </a:bodyPr>
          <a:lstStyle/>
          <a:p>
            <a:r>
              <a:rPr lang="en-US" sz="3000"/>
              <a:t>Journalizing Cash Receipts on Account with Sales Discounts</a:t>
            </a:r>
            <a:endParaRPr lang="en-US" sz="3000" dirty="0"/>
          </a:p>
        </p:txBody>
      </p:sp>
      <p:pic>
        <p:nvPicPr>
          <p:cNvPr id="111" name="Picture 110" descr="Chapter 10_Page 300.jpg"/>
          <p:cNvPicPr>
            <a:picLocks noChangeAspect="1"/>
          </p:cNvPicPr>
          <p:nvPr/>
        </p:nvPicPr>
        <p:blipFill>
          <a:blip r:embed="rId2" cstate="print"/>
          <a:srcRect b="19481"/>
          <a:stretch>
            <a:fillRect/>
          </a:stretch>
        </p:blipFill>
        <p:spPr>
          <a:xfrm>
            <a:off x="282759" y="4014913"/>
            <a:ext cx="8229600" cy="1471487"/>
          </a:xfrm>
          <a:prstGeom prst="rect">
            <a:avLst/>
          </a:prstGeom>
        </p:spPr>
      </p:pic>
      <p:sp>
        <p:nvSpPr>
          <p:cNvPr id="112" name="Rectangle 111"/>
          <p:cNvSpPr/>
          <p:nvPr/>
        </p:nvSpPr>
        <p:spPr>
          <a:xfrm>
            <a:off x="282759" y="1600200"/>
            <a:ext cx="5105400" cy="1077218"/>
          </a:xfrm>
          <a:prstGeom prst="rect">
            <a:avLst/>
          </a:prstGeom>
          <a:gradFill flip="none" rotWithShape="1">
            <a:gsLst>
              <a:gs pos="0">
                <a:sysClr val="window" lastClr="FFFFFF"/>
              </a:gs>
              <a:gs pos="50000">
                <a:srgbClr val="CCECFF"/>
              </a:gs>
              <a:gs pos="100000">
                <a:sysClr val="window" lastClr="FFFFFF"/>
              </a:gs>
            </a:gsLst>
            <a:lin ang="10800000" scaled="1"/>
            <a:tileRect/>
          </a:gradFill>
        </p:spPr>
        <p:txBody>
          <a:bodyPr vert="horz" wrap="square" lIns="91440" tIns="45720" rIns="91440" bIns="45720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November 5.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Received cash on account from Palmer Dentistry, $1,421.00, covering Sales Invoice No. 462 for $1,450.00, less 2% discount, $29.00. Receipt No. 611.</a:t>
            </a:r>
          </a:p>
        </p:txBody>
      </p:sp>
      <p:grpSp>
        <p:nvGrpSpPr>
          <p:cNvPr id="113" name="Group 112"/>
          <p:cNvGrpSpPr/>
          <p:nvPr/>
        </p:nvGrpSpPr>
        <p:grpSpPr>
          <a:xfrm>
            <a:off x="1730559" y="5257800"/>
            <a:ext cx="2112078" cy="1079430"/>
            <a:chOff x="1066800" y="2299410"/>
            <a:chExt cx="2112078" cy="1079430"/>
          </a:xfrm>
        </p:grpSpPr>
        <p:cxnSp>
          <p:nvCxnSpPr>
            <p:cNvPr id="114" name="Straight Arrow Connector 113"/>
            <p:cNvCxnSpPr/>
            <p:nvPr/>
          </p:nvCxnSpPr>
          <p:spPr>
            <a:xfrm flipV="1">
              <a:off x="1249680" y="2299410"/>
              <a:ext cx="426720" cy="700968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115" name="Rectangle 7"/>
            <p:cNvSpPr>
              <a:spLocks noChangeArrowheads="1"/>
            </p:cNvSpPr>
            <p:nvPr/>
          </p:nvSpPr>
          <p:spPr bwMode="auto">
            <a:xfrm>
              <a:off x="1066800" y="2821186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1426278" y="2732509"/>
              <a:ext cx="1752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Receipt Number</a:t>
              </a: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206559" y="5181600"/>
            <a:ext cx="995829" cy="965522"/>
            <a:chOff x="1066800" y="2463478"/>
            <a:chExt cx="995829" cy="965522"/>
          </a:xfrm>
        </p:grpSpPr>
        <p:cxnSp>
          <p:nvCxnSpPr>
            <p:cNvPr id="118" name="Straight Arrow Connector 117"/>
            <p:cNvCxnSpPr/>
            <p:nvPr/>
          </p:nvCxnSpPr>
          <p:spPr>
            <a:xfrm flipV="1">
              <a:off x="1219200" y="2463478"/>
              <a:ext cx="457200" cy="813122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119" name="Rectangle 7"/>
            <p:cNvSpPr>
              <a:spLocks noChangeArrowheads="1"/>
            </p:cNvSpPr>
            <p:nvPr/>
          </p:nvSpPr>
          <p:spPr bwMode="auto">
            <a:xfrm>
              <a:off x="1066800" y="3059668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1390650" y="3059668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Date</a:t>
              </a: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5494839" y="5257800"/>
            <a:ext cx="1798320" cy="1060087"/>
            <a:chOff x="30480" y="2299410"/>
            <a:chExt cx="1798320" cy="1060087"/>
          </a:xfrm>
        </p:grpSpPr>
        <p:cxnSp>
          <p:nvCxnSpPr>
            <p:cNvPr id="122" name="Straight Arrow Connector 121"/>
            <p:cNvCxnSpPr/>
            <p:nvPr/>
          </p:nvCxnSpPr>
          <p:spPr>
            <a:xfrm flipV="1">
              <a:off x="1249680" y="2299410"/>
              <a:ext cx="579120" cy="67239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123" name="Rectangle 7"/>
            <p:cNvSpPr>
              <a:spLocks noChangeArrowheads="1"/>
            </p:cNvSpPr>
            <p:nvPr/>
          </p:nvSpPr>
          <p:spPr bwMode="auto">
            <a:xfrm>
              <a:off x="1066800" y="2821186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30480" y="2713166"/>
              <a:ext cx="11277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Sales Discount</a:t>
              </a: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968559" y="3574115"/>
            <a:ext cx="2470785" cy="1571625"/>
            <a:chOff x="729615" y="2514600"/>
            <a:chExt cx="2470785" cy="1571625"/>
          </a:xfrm>
        </p:grpSpPr>
        <p:cxnSp>
          <p:nvCxnSpPr>
            <p:cNvPr id="126" name="Straight Arrow Connector 125"/>
            <p:cNvCxnSpPr/>
            <p:nvPr/>
          </p:nvCxnSpPr>
          <p:spPr>
            <a:xfrm>
              <a:off x="914400" y="2668905"/>
              <a:ext cx="348615" cy="141732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127" name="Rectangle 7"/>
            <p:cNvSpPr>
              <a:spLocks noChangeArrowheads="1"/>
            </p:cNvSpPr>
            <p:nvPr/>
          </p:nvSpPr>
          <p:spPr bwMode="auto">
            <a:xfrm>
              <a:off x="729615" y="2514600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1066800" y="2514600"/>
              <a:ext cx="213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Customer’s Name</a:t>
              </a: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5660423" y="1324094"/>
            <a:ext cx="2928136" cy="718066"/>
            <a:chOff x="5755849" y="1676400"/>
            <a:chExt cx="2928136" cy="718066"/>
          </a:xfrm>
        </p:grpSpPr>
        <p:grpSp>
          <p:nvGrpSpPr>
            <p:cNvPr id="130" name="Group 53"/>
            <p:cNvGrpSpPr/>
            <p:nvPr/>
          </p:nvGrpSpPr>
          <p:grpSpPr>
            <a:xfrm>
              <a:off x="5755849" y="1676400"/>
              <a:ext cx="2928136" cy="718066"/>
              <a:chOff x="5755849" y="1676400"/>
              <a:chExt cx="2928136" cy="718066"/>
            </a:xfrm>
          </p:grpSpPr>
          <p:sp>
            <p:nvSpPr>
              <p:cNvPr id="132" name="Rectangle 131"/>
              <p:cNvSpPr/>
              <p:nvPr/>
            </p:nvSpPr>
            <p:spPr>
              <a:xfrm>
                <a:off x="5812716" y="1676400"/>
                <a:ext cx="2871269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Cash</a:t>
                </a:r>
              </a:p>
            </p:txBody>
          </p:sp>
          <p:cxnSp>
            <p:nvCxnSpPr>
              <p:cNvPr id="133" name="Straight Connector 132"/>
              <p:cNvCxnSpPr/>
              <p:nvPr/>
            </p:nvCxnSpPr>
            <p:spPr>
              <a:xfrm flipH="1">
                <a:off x="5755849" y="2028706"/>
                <a:ext cx="2468880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7127449" y="2028706"/>
                <a:ext cx="0" cy="36576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sp>
          <p:nvSpPr>
            <p:cNvPr id="131" name="Rectangle 130"/>
            <p:cNvSpPr/>
            <p:nvPr/>
          </p:nvSpPr>
          <p:spPr>
            <a:xfrm>
              <a:off x="5862989" y="2025134"/>
              <a:ext cx="126446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1,421.80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5657608" y="2057400"/>
            <a:ext cx="2871269" cy="718066"/>
            <a:chOff x="5753034" y="2667000"/>
            <a:chExt cx="2871269" cy="718066"/>
          </a:xfrm>
        </p:grpSpPr>
        <p:grpSp>
          <p:nvGrpSpPr>
            <p:cNvPr id="136" name="Group 55"/>
            <p:cNvGrpSpPr/>
            <p:nvPr/>
          </p:nvGrpSpPr>
          <p:grpSpPr>
            <a:xfrm>
              <a:off x="5753034" y="2667000"/>
              <a:ext cx="2871269" cy="718066"/>
              <a:chOff x="5753034" y="2667000"/>
              <a:chExt cx="2871269" cy="718066"/>
            </a:xfrm>
          </p:grpSpPr>
          <p:sp>
            <p:nvSpPr>
              <p:cNvPr id="138" name="Rectangle 137"/>
              <p:cNvSpPr/>
              <p:nvPr/>
            </p:nvSpPr>
            <p:spPr>
              <a:xfrm>
                <a:off x="5753034" y="2667000"/>
                <a:ext cx="2871269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Accounts Receivable</a:t>
                </a:r>
              </a:p>
            </p:txBody>
          </p:sp>
          <p:cxnSp>
            <p:nvCxnSpPr>
              <p:cNvPr id="139" name="Straight Connector 138"/>
              <p:cNvCxnSpPr/>
              <p:nvPr/>
            </p:nvCxnSpPr>
            <p:spPr>
              <a:xfrm flipH="1">
                <a:off x="5755849" y="3019306"/>
                <a:ext cx="2743200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40" name="Straight Connector 139"/>
              <p:cNvCxnSpPr/>
              <p:nvPr/>
            </p:nvCxnSpPr>
            <p:spPr>
              <a:xfrm>
                <a:off x="7127449" y="3019306"/>
                <a:ext cx="0" cy="36576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sp>
          <p:nvSpPr>
            <p:cNvPr id="137" name="Rectangle 136"/>
            <p:cNvSpPr/>
            <p:nvPr/>
          </p:nvSpPr>
          <p:spPr>
            <a:xfrm>
              <a:off x="7356049" y="3019306"/>
              <a:ext cx="126446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1,450.00</a:t>
              </a: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5660423" y="2743200"/>
            <a:ext cx="2871269" cy="718066"/>
            <a:chOff x="5753034" y="2667000"/>
            <a:chExt cx="2871269" cy="718066"/>
          </a:xfrm>
        </p:grpSpPr>
        <p:grpSp>
          <p:nvGrpSpPr>
            <p:cNvPr id="142" name="Group 55"/>
            <p:cNvGrpSpPr/>
            <p:nvPr/>
          </p:nvGrpSpPr>
          <p:grpSpPr>
            <a:xfrm>
              <a:off x="5753034" y="2667000"/>
              <a:ext cx="2871269" cy="718066"/>
              <a:chOff x="5753034" y="2667000"/>
              <a:chExt cx="2871269" cy="718066"/>
            </a:xfrm>
          </p:grpSpPr>
          <p:sp>
            <p:nvSpPr>
              <p:cNvPr id="144" name="Rectangle 143"/>
              <p:cNvSpPr/>
              <p:nvPr/>
            </p:nvSpPr>
            <p:spPr>
              <a:xfrm>
                <a:off x="5753034" y="2667000"/>
                <a:ext cx="2871269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Sales Discount</a:t>
                </a:r>
              </a:p>
            </p:txBody>
          </p:sp>
          <p:cxnSp>
            <p:nvCxnSpPr>
              <p:cNvPr id="145" name="Straight Connector 144"/>
              <p:cNvCxnSpPr/>
              <p:nvPr/>
            </p:nvCxnSpPr>
            <p:spPr>
              <a:xfrm flipH="1">
                <a:off x="5755849" y="3019306"/>
                <a:ext cx="2743200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46" name="Straight Connector 145"/>
              <p:cNvCxnSpPr/>
              <p:nvPr/>
            </p:nvCxnSpPr>
            <p:spPr>
              <a:xfrm>
                <a:off x="7127449" y="3019306"/>
                <a:ext cx="0" cy="36576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sp>
          <p:nvSpPr>
            <p:cNvPr id="143" name="Rectangle 142"/>
            <p:cNvSpPr/>
            <p:nvPr/>
          </p:nvSpPr>
          <p:spPr>
            <a:xfrm>
              <a:off x="5861770" y="3019306"/>
              <a:ext cx="126446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29.00</a:t>
              </a:r>
            </a:p>
          </p:txBody>
        </p:sp>
      </p:grpSp>
      <p:sp>
        <p:nvSpPr>
          <p:cNvPr id="147" name="Down Arrow 146"/>
          <p:cNvSpPr/>
          <p:nvPr/>
        </p:nvSpPr>
        <p:spPr>
          <a:xfrm>
            <a:off x="7067374" y="2438400"/>
            <a:ext cx="274320" cy="182880"/>
          </a:xfrm>
          <a:prstGeom prst="downArrow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8" name="Up Arrow 147"/>
          <p:cNvSpPr/>
          <p:nvPr/>
        </p:nvSpPr>
        <p:spPr>
          <a:xfrm>
            <a:off x="5711014" y="1705094"/>
            <a:ext cx="274320" cy="182880"/>
          </a:xfrm>
          <a:prstGeom prst="upArrow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9" name="Down Arrow 148"/>
          <p:cNvSpPr/>
          <p:nvPr/>
        </p:nvSpPr>
        <p:spPr>
          <a:xfrm flipV="1">
            <a:off x="5711014" y="3124200"/>
            <a:ext cx="274320" cy="182880"/>
          </a:xfrm>
          <a:prstGeom prst="downArrow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0" name="Group 149"/>
          <p:cNvGrpSpPr/>
          <p:nvPr/>
        </p:nvGrpSpPr>
        <p:grpSpPr>
          <a:xfrm>
            <a:off x="7597959" y="5257800"/>
            <a:ext cx="1501068" cy="1082388"/>
            <a:chOff x="1066800" y="2295836"/>
            <a:chExt cx="1501068" cy="1082388"/>
          </a:xfrm>
        </p:grpSpPr>
        <p:cxnSp>
          <p:nvCxnSpPr>
            <p:cNvPr id="151" name="Straight Arrow Connector 150"/>
            <p:cNvCxnSpPr/>
            <p:nvPr/>
          </p:nvCxnSpPr>
          <p:spPr>
            <a:xfrm flipV="1">
              <a:off x="1249680" y="2295836"/>
              <a:ext cx="0" cy="675964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152" name="Rectangle 7"/>
            <p:cNvSpPr>
              <a:spLocks noChangeArrowheads="1"/>
            </p:cNvSpPr>
            <p:nvPr/>
          </p:nvSpPr>
          <p:spPr bwMode="auto">
            <a:xfrm>
              <a:off x="1066800" y="2821186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6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1432425" y="2731893"/>
              <a:ext cx="11354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Cash</a:t>
              </a:r>
              <a:b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</a:b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Received</a:t>
              </a:r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4168959" y="3574115"/>
            <a:ext cx="3733799" cy="1571625"/>
            <a:chOff x="729615" y="2514600"/>
            <a:chExt cx="3733799" cy="1571625"/>
          </a:xfrm>
        </p:grpSpPr>
        <p:cxnSp>
          <p:nvCxnSpPr>
            <p:cNvPr id="155" name="Straight Arrow Connector 154"/>
            <p:cNvCxnSpPr/>
            <p:nvPr/>
          </p:nvCxnSpPr>
          <p:spPr>
            <a:xfrm>
              <a:off x="914400" y="2668905"/>
              <a:ext cx="348615" cy="141732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156" name="Rectangle 7"/>
            <p:cNvSpPr>
              <a:spLocks noChangeArrowheads="1"/>
            </p:cNvSpPr>
            <p:nvPr/>
          </p:nvSpPr>
          <p:spPr bwMode="auto">
            <a:xfrm>
              <a:off x="729615" y="2514600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1066799" y="2514600"/>
              <a:ext cx="33966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Original Sales Amount</a:t>
              </a:r>
            </a:p>
          </p:txBody>
        </p:sp>
      </p:grpSp>
      <p:sp>
        <p:nvSpPr>
          <p:cNvPr id="158" name="TextBox 157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LO5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59" name="Slide Number Placeholder 10"/>
          <p:cNvSpPr txBox="1">
            <a:spLocks/>
          </p:cNvSpPr>
          <p:nvPr/>
        </p:nvSpPr>
        <p:spPr>
          <a:xfrm>
            <a:off x="7170357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10</a:t>
            </a:r>
          </a:p>
        </p:txBody>
      </p:sp>
      <p:sp>
        <p:nvSpPr>
          <p:cNvPr id="160" name="Flowchart: Delay 159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7985886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10-3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47" grpId="0" animBg="1"/>
      <p:bldP spid="148" grpId="0" animBg="1"/>
      <p:bldP spid="1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006" y="723585"/>
            <a:ext cx="8281988" cy="6721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accent1"/>
                </a:solidFill>
              </a:rPr>
              <a:t>Lesson 10-3 </a:t>
            </a:r>
            <a:r>
              <a:rPr lang="en-US" sz="3200" dirty="0"/>
              <a:t>Audit Your Understanding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5"/>
          </p:nvPr>
        </p:nvSpPr>
        <p:spPr>
          <a:xfrm>
            <a:off x="451886" y="1669951"/>
            <a:ext cx="8033657" cy="997049"/>
          </a:xfrm>
        </p:spPr>
        <p:txBody>
          <a:bodyPr>
            <a:normAutofit/>
          </a:bodyPr>
          <a:lstStyle/>
          <a:p>
            <a:pPr marL="377825" indent="-3778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1.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	How does a POS terminal determine the price of an item?</a:t>
            </a:r>
          </a:p>
        </p:txBody>
      </p:sp>
      <p:sp>
        <p:nvSpPr>
          <p:cNvPr id="14" name="Content Placeholder 7"/>
          <p:cNvSpPr txBox="1">
            <a:spLocks/>
          </p:cNvSpPr>
          <p:nvPr/>
        </p:nvSpPr>
        <p:spPr>
          <a:xfrm>
            <a:off x="831273" y="3048000"/>
            <a:ext cx="7315200" cy="1828800"/>
          </a:xfrm>
          <a:prstGeom prst="rect">
            <a:avLst/>
          </a:prstGeom>
          <a:solidFill>
            <a:srgbClr val="EEECE1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ANSWER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Before any sale is entered, the number, description, price, and quantity on hand of each item of merchandise are stored in the POS terminal.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Slide Number Placeholder 10"/>
          <p:cNvSpPr txBox="1">
            <a:spLocks/>
          </p:cNvSpPr>
          <p:nvPr/>
        </p:nvSpPr>
        <p:spPr>
          <a:xfrm>
            <a:off x="71628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11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6198"/>
              </a:solidFill>
              <a:effectLst/>
              <a:uLnTx/>
              <a:uFillTx/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17" name="Flowchart: Delay 16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85886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10-3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006" y="723585"/>
            <a:ext cx="8281988" cy="6721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accent1"/>
                </a:solidFill>
              </a:rPr>
              <a:t>Lesson 10-3 </a:t>
            </a:r>
            <a:r>
              <a:rPr lang="en-US" sz="3200" dirty="0"/>
              <a:t>Audit Your Understanding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5"/>
          </p:nvPr>
        </p:nvSpPr>
        <p:spPr>
          <a:xfrm>
            <a:off x="451886" y="1669951"/>
            <a:ext cx="8033657" cy="616049"/>
          </a:xfrm>
        </p:spPr>
        <p:txBody>
          <a:bodyPr>
            <a:normAutofit/>
          </a:bodyPr>
          <a:lstStyle/>
          <a:p>
            <a:pPr marL="377825" marR="0" indent="-3778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2.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	What are the two types of batch reports?</a:t>
            </a:r>
          </a:p>
        </p:txBody>
      </p:sp>
      <p:sp>
        <p:nvSpPr>
          <p:cNvPr id="15" name="Content Placeholder 7"/>
          <p:cNvSpPr txBox="1">
            <a:spLocks/>
          </p:cNvSpPr>
          <p:nvPr/>
        </p:nvSpPr>
        <p:spPr>
          <a:xfrm>
            <a:off x="831273" y="3048000"/>
            <a:ext cx="7315200" cy="1752600"/>
          </a:xfrm>
          <a:prstGeom prst="rect">
            <a:avLst/>
          </a:prstGeom>
          <a:solidFill>
            <a:srgbClr val="EEECE1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ANSWER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A batch report can be detailed, showing each credit card sale, or a summary of the number and total of sales by credit card type.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Slide Number Placeholder 10"/>
          <p:cNvSpPr txBox="1">
            <a:spLocks/>
          </p:cNvSpPr>
          <p:nvPr/>
        </p:nvSpPr>
        <p:spPr>
          <a:xfrm>
            <a:off x="7170357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12</a:t>
            </a:r>
          </a:p>
        </p:txBody>
      </p:sp>
      <p:sp>
        <p:nvSpPr>
          <p:cNvPr id="18" name="Flowchart: Delay 17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85886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10-3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006" y="723585"/>
            <a:ext cx="8281988" cy="6721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accent1"/>
                </a:solidFill>
              </a:rPr>
              <a:t>Lesson 10-3 </a:t>
            </a:r>
            <a:r>
              <a:rPr lang="en-US" sz="3200" dirty="0"/>
              <a:t>Audit Your Understanding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5"/>
          </p:nvPr>
        </p:nvSpPr>
        <p:spPr>
          <a:xfrm>
            <a:off x="451886" y="1669951"/>
            <a:ext cx="8033657" cy="920849"/>
          </a:xfrm>
        </p:spPr>
        <p:txBody>
          <a:bodyPr>
            <a:normAutofit/>
          </a:bodyPr>
          <a:lstStyle/>
          <a:p>
            <a:pPr marL="377825" marR="0" indent="-3778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3.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	What is meant by 2/10, n/30 credit terms?</a:t>
            </a:r>
          </a:p>
        </p:txBody>
      </p:sp>
      <p:sp>
        <p:nvSpPr>
          <p:cNvPr id="15" name="Content Placeholder 7"/>
          <p:cNvSpPr txBox="1">
            <a:spLocks/>
          </p:cNvSpPr>
          <p:nvPr/>
        </p:nvSpPr>
        <p:spPr>
          <a:xfrm>
            <a:off x="831273" y="3048000"/>
            <a:ext cx="7315200" cy="1676400"/>
          </a:xfrm>
          <a:prstGeom prst="rect">
            <a:avLst/>
          </a:prstGeom>
          <a:solidFill>
            <a:srgbClr val="EEECE1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ANSWER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If a customer pays the amount owed within 10 days, the sales invoice amount is reduced 2%. Otherwise, the net amount is due in 30 days.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Slide Number Placeholder 10"/>
          <p:cNvSpPr txBox="1">
            <a:spLocks/>
          </p:cNvSpPr>
          <p:nvPr/>
        </p:nvSpPr>
        <p:spPr>
          <a:xfrm>
            <a:off x="7170357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13</a:t>
            </a:r>
          </a:p>
        </p:txBody>
      </p:sp>
      <p:sp>
        <p:nvSpPr>
          <p:cNvPr id="18" name="Flowchart: Delay 17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85886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10-3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90809"/>
            <a:ext cx="7886700" cy="672105"/>
          </a:xfrm>
        </p:spPr>
        <p:txBody>
          <a:bodyPr>
            <a:normAutofit/>
          </a:bodyPr>
          <a:lstStyle/>
          <a:p>
            <a:r>
              <a:rPr lang="en-US" sz="3000" dirty="0"/>
              <a:t>Processing Sales Transactions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type="body" sz="quarter" idx="15"/>
          </p:nvPr>
        </p:nvSpPr>
        <p:spPr>
          <a:xfrm>
            <a:off x="451886" y="1735547"/>
            <a:ext cx="8291238" cy="3732692"/>
          </a:xfrm>
        </p:spPr>
        <p:txBody>
          <a:bodyPr>
            <a:normAutofit lnSpcReduction="10000"/>
          </a:bodyPr>
          <a:lstStyle/>
          <a:p>
            <a:pPr marL="385763" indent="-385763"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sz="2400" dirty="0"/>
              <a:t>A sale in which the customer pays for the total amount </a:t>
            </a:r>
            <a:br>
              <a:rPr lang="en-US" sz="2400" dirty="0"/>
            </a:br>
            <a:r>
              <a:rPr lang="en-US" sz="2400" dirty="0"/>
              <a:t>of the sale at the time of the transaction is called a </a:t>
            </a:r>
            <a:br>
              <a:rPr lang="en-US" sz="2400" dirty="0"/>
            </a:br>
            <a:r>
              <a:rPr lang="en-US" sz="2400" b="1" dirty="0">
                <a:solidFill>
                  <a:srgbClr val="0070C0"/>
                </a:solidFill>
              </a:rPr>
              <a:t>cash sale</a:t>
            </a:r>
            <a:r>
              <a:rPr lang="en-US" sz="2400" dirty="0"/>
              <a:t>. </a:t>
            </a:r>
          </a:p>
          <a:p>
            <a:pPr marL="385763" indent="-385763"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sz="2400" dirty="0"/>
              <a:t>Credit card and debit card sales are treated as cash sales </a:t>
            </a:r>
            <a:r>
              <a:rPr lang="en-US" dirty="0"/>
              <a:t>because</a:t>
            </a:r>
            <a:r>
              <a:rPr lang="en-US" sz="2400" dirty="0"/>
              <a:t> the business receives its cash in a very short time. </a:t>
            </a:r>
          </a:p>
          <a:p>
            <a:pPr marL="385763" indent="-385763"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sz="2400" dirty="0"/>
              <a:t>A specialized computer used to collect, store, and report all the information about a sales transaction is called a </a:t>
            </a:r>
            <a:r>
              <a:rPr lang="en-US" sz="2400" b="1" dirty="0">
                <a:solidFill>
                  <a:srgbClr val="0070C0"/>
                </a:solidFill>
              </a:rPr>
              <a:t>point-of-sale (POS) terminal</a:t>
            </a:r>
            <a:r>
              <a:rPr lang="en-US" sz="2400" dirty="0"/>
              <a:t>.</a:t>
            </a:r>
          </a:p>
          <a:p>
            <a:pPr marL="385763" indent="-385763"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sz="2400" dirty="0"/>
              <a:t>The report that summarizes the cash and credit card sales of a point-of-sale terminal is called a </a:t>
            </a:r>
            <a:r>
              <a:rPr lang="en-US" sz="2400" b="1" dirty="0">
                <a:solidFill>
                  <a:srgbClr val="0070C0"/>
                </a:solidFill>
              </a:rPr>
              <a:t>terminal summary</a:t>
            </a:r>
            <a:r>
              <a:rPr lang="en-US" sz="2400" dirty="0"/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LO4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2</a:t>
            </a:r>
          </a:p>
        </p:txBody>
      </p:sp>
      <p:sp>
        <p:nvSpPr>
          <p:cNvPr id="14" name="Flowchart: Delay 13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85886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10-3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90809"/>
            <a:ext cx="7886700" cy="672105"/>
          </a:xfrm>
        </p:spPr>
        <p:txBody>
          <a:bodyPr/>
          <a:lstStyle/>
          <a:p>
            <a:r>
              <a:rPr lang="en-US" sz="3000" dirty="0"/>
              <a:t>Terminal Summary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3636" t="1542" r="3636" b="1542"/>
          <a:stretch>
            <a:fillRect/>
          </a:stretch>
        </p:blipFill>
        <p:spPr bwMode="auto">
          <a:xfrm>
            <a:off x="3581400" y="1485585"/>
            <a:ext cx="1981200" cy="4881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LO4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3</a:t>
            </a:r>
          </a:p>
        </p:txBody>
      </p:sp>
      <p:sp>
        <p:nvSpPr>
          <p:cNvPr id="14" name="Flowchart: Delay 13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85886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10-3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90809"/>
            <a:ext cx="7886700" cy="672105"/>
          </a:xfrm>
        </p:spPr>
        <p:txBody>
          <a:bodyPr/>
          <a:lstStyle/>
          <a:p>
            <a:r>
              <a:rPr lang="en-US" sz="3000"/>
              <a:t>Processing Credit Cards</a:t>
            </a:r>
            <a:endParaRPr lang="en-US" sz="3000" dirty="0"/>
          </a:p>
        </p:txBody>
      </p:sp>
      <p:sp>
        <p:nvSpPr>
          <p:cNvPr id="10" name="Content Placeholder 9"/>
          <p:cNvSpPr>
            <a:spLocks noGrp="1"/>
          </p:cNvSpPr>
          <p:nvPr>
            <p:ph type="body" sz="quarter" idx="15"/>
          </p:nvPr>
        </p:nvSpPr>
        <p:spPr>
          <a:xfrm>
            <a:off x="451886" y="1708366"/>
            <a:ext cx="8033657" cy="3732692"/>
          </a:xfrm>
        </p:spPr>
        <p:txBody>
          <a:bodyPr>
            <a:normAutofit/>
          </a:bodyPr>
          <a:lstStyle/>
          <a:p>
            <a:pPr marL="377825" indent="-377825"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Sales information for credit card sales is stored in the POS terminals. </a:t>
            </a:r>
          </a:p>
          <a:p>
            <a:pPr marL="377825" indent="-377825"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A report of credit card sales produced by a point-of-sale terminal is called a 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batch report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677863" lvl="1" indent="-307975">
              <a:buClr>
                <a:srgbClr val="0070C0"/>
              </a:buClr>
              <a:buSzPct val="120000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A batch report can be detailed, showing every credit card sale. </a:t>
            </a:r>
          </a:p>
          <a:p>
            <a:pPr marL="677863" lvl="1" indent="-307975">
              <a:buClr>
                <a:srgbClr val="0070C0"/>
              </a:buClr>
              <a:buSzPct val="120000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Or, the batch report can be a summary, showing only the number and total of sales by credit card type.</a:t>
            </a:r>
          </a:p>
          <a:p>
            <a:pPr marL="377825" indent="-377825"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The process of preparing a batch report from a point-of-sale terminal is called 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batching out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LO4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4</a:t>
            </a:r>
          </a:p>
        </p:txBody>
      </p:sp>
      <p:sp>
        <p:nvSpPr>
          <p:cNvPr id="13" name="Flowchart: Delay 12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85886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10-3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90809"/>
            <a:ext cx="7886700" cy="672105"/>
          </a:xfrm>
        </p:spPr>
        <p:txBody>
          <a:bodyPr/>
          <a:lstStyle/>
          <a:p>
            <a:r>
              <a:rPr lang="en-US" sz="3000"/>
              <a:t>Batch Report</a:t>
            </a:r>
            <a:endParaRPr lang="en-US" sz="3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3390" t="1392" r="3390" b="1392"/>
          <a:stretch>
            <a:fillRect/>
          </a:stretch>
        </p:blipFill>
        <p:spPr bwMode="auto">
          <a:xfrm>
            <a:off x="3607019" y="1501192"/>
            <a:ext cx="1929962" cy="49008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1" name="TextBox 10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LO4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5</a:t>
            </a:r>
          </a:p>
        </p:txBody>
      </p:sp>
      <p:sp>
        <p:nvSpPr>
          <p:cNvPr id="13" name="Flowchart: Delay 12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85886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10-3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90809"/>
            <a:ext cx="7886700" cy="672105"/>
          </a:xfrm>
        </p:spPr>
        <p:txBody>
          <a:bodyPr/>
          <a:lstStyle/>
          <a:p>
            <a:r>
              <a:rPr lang="en-US" sz="3000"/>
              <a:t>Cash Receipts Journal</a:t>
            </a:r>
            <a:endParaRPr lang="en-US" sz="3000" dirty="0"/>
          </a:p>
        </p:txBody>
      </p:sp>
      <p:sp>
        <p:nvSpPr>
          <p:cNvPr id="12" name="Content Placeholder 11"/>
          <p:cNvSpPr>
            <a:spLocks noGrp="1"/>
          </p:cNvSpPr>
          <p:nvPr>
            <p:ph type="body" sz="quarter" idx="15"/>
          </p:nvPr>
        </p:nvSpPr>
        <p:spPr>
          <a:xfrm>
            <a:off x="459443" y="1708366"/>
            <a:ext cx="8298795" cy="1720634"/>
          </a:xfrm>
        </p:spPr>
        <p:txBody>
          <a:bodyPr>
            <a:normAutofit/>
          </a:bodyPr>
          <a:lstStyle/>
          <a:p>
            <a:pPr marL="355600" indent="-355600"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A </a:t>
            </a:r>
            <a:r>
              <a:rPr lang="en-US" b="1" dirty="0">
                <a:solidFill>
                  <a:srgbClr val="0070C0"/>
                </a:solidFill>
              </a:rPr>
              <a:t>cash receipts journal </a:t>
            </a:r>
            <a:r>
              <a:rPr lang="en-US" dirty="0"/>
              <a:t>is a special journal used to record only cash receipt transactions. </a:t>
            </a:r>
          </a:p>
          <a:p>
            <a:pPr marL="355600" indent="-355600"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A cash discount on a sale taken by the customer is called a </a:t>
            </a:r>
            <a:r>
              <a:rPr lang="en-US" b="1" dirty="0">
                <a:solidFill>
                  <a:srgbClr val="0070C0"/>
                </a:solidFill>
              </a:rPr>
              <a:t>sales discount</a:t>
            </a:r>
            <a:r>
              <a:rPr lang="en-US" dirty="0"/>
              <a:t>.</a:t>
            </a:r>
          </a:p>
        </p:txBody>
      </p:sp>
      <p:pic>
        <p:nvPicPr>
          <p:cNvPr id="7" name="Picture 6" descr="Chapter 10_Page 2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810000"/>
            <a:ext cx="8229600" cy="165425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LO4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6</a:t>
            </a:r>
          </a:p>
        </p:txBody>
      </p:sp>
      <p:sp>
        <p:nvSpPr>
          <p:cNvPr id="15" name="Flowchart: Delay 14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85886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10-3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90809"/>
            <a:ext cx="7886700" cy="672105"/>
          </a:xfrm>
        </p:spPr>
        <p:txBody>
          <a:bodyPr/>
          <a:lstStyle/>
          <a:p>
            <a:r>
              <a:rPr lang="en-US" sz="3000"/>
              <a:t>Cash and Credit Card Sales</a:t>
            </a:r>
            <a:endParaRPr lang="en-US" sz="3000" dirty="0"/>
          </a:p>
        </p:txBody>
      </p:sp>
      <p:sp>
        <p:nvSpPr>
          <p:cNvPr id="118" name="Rectangle 117"/>
          <p:cNvSpPr/>
          <p:nvPr/>
        </p:nvSpPr>
        <p:spPr>
          <a:xfrm>
            <a:off x="351402" y="1447800"/>
            <a:ext cx="5029200" cy="830997"/>
          </a:xfrm>
          <a:prstGeom prst="rect">
            <a:avLst/>
          </a:prstGeom>
          <a:gradFill flip="none" rotWithShape="1">
            <a:gsLst>
              <a:gs pos="0">
                <a:sysClr val="window" lastClr="FFFFFF"/>
              </a:gs>
              <a:gs pos="50000">
                <a:srgbClr val="CCECFF"/>
              </a:gs>
              <a:gs pos="100000">
                <a:sysClr val="window" lastClr="FFFFFF"/>
              </a:gs>
            </a:gsLst>
            <a:lin ang="10800000" scaled="1"/>
            <a:tileRect/>
          </a:gradFill>
        </p:spPr>
        <p:txBody>
          <a:bodyPr vert="horz" wrap="square" lIns="91440" tIns="45720" rIns="91440" bIns="45720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November 4.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Recorded cash and credit card sales, $6,280.00, plus sales tax, $376.80; total, $6,656.80. Terminal Summary 35.</a:t>
            </a:r>
          </a:p>
        </p:txBody>
      </p:sp>
      <p:pic>
        <p:nvPicPr>
          <p:cNvPr id="119" name="Picture 118" descr="Chapter 10_Page 297.jpg"/>
          <p:cNvPicPr>
            <a:picLocks noChangeAspect="1"/>
          </p:cNvPicPr>
          <p:nvPr/>
        </p:nvPicPr>
        <p:blipFill>
          <a:blip r:embed="rId2" cstate="print"/>
          <a:srcRect b="14545"/>
          <a:stretch>
            <a:fillRect/>
          </a:stretch>
        </p:blipFill>
        <p:spPr>
          <a:xfrm>
            <a:off x="449643" y="3809999"/>
            <a:ext cx="8229600" cy="1395356"/>
          </a:xfrm>
          <a:prstGeom prst="rect">
            <a:avLst/>
          </a:prstGeom>
        </p:spPr>
      </p:pic>
      <p:grpSp>
        <p:nvGrpSpPr>
          <p:cNvPr id="120" name="Group 119"/>
          <p:cNvGrpSpPr/>
          <p:nvPr/>
        </p:nvGrpSpPr>
        <p:grpSpPr>
          <a:xfrm>
            <a:off x="1821242" y="2819400"/>
            <a:ext cx="3207957" cy="1905000"/>
            <a:chOff x="685799" y="2426697"/>
            <a:chExt cx="3207957" cy="1905000"/>
          </a:xfrm>
        </p:grpSpPr>
        <p:cxnSp>
          <p:nvCxnSpPr>
            <p:cNvPr id="121" name="Straight Arrow Connector 120"/>
            <p:cNvCxnSpPr/>
            <p:nvPr/>
          </p:nvCxnSpPr>
          <p:spPr>
            <a:xfrm flipH="1">
              <a:off x="1249680" y="3036297"/>
              <a:ext cx="807720" cy="129540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122" name="Rectangle 7"/>
            <p:cNvSpPr>
              <a:spLocks noChangeArrowheads="1"/>
            </p:cNvSpPr>
            <p:nvPr/>
          </p:nvSpPr>
          <p:spPr bwMode="auto">
            <a:xfrm>
              <a:off x="1879900" y="2821186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685799" y="2426697"/>
              <a:ext cx="32079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Terminal Summary Number</a:t>
              </a: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754443" y="2819400"/>
            <a:ext cx="671979" cy="1981200"/>
            <a:chOff x="797134" y="2667000"/>
            <a:chExt cx="671979" cy="1981200"/>
          </a:xfrm>
        </p:grpSpPr>
        <p:cxnSp>
          <p:nvCxnSpPr>
            <p:cNvPr id="125" name="Straight Arrow Connector 124"/>
            <p:cNvCxnSpPr/>
            <p:nvPr/>
          </p:nvCxnSpPr>
          <p:spPr>
            <a:xfrm flipH="1">
              <a:off x="1109976" y="3276600"/>
              <a:ext cx="0" cy="137160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126" name="Rectangle 7"/>
            <p:cNvSpPr>
              <a:spLocks noChangeArrowheads="1"/>
            </p:cNvSpPr>
            <p:nvPr/>
          </p:nvSpPr>
          <p:spPr bwMode="auto">
            <a:xfrm>
              <a:off x="927096" y="3059668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797134" y="2667000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Date</a:t>
              </a: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6012242" y="4876800"/>
            <a:ext cx="1302957" cy="1492625"/>
            <a:chOff x="1523999" y="2359462"/>
            <a:chExt cx="1302957" cy="1492625"/>
          </a:xfrm>
        </p:grpSpPr>
        <p:cxnSp>
          <p:nvCxnSpPr>
            <p:cNvPr id="129" name="Straight Arrow Connector 128"/>
            <p:cNvCxnSpPr/>
            <p:nvPr/>
          </p:nvCxnSpPr>
          <p:spPr>
            <a:xfrm flipV="1">
              <a:off x="2095500" y="2359462"/>
              <a:ext cx="0" cy="612338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130" name="Rectangle 7"/>
            <p:cNvSpPr>
              <a:spLocks noChangeArrowheads="1"/>
            </p:cNvSpPr>
            <p:nvPr/>
          </p:nvSpPr>
          <p:spPr bwMode="auto">
            <a:xfrm>
              <a:off x="1912620" y="2821186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6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1523999" y="3205756"/>
              <a:ext cx="13029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Sales Tax</a:t>
              </a:r>
              <a:b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</a:b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Payable</a:t>
              </a: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983042" y="4876800"/>
            <a:ext cx="921957" cy="1496199"/>
            <a:chOff x="51546" y="2054662"/>
            <a:chExt cx="921957" cy="1496199"/>
          </a:xfrm>
        </p:grpSpPr>
        <p:cxnSp>
          <p:nvCxnSpPr>
            <p:cNvPr id="133" name="Straight Arrow Connector 132"/>
            <p:cNvCxnSpPr/>
            <p:nvPr/>
          </p:nvCxnSpPr>
          <p:spPr>
            <a:xfrm flipH="1" flipV="1">
              <a:off x="432547" y="2054662"/>
              <a:ext cx="0" cy="614244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134" name="Rectangle 7"/>
            <p:cNvSpPr>
              <a:spLocks noChangeArrowheads="1"/>
            </p:cNvSpPr>
            <p:nvPr/>
          </p:nvSpPr>
          <p:spPr bwMode="auto">
            <a:xfrm>
              <a:off x="249667" y="2514600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51546" y="2904530"/>
              <a:ext cx="9219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Check </a:t>
              </a:r>
              <a:b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</a:b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Mark</a:t>
              </a: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5751107" y="1324094"/>
            <a:ext cx="2928136" cy="718066"/>
            <a:chOff x="5755849" y="1676400"/>
            <a:chExt cx="2928136" cy="718066"/>
          </a:xfrm>
        </p:grpSpPr>
        <p:grpSp>
          <p:nvGrpSpPr>
            <p:cNvPr id="137" name="Group 53"/>
            <p:cNvGrpSpPr/>
            <p:nvPr/>
          </p:nvGrpSpPr>
          <p:grpSpPr>
            <a:xfrm>
              <a:off x="5755849" y="1676400"/>
              <a:ext cx="2928136" cy="718066"/>
              <a:chOff x="5755849" y="1676400"/>
              <a:chExt cx="2928136" cy="718066"/>
            </a:xfrm>
          </p:grpSpPr>
          <p:sp>
            <p:nvSpPr>
              <p:cNvPr id="139" name="Rectangle 138"/>
              <p:cNvSpPr/>
              <p:nvPr/>
            </p:nvSpPr>
            <p:spPr>
              <a:xfrm>
                <a:off x="5812716" y="1676400"/>
                <a:ext cx="2871269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Cash</a:t>
                </a:r>
              </a:p>
            </p:txBody>
          </p:sp>
          <p:cxnSp>
            <p:nvCxnSpPr>
              <p:cNvPr id="140" name="Straight Connector 139"/>
              <p:cNvCxnSpPr/>
              <p:nvPr/>
            </p:nvCxnSpPr>
            <p:spPr>
              <a:xfrm flipH="1">
                <a:off x="5755849" y="2028706"/>
                <a:ext cx="2468880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41" name="Straight Connector 140"/>
              <p:cNvCxnSpPr/>
              <p:nvPr/>
            </p:nvCxnSpPr>
            <p:spPr>
              <a:xfrm>
                <a:off x="7127449" y="2028706"/>
                <a:ext cx="0" cy="36576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sp>
          <p:nvSpPr>
            <p:cNvPr id="138" name="Rectangle 137"/>
            <p:cNvSpPr/>
            <p:nvPr/>
          </p:nvSpPr>
          <p:spPr>
            <a:xfrm>
              <a:off x="5862989" y="2025134"/>
              <a:ext cx="126446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6,656.80</a:t>
              </a:r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5748292" y="2057400"/>
            <a:ext cx="2871269" cy="718066"/>
            <a:chOff x="5753034" y="2667000"/>
            <a:chExt cx="2871269" cy="718066"/>
          </a:xfrm>
        </p:grpSpPr>
        <p:grpSp>
          <p:nvGrpSpPr>
            <p:cNvPr id="143" name="Group 55"/>
            <p:cNvGrpSpPr/>
            <p:nvPr/>
          </p:nvGrpSpPr>
          <p:grpSpPr>
            <a:xfrm>
              <a:off x="5753034" y="2667000"/>
              <a:ext cx="2871269" cy="718066"/>
              <a:chOff x="5753034" y="2667000"/>
              <a:chExt cx="2871269" cy="718066"/>
            </a:xfrm>
          </p:grpSpPr>
          <p:sp>
            <p:nvSpPr>
              <p:cNvPr id="145" name="Rectangle 144"/>
              <p:cNvSpPr/>
              <p:nvPr/>
            </p:nvSpPr>
            <p:spPr>
              <a:xfrm>
                <a:off x="5753034" y="2667000"/>
                <a:ext cx="2871269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Sales</a:t>
                </a:r>
              </a:p>
            </p:txBody>
          </p:sp>
          <p:cxnSp>
            <p:nvCxnSpPr>
              <p:cNvPr id="146" name="Straight Connector 145"/>
              <p:cNvCxnSpPr/>
              <p:nvPr/>
            </p:nvCxnSpPr>
            <p:spPr>
              <a:xfrm flipH="1">
                <a:off x="5755849" y="3019306"/>
                <a:ext cx="2743200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47" name="Straight Connector 146"/>
              <p:cNvCxnSpPr/>
              <p:nvPr/>
            </p:nvCxnSpPr>
            <p:spPr>
              <a:xfrm>
                <a:off x="7127449" y="3019306"/>
                <a:ext cx="0" cy="36576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sp>
          <p:nvSpPr>
            <p:cNvPr id="144" name="Rectangle 143"/>
            <p:cNvSpPr/>
            <p:nvPr/>
          </p:nvSpPr>
          <p:spPr>
            <a:xfrm>
              <a:off x="7356049" y="3019306"/>
              <a:ext cx="126446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6,280.00</a:t>
              </a:r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7688643" y="4876800"/>
            <a:ext cx="762000" cy="1207532"/>
            <a:chOff x="2362200" y="1902262"/>
            <a:chExt cx="762000" cy="1207532"/>
          </a:xfrm>
        </p:grpSpPr>
        <p:cxnSp>
          <p:nvCxnSpPr>
            <p:cNvPr id="149" name="Straight Arrow Connector 148"/>
            <p:cNvCxnSpPr/>
            <p:nvPr/>
          </p:nvCxnSpPr>
          <p:spPr>
            <a:xfrm flipV="1">
              <a:off x="2743200" y="1902262"/>
              <a:ext cx="0" cy="73152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150" name="Rectangle 7"/>
            <p:cNvSpPr>
              <a:spLocks noChangeArrowheads="1"/>
            </p:cNvSpPr>
            <p:nvPr/>
          </p:nvSpPr>
          <p:spPr bwMode="auto">
            <a:xfrm>
              <a:off x="2556735" y="2359462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7</a:t>
              </a: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2362200" y="2740462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Cash</a:t>
              </a:r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5751107" y="2819400"/>
            <a:ext cx="2871269" cy="718066"/>
            <a:chOff x="5753034" y="2667000"/>
            <a:chExt cx="2871269" cy="718066"/>
          </a:xfrm>
        </p:grpSpPr>
        <p:grpSp>
          <p:nvGrpSpPr>
            <p:cNvPr id="153" name="Group 55"/>
            <p:cNvGrpSpPr/>
            <p:nvPr/>
          </p:nvGrpSpPr>
          <p:grpSpPr>
            <a:xfrm>
              <a:off x="5753034" y="2667000"/>
              <a:ext cx="2871269" cy="718066"/>
              <a:chOff x="5753034" y="2667000"/>
              <a:chExt cx="2871269" cy="718066"/>
            </a:xfrm>
          </p:grpSpPr>
          <p:sp>
            <p:nvSpPr>
              <p:cNvPr id="155" name="Rectangle 154"/>
              <p:cNvSpPr/>
              <p:nvPr/>
            </p:nvSpPr>
            <p:spPr>
              <a:xfrm>
                <a:off x="5753034" y="2667000"/>
                <a:ext cx="2871269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Sales Tax Payable</a:t>
                </a:r>
              </a:p>
            </p:txBody>
          </p:sp>
          <p:cxnSp>
            <p:nvCxnSpPr>
              <p:cNvPr id="156" name="Straight Connector 155"/>
              <p:cNvCxnSpPr/>
              <p:nvPr/>
            </p:nvCxnSpPr>
            <p:spPr>
              <a:xfrm flipH="1">
                <a:off x="5755849" y="3019306"/>
                <a:ext cx="2743200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7127449" y="3019306"/>
                <a:ext cx="0" cy="36576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sp>
          <p:nvSpPr>
            <p:cNvPr id="154" name="Rectangle 153"/>
            <p:cNvSpPr/>
            <p:nvPr/>
          </p:nvSpPr>
          <p:spPr>
            <a:xfrm>
              <a:off x="7356049" y="3019306"/>
              <a:ext cx="126446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376.80</a:t>
              </a:r>
            </a:p>
          </p:txBody>
        </p:sp>
      </p:grpSp>
      <p:sp>
        <p:nvSpPr>
          <p:cNvPr id="158" name="Down Arrow 157"/>
          <p:cNvSpPr/>
          <p:nvPr/>
        </p:nvSpPr>
        <p:spPr>
          <a:xfrm flipV="1">
            <a:off x="7158058" y="2438400"/>
            <a:ext cx="274320" cy="182880"/>
          </a:xfrm>
          <a:prstGeom prst="downArrow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59" name="Up Arrow 158"/>
          <p:cNvSpPr/>
          <p:nvPr/>
        </p:nvSpPr>
        <p:spPr>
          <a:xfrm>
            <a:off x="5801698" y="1705094"/>
            <a:ext cx="274320" cy="182880"/>
          </a:xfrm>
          <a:prstGeom prst="upArrow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60" name="Down Arrow 159"/>
          <p:cNvSpPr/>
          <p:nvPr/>
        </p:nvSpPr>
        <p:spPr>
          <a:xfrm flipV="1">
            <a:off x="7160873" y="3200400"/>
            <a:ext cx="274320" cy="182880"/>
          </a:xfrm>
          <a:prstGeom prst="downArrow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1" name="Group 160"/>
          <p:cNvGrpSpPr/>
          <p:nvPr/>
        </p:nvGrpSpPr>
        <p:grpSpPr>
          <a:xfrm>
            <a:off x="2430842" y="4876800"/>
            <a:ext cx="921957" cy="1496199"/>
            <a:chOff x="958214" y="2054662"/>
            <a:chExt cx="921957" cy="1496199"/>
          </a:xfrm>
        </p:grpSpPr>
        <p:cxnSp>
          <p:nvCxnSpPr>
            <p:cNvPr id="162" name="Straight Arrow Connector 161"/>
            <p:cNvCxnSpPr/>
            <p:nvPr/>
          </p:nvCxnSpPr>
          <p:spPr>
            <a:xfrm flipV="1">
              <a:off x="1339215" y="2054662"/>
              <a:ext cx="0" cy="614244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163" name="Rectangle 7"/>
            <p:cNvSpPr>
              <a:spLocks noChangeArrowheads="1"/>
            </p:cNvSpPr>
            <p:nvPr/>
          </p:nvSpPr>
          <p:spPr bwMode="auto">
            <a:xfrm>
              <a:off x="1156335" y="2514600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958214" y="2904530"/>
              <a:ext cx="9219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Check </a:t>
              </a:r>
              <a:b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</a:b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Mark</a:t>
              </a:r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4793043" y="4876800"/>
            <a:ext cx="762000" cy="1219200"/>
            <a:chOff x="533400" y="2054662"/>
            <a:chExt cx="762000" cy="1219200"/>
          </a:xfrm>
        </p:grpSpPr>
        <p:cxnSp>
          <p:nvCxnSpPr>
            <p:cNvPr id="166" name="Straight Arrow Connector 165"/>
            <p:cNvCxnSpPr/>
            <p:nvPr/>
          </p:nvCxnSpPr>
          <p:spPr>
            <a:xfrm flipV="1">
              <a:off x="914400" y="2054662"/>
              <a:ext cx="381000" cy="614244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167" name="Rectangle 7"/>
            <p:cNvSpPr>
              <a:spLocks noChangeArrowheads="1"/>
            </p:cNvSpPr>
            <p:nvPr/>
          </p:nvSpPr>
          <p:spPr bwMode="auto">
            <a:xfrm>
              <a:off x="729615" y="2514600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533400" y="290453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Sales</a:t>
              </a:r>
            </a:p>
          </p:txBody>
        </p:sp>
      </p:grpSp>
      <p:sp>
        <p:nvSpPr>
          <p:cNvPr id="169" name="TextBox 168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LO4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70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7</a:t>
            </a:r>
          </a:p>
        </p:txBody>
      </p:sp>
      <p:sp>
        <p:nvSpPr>
          <p:cNvPr id="171" name="Flowchart: Delay 170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7985886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10-3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58" grpId="0" animBg="1"/>
      <p:bldP spid="159" grpId="0" animBg="1"/>
      <p:bldP spid="16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90809"/>
            <a:ext cx="7886700" cy="672105"/>
          </a:xfrm>
        </p:spPr>
        <p:txBody>
          <a:bodyPr/>
          <a:lstStyle/>
          <a:p>
            <a:r>
              <a:rPr lang="en-US" sz="3000" dirty="0"/>
              <a:t>Cash Receipts on Account</a:t>
            </a:r>
          </a:p>
        </p:txBody>
      </p:sp>
      <p:pic>
        <p:nvPicPr>
          <p:cNvPr id="83" name="Picture 82" descr="Chapter 10_Page 2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514450"/>
            <a:ext cx="8229600" cy="1819550"/>
          </a:xfrm>
          <a:prstGeom prst="rect">
            <a:avLst/>
          </a:prstGeom>
        </p:spPr>
      </p:pic>
      <p:sp>
        <p:nvSpPr>
          <p:cNvPr id="84" name="Rectangle 83"/>
          <p:cNvSpPr/>
          <p:nvPr/>
        </p:nvSpPr>
        <p:spPr>
          <a:xfrm>
            <a:off x="374073" y="1630428"/>
            <a:ext cx="4800600" cy="830997"/>
          </a:xfrm>
          <a:prstGeom prst="rect">
            <a:avLst/>
          </a:prstGeom>
          <a:gradFill flip="none" rotWithShape="1">
            <a:gsLst>
              <a:gs pos="0">
                <a:sysClr val="window" lastClr="FFFFFF"/>
              </a:gs>
              <a:gs pos="50000">
                <a:srgbClr val="CCECFF"/>
              </a:gs>
              <a:gs pos="100000">
                <a:sysClr val="window" lastClr="FFFFFF"/>
              </a:gs>
            </a:gsLst>
            <a:lin ang="10800000" scaled="1"/>
            <a:tileRect/>
          </a:gradFill>
        </p:spPr>
        <p:txBody>
          <a:bodyPr vert="horz" wrap="square" lIns="91440" tIns="45720" rIns="91440" bIns="45720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November 4.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Received cash on account from Edmonds Hospital, $2,516.80, covering S448. Receipt No. 610.</a:t>
            </a:r>
          </a:p>
        </p:txBody>
      </p:sp>
      <p:grpSp>
        <p:nvGrpSpPr>
          <p:cNvPr id="85" name="Group 84"/>
          <p:cNvGrpSpPr/>
          <p:nvPr/>
        </p:nvGrpSpPr>
        <p:grpSpPr>
          <a:xfrm>
            <a:off x="5334000" y="1310640"/>
            <a:ext cx="2928136" cy="718066"/>
            <a:chOff x="5755849" y="1676400"/>
            <a:chExt cx="2928136" cy="718066"/>
          </a:xfrm>
        </p:grpSpPr>
        <p:grpSp>
          <p:nvGrpSpPr>
            <p:cNvPr id="86" name="Group 53"/>
            <p:cNvGrpSpPr/>
            <p:nvPr/>
          </p:nvGrpSpPr>
          <p:grpSpPr>
            <a:xfrm>
              <a:off x="5755849" y="1676400"/>
              <a:ext cx="2928136" cy="718066"/>
              <a:chOff x="5755849" y="1676400"/>
              <a:chExt cx="2928136" cy="718066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5812716" y="1676400"/>
                <a:ext cx="2871269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Cash</a:t>
                </a:r>
              </a:p>
            </p:txBody>
          </p:sp>
          <p:cxnSp>
            <p:nvCxnSpPr>
              <p:cNvPr id="89" name="Straight Connector 88"/>
              <p:cNvCxnSpPr/>
              <p:nvPr/>
            </p:nvCxnSpPr>
            <p:spPr>
              <a:xfrm flipH="1">
                <a:off x="5755849" y="2028706"/>
                <a:ext cx="2743200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7127449" y="2028706"/>
                <a:ext cx="0" cy="36576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sp>
          <p:nvSpPr>
            <p:cNvPr id="87" name="Rectangle 86"/>
            <p:cNvSpPr/>
            <p:nvPr/>
          </p:nvSpPr>
          <p:spPr>
            <a:xfrm>
              <a:off x="5862989" y="2025134"/>
              <a:ext cx="126446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2,516.80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5331185" y="2148840"/>
            <a:ext cx="2871269" cy="718066"/>
            <a:chOff x="5753034" y="2667000"/>
            <a:chExt cx="2871269" cy="718066"/>
          </a:xfrm>
        </p:grpSpPr>
        <p:grpSp>
          <p:nvGrpSpPr>
            <p:cNvPr id="92" name="Group 55"/>
            <p:cNvGrpSpPr/>
            <p:nvPr/>
          </p:nvGrpSpPr>
          <p:grpSpPr>
            <a:xfrm>
              <a:off x="5753034" y="2667000"/>
              <a:ext cx="2871269" cy="718066"/>
              <a:chOff x="5753034" y="2667000"/>
              <a:chExt cx="2871269" cy="718066"/>
            </a:xfrm>
          </p:grpSpPr>
          <p:sp>
            <p:nvSpPr>
              <p:cNvPr id="94" name="Rectangle 93"/>
              <p:cNvSpPr/>
              <p:nvPr/>
            </p:nvSpPr>
            <p:spPr>
              <a:xfrm>
                <a:off x="5753034" y="2667000"/>
                <a:ext cx="2871269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Accounts Payable</a:t>
                </a:r>
              </a:p>
            </p:txBody>
          </p:sp>
          <p:cxnSp>
            <p:nvCxnSpPr>
              <p:cNvPr id="95" name="Straight Connector 94"/>
              <p:cNvCxnSpPr/>
              <p:nvPr/>
            </p:nvCxnSpPr>
            <p:spPr>
              <a:xfrm flipH="1">
                <a:off x="5755849" y="3019306"/>
                <a:ext cx="2743200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7127449" y="3019306"/>
                <a:ext cx="0" cy="36576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sp>
          <p:nvSpPr>
            <p:cNvPr id="93" name="Rectangle 92"/>
            <p:cNvSpPr/>
            <p:nvPr/>
          </p:nvSpPr>
          <p:spPr>
            <a:xfrm>
              <a:off x="7356049" y="3019306"/>
              <a:ext cx="126446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2,516.80</a:t>
              </a:r>
            </a:p>
          </p:txBody>
        </p:sp>
      </p:grpSp>
      <p:sp>
        <p:nvSpPr>
          <p:cNvPr id="97" name="Down Arrow 96"/>
          <p:cNvSpPr/>
          <p:nvPr/>
        </p:nvSpPr>
        <p:spPr>
          <a:xfrm>
            <a:off x="6740951" y="2529840"/>
            <a:ext cx="365760" cy="365760"/>
          </a:xfrm>
          <a:prstGeom prst="downArrow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Up Arrow 97"/>
          <p:cNvSpPr/>
          <p:nvPr/>
        </p:nvSpPr>
        <p:spPr>
          <a:xfrm>
            <a:off x="5384591" y="1691640"/>
            <a:ext cx="365760" cy="365760"/>
          </a:xfrm>
          <a:prstGeom prst="upArrow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1828800" y="4724400"/>
            <a:ext cx="2133600" cy="1447800"/>
            <a:chOff x="1066800" y="2017931"/>
            <a:chExt cx="2133600" cy="1447800"/>
          </a:xfrm>
        </p:grpSpPr>
        <p:cxnSp>
          <p:nvCxnSpPr>
            <p:cNvPr id="100" name="Straight Arrow Connector 99"/>
            <p:cNvCxnSpPr/>
            <p:nvPr/>
          </p:nvCxnSpPr>
          <p:spPr>
            <a:xfrm flipV="1">
              <a:off x="1249680" y="2017931"/>
              <a:ext cx="579120" cy="982445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101" name="Rectangle 7"/>
            <p:cNvSpPr>
              <a:spLocks noChangeArrowheads="1"/>
            </p:cNvSpPr>
            <p:nvPr/>
          </p:nvSpPr>
          <p:spPr bwMode="auto">
            <a:xfrm>
              <a:off x="1066800" y="2821186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447800" y="2819400"/>
              <a:ext cx="1752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Receipt</a:t>
              </a:r>
              <a:b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</a:b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Number</a:t>
              </a: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381000" y="4752201"/>
            <a:ext cx="995829" cy="1143000"/>
            <a:chOff x="1066800" y="2286000"/>
            <a:chExt cx="995829" cy="1143000"/>
          </a:xfrm>
        </p:grpSpPr>
        <p:cxnSp>
          <p:nvCxnSpPr>
            <p:cNvPr id="104" name="Straight Arrow Connector 103"/>
            <p:cNvCxnSpPr/>
            <p:nvPr/>
          </p:nvCxnSpPr>
          <p:spPr>
            <a:xfrm flipV="1">
              <a:off x="1219200" y="2286000"/>
              <a:ext cx="533400" cy="99060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105" name="Rectangle 7"/>
            <p:cNvSpPr>
              <a:spLocks noChangeArrowheads="1"/>
            </p:cNvSpPr>
            <p:nvPr/>
          </p:nvSpPr>
          <p:spPr bwMode="auto">
            <a:xfrm>
              <a:off x="1066800" y="3059668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390650" y="3059668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Date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6019800" y="4752201"/>
            <a:ext cx="2133600" cy="1143000"/>
            <a:chOff x="-609600" y="2045732"/>
            <a:chExt cx="2133600" cy="1143000"/>
          </a:xfrm>
        </p:grpSpPr>
        <p:cxnSp>
          <p:nvCxnSpPr>
            <p:cNvPr id="108" name="Straight Arrow Connector 107"/>
            <p:cNvCxnSpPr/>
            <p:nvPr/>
          </p:nvCxnSpPr>
          <p:spPr>
            <a:xfrm flipV="1">
              <a:off x="1249680" y="2045732"/>
              <a:ext cx="274320" cy="926068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109" name="Rectangle 7"/>
            <p:cNvSpPr>
              <a:spLocks noChangeArrowheads="1"/>
            </p:cNvSpPr>
            <p:nvPr/>
          </p:nvSpPr>
          <p:spPr bwMode="auto">
            <a:xfrm>
              <a:off x="1066800" y="2821186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-609600" y="2819400"/>
              <a:ext cx="1752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Cash Received</a:t>
              </a: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3962400" y="4724400"/>
            <a:ext cx="2362200" cy="1445657"/>
            <a:chOff x="1066800" y="2020074"/>
            <a:chExt cx="2362200" cy="1445657"/>
          </a:xfrm>
        </p:grpSpPr>
        <p:cxnSp>
          <p:nvCxnSpPr>
            <p:cNvPr id="112" name="Straight Arrow Connector 111"/>
            <p:cNvCxnSpPr/>
            <p:nvPr/>
          </p:nvCxnSpPr>
          <p:spPr>
            <a:xfrm flipV="1">
              <a:off x="1249680" y="2020074"/>
              <a:ext cx="655320" cy="951728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113" name="Rectangle 7"/>
            <p:cNvSpPr>
              <a:spLocks noChangeArrowheads="1"/>
            </p:cNvSpPr>
            <p:nvPr/>
          </p:nvSpPr>
          <p:spPr bwMode="auto">
            <a:xfrm>
              <a:off x="1066800" y="2821186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1447800" y="2819400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Sales Invoice </a:t>
              </a:r>
              <a:b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</a:b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Amount</a:t>
              </a: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1066800" y="3076575"/>
            <a:ext cx="2470785" cy="1571625"/>
            <a:chOff x="729615" y="2514600"/>
            <a:chExt cx="2470785" cy="1571625"/>
          </a:xfrm>
        </p:grpSpPr>
        <p:cxnSp>
          <p:nvCxnSpPr>
            <p:cNvPr id="116" name="Straight Arrow Connector 115"/>
            <p:cNvCxnSpPr/>
            <p:nvPr/>
          </p:nvCxnSpPr>
          <p:spPr>
            <a:xfrm>
              <a:off x="914400" y="2668905"/>
              <a:ext cx="348615" cy="141732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117" name="Rectangle 7"/>
            <p:cNvSpPr>
              <a:spLocks noChangeArrowheads="1"/>
            </p:cNvSpPr>
            <p:nvPr/>
          </p:nvSpPr>
          <p:spPr bwMode="auto">
            <a:xfrm>
              <a:off x="729615" y="2514600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066800" y="2514600"/>
              <a:ext cx="213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Customer’s Name</a:t>
              </a:r>
            </a:p>
          </p:txBody>
        </p:sp>
      </p:grpSp>
      <p:sp>
        <p:nvSpPr>
          <p:cNvPr id="119" name="TextBox 118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LO5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8</a:t>
            </a:r>
          </a:p>
        </p:txBody>
      </p:sp>
      <p:sp>
        <p:nvSpPr>
          <p:cNvPr id="121" name="Flowchart: Delay 120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7985886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10-3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97" grpId="0" animBg="1"/>
      <p:bldP spid="9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7797"/>
            <a:ext cx="7886700" cy="752474"/>
          </a:xfrm>
        </p:spPr>
        <p:txBody>
          <a:bodyPr>
            <a:noAutofit/>
          </a:bodyPr>
          <a:lstStyle/>
          <a:p>
            <a:r>
              <a:rPr lang="en-US" sz="3000" dirty="0"/>
              <a:t>Calculating Cash Receipts on Account </a:t>
            </a:r>
            <a:br>
              <a:rPr lang="en-US" sz="3000" dirty="0"/>
            </a:br>
            <a:r>
              <a:rPr lang="en-US" sz="3000" dirty="0"/>
              <a:t>with Sales Discount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1353670" y="2586320"/>
            <a:ext cx="6165052" cy="1384995"/>
            <a:chOff x="1819835" y="2777580"/>
            <a:chExt cx="6165052" cy="1384995"/>
          </a:xfrm>
        </p:grpSpPr>
        <p:sp>
          <p:nvSpPr>
            <p:cNvPr id="39" name="Rectangle 38"/>
            <p:cNvSpPr/>
            <p:nvPr/>
          </p:nvSpPr>
          <p:spPr>
            <a:xfrm>
              <a:off x="1819835" y="2777580"/>
              <a:ext cx="1828800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Sales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Invoice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Amount 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110317" y="2777580"/>
              <a:ext cx="1584087" cy="13849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Sales</a:t>
              </a:r>
              <a:b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</a:b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Discount</a:t>
              </a:r>
              <a:b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</a:b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Rate 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400800" y="2777580"/>
              <a:ext cx="1584087" cy="13849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/>
              </a:r>
              <a:b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</a:b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Sales</a:t>
              </a:r>
              <a:b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</a:b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Discount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650876" y="3208467"/>
              <a:ext cx="39466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×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941358" y="3208467"/>
              <a:ext cx="59343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= 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333966" y="4191000"/>
            <a:ext cx="6438432" cy="523220"/>
            <a:chOff x="1333966" y="4191000"/>
            <a:chExt cx="6438432" cy="523220"/>
          </a:xfrm>
        </p:grpSpPr>
        <p:sp>
          <p:nvSpPr>
            <p:cNvPr id="45" name="Rectangle 44"/>
            <p:cNvSpPr/>
            <p:nvPr/>
          </p:nvSpPr>
          <p:spPr>
            <a:xfrm>
              <a:off x="1447800" y="4240305"/>
              <a:ext cx="5943600" cy="457200"/>
            </a:xfrm>
            <a:prstGeom prst="rect">
              <a:avLst/>
            </a:prstGeom>
            <a:gradFill flip="none" rotWithShape="1">
              <a:gsLst>
                <a:gs pos="0">
                  <a:srgbClr val="9BBB59">
                    <a:lumMod val="60000"/>
                    <a:lumOff val="40000"/>
                    <a:tint val="66000"/>
                    <a:satMod val="160000"/>
                  </a:srgbClr>
                </a:gs>
                <a:gs pos="50000">
                  <a:srgbClr val="9BBB59">
                    <a:lumMod val="60000"/>
                    <a:lumOff val="40000"/>
                    <a:tint val="44500"/>
                    <a:satMod val="160000"/>
                  </a:srgbClr>
                </a:gs>
                <a:gs pos="100000">
                  <a:srgbClr val="9BBB59">
                    <a:lumMod val="60000"/>
                    <a:lumOff val="40000"/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6" name="Group 19"/>
            <p:cNvGrpSpPr/>
            <p:nvPr/>
          </p:nvGrpSpPr>
          <p:grpSpPr>
            <a:xfrm>
              <a:off x="1333966" y="4191000"/>
              <a:ext cx="6438432" cy="523220"/>
              <a:chOff x="1800132" y="5094779"/>
              <a:chExt cx="6339189" cy="523220"/>
            </a:xfrm>
          </p:grpSpPr>
          <p:sp>
            <p:nvSpPr>
              <p:cNvPr id="47" name="Rectangle 13"/>
              <p:cNvSpPr/>
              <p:nvPr/>
            </p:nvSpPr>
            <p:spPr>
              <a:xfrm>
                <a:off x="1800132" y="5094779"/>
                <a:ext cx="185639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$1,450.00 </a:t>
                </a:r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4055326" y="5094779"/>
                <a:ext cx="79104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2% </a:t>
                </a:r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6310521" y="5094779"/>
                <a:ext cx="18288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$29.00</a:t>
                </a:r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3613529" y="5094779"/>
                <a:ext cx="38857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×</a:t>
                </a:r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5868723" y="5094779"/>
                <a:ext cx="58428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= </a:t>
                </a:r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52" name="TextBox 51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LO5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9</a:t>
            </a:r>
          </a:p>
        </p:txBody>
      </p:sp>
      <p:sp>
        <p:nvSpPr>
          <p:cNvPr id="54" name="Flowchart: Delay 53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985886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10-3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11892"/>
      </a:dk1>
      <a:lt1>
        <a:srgbClr val="FFFFFF"/>
      </a:lt1>
      <a:dk2>
        <a:srgbClr val="006198"/>
      </a:dk2>
      <a:lt2>
        <a:srgbClr val="E7E6E6"/>
      </a:lt2>
      <a:accent1>
        <a:srgbClr val="0098D4"/>
      </a:accent1>
      <a:accent2>
        <a:srgbClr val="00B7E6"/>
      </a:accent2>
      <a:accent3>
        <a:srgbClr val="81CFEC"/>
      </a:accent3>
      <a:accent4>
        <a:srgbClr val="E8255F"/>
      </a:accent4>
      <a:accent5>
        <a:srgbClr val="FF6300"/>
      </a:accent5>
      <a:accent6>
        <a:srgbClr val="F5B600"/>
      </a:accent6>
      <a:hlink>
        <a:srgbClr val="00B7E6"/>
      </a:hlink>
      <a:folHlink>
        <a:srgbClr val="0098D4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effectLst/>
      </a:spPr>
      <a:bodyPr wrap="square" lIns="0" tIns="0" rIns="0" rtlCol="0" anchor="b">
        <a:spAutoFit/>
      </a:bodyPr>
      <a:lstStyle>
        <a:defPPr>
          <a:defRPr sz="2000" smtClean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Gilbertson_C21_11e PPT Template (Read-Only)" id="{9080F0FD-2DBD-B940-951A-23B0D5DCBA39}" vid="{59C5481E-374E-FE4C-AF5C-F3E808802C41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3475</TotalTime>
  <Words>505</Words>
  <Application>Microsoft Macintosh PowerPoint</Application>
  <PresentationFormat>On-screen Show (4:3)</PresentationFormat>
  <Paragraphs>136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Custom Design</vt:lpstr>
      <vt:lpstr>LESSON 10-3 Accounting for Cash and  Credit Card Sales</vt:lpstr>
      <vt:lpstr>Processing Sales Transactions</vt:lpstr>
      <vt:lpstr>Terminal Summary</vt:lpstr>
      <vt:lpstr>Processing Credit Cards</vt:lpstr>
      <vt:lpstr>Batch Report</vt:lpstr>
      <vt:lpstr>Cash Receipts Journal</vt:lpstr>
      <vt:lpstr>Cash and Credit Card Sales</vt:lpstr>
      <vt:lpstr>Cash Receipts on Account</vt:lpstr>
      <vt:lpstr>Calculating Cash Receipts on Account  with Sales Discount</vt:lpstr>
      <vt:lpstr>Journalizing Cash Receipts on Account with Sales Discounts</vt:lpstr>
      <vt:lpstr>Lesson 10-3 Audit Your Understanding</vt:lpstr>
      <vt:lpstr>Lesson 10-3 Audit Your Understanding</vt:lpstr>
      <vt:lpstr>Lesson 10-3 Audit Your Understanding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McLaughlin</dc:creator>
  <cp:lastModifiedBy>lw-dlf</cp:lastModifiedBy>
  <cp:revision>282</cp:revision>
  <dcterms:created xsi:type="dcterms:W3CDTF">2012-07-02T15:51:50Z</dcterms:created>
  <dcterms:modified xsi:type="dcterms:W3CDTF">2018-02-02T11:36:08Z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-748959103</vt:i4>
  </property>
  <property fmtid="{D5CDD505-2E9C-101B-9397-08002B2CF9AE}" pid="3" name="_NewReviewCycle">
    <vt:lpwstr/>
  </property>
  <property fmtid="{D5CDD505-2E9C-101B-9397-08002B2CF9AE}" pid="4" name="_EmailSubject">
    <vt:lpwstr>C21 PPT Sample Comments</vt:lpwstr>
  </property>
  <property fmtid="{D5CDD505-2E9C-101B-9397-08002B2CF9AE}" pid="5" name="_AuthorEmail">
    <vt:lpwstr>Diane.Bowdler@cengage.com</vt:lpwstr>
  </property>
  <property fmtid="{D5CDD505-2E9C-101B-9397-08002B2CF9AE}" pid="6" name="_AuthorEmailDisplayName">
    <vt:lpwstr>Bowdler, Diane</vt:lpwstr>
  </property>
</Properties>
</file>