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2"/>
  </p:notesMasterIdLst>
  <p:sldIdLst>
    <p:sldId id="338" r:id="rId3"/>
    <p:sldId id="367" r:id="rId4"/>
    <p:sldId id="368" r:id="rId5"/>
    <p:sldId id="375" r:id="rId6"/>
    <p:sldId id="376" r:id="rId7"/>
    <p:sldId id="370" r:id="rId8"/>
    <p:sldId id="371" r:id="rId9"/>
    <p:sldId id="350" r:id="rId10"/>
    <p:sldId id="35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pos="288">
          <p15:clr>
            <a:srgbClr val="A4A3A4"/>
          </p15:clr>
        </p15:guide>
        <p15:guide id="8" pos="528">
          <p15:clr>
            <a:srgbClr val="A4A3A4"/>
          </p15:clr>
        </p15:guide>
        <p15:guide id="9" pos="718">
          <p15:clr>
            <a:srgbClr val="A4A3A4"/>
          </p15:clr>
        </p15:guide>
        <p15:guide id="10" pos="1046">
          <p15:clr>
            <a:srgbClr val="A4A3A4"/>
          </p15:clr>
        </p15:guide>
        <p15:guide id="11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McLaughlin" initials="CM" lastIdx="1" clrIdx="1"/>
  <p:cmAuthor id="2" name="lw-dlf" initials="Q" lastIdx="1" clrIdx="2"/>
  <p:cmAuthor id="3" name="Ann Borman" initials="AB" lastIdx="2" clrIdx="3">
    <p:extLst>
      <p:ext uri="{19B8F6BF-5375-455C-9EA6-DF929625EA0E}">
        <p15:presenceInfo xmlns:p15="http://schemas.microsoft.com/office/powerpoint/2012/main" xmlns="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45"/>
    <a:srgbClr val="00660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93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9"/>
        <p:guide orient="horz" pos="704"/>
        <p:guide orient="horz" pos="4065"/>
        <p:guide orient="horz" pos="461"/>
        <p:guide pos="2880"/>
        <p:guide pos="288"/>
        <p:guide pos="528"/>
        <p:guide pos="718"/>
        <p:guide pos="1056"/>
        <p:guide pos="551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6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114141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chemeClr val="bg1"/>
                </a:solidFill>
              </a:rPr>
              <a:t>10-4 </a:t>
            </a:r>
            <a:r>
              <a:rPr lang="en-IN" sz="4000" dirty="0">
                <a:solidFill>
                  <a:schemeClr val="bg1"/>
                </a:solidFill>
              </a:rPr>
              <a:t>Posting from a Cash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 	</a:t>
            </a:r>
            <a:r>
              <a:rPr lang="en-IN" sz="4000" dirty="0" smtClean="0">
                <a:solidFill>
                  <a:schemeClr val="bg1"/>
                </a:solidFill>
              </a:rPr>
              <a:t>Receipts </a:t>
            </a:r>
            <a:r>
              <a:rPr lang="en-IN" sz="4000" dirty="0">
                <a:solidFill>
                  <a:schemeClr val="bg1"/>
                </a:solidFill>
              </a:rPr>
              <a:t>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4658" y="2703608"/>
            <a:ext cx="65736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Post cash receipts to an accounts receivable ledger and a general ledger.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Prepare a schedule of accounts receivable.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55357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Posting from a Cash Receipts Journal to an Accounts Receivable Ledger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37" name="Flowchart: Delay 3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  <p:pic>
        <p:nvPicPr>
          <p:cNvPr id="67" name="Picture 66" descr="Chapter 10_Page 3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03" y="4509024"/>
            <a:ext cx="6343010" cy="1654698"/>
          </a:xfrm>
          <a:prstGeom prst="rect">
            <a:avLst/>
          </a:prstGeom>
        </p:spPr>
      </p:pic>
      <p:pic>
        <p:nvPicPr>
          <p:cNvPr id="68" name="Picture 67" descr="Chapter 10_Page 30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03" y="2037592"/>
            <a:ext cx="7772400" cy="173530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14800" y="3271536"/>
            <a:ext cx="1154991" cy="2609088"/>
            <a:chOff x="3130497" y="2150674"/>
            <a:chExt cx="1154991" cy="2609088"/>
          </a:xfrm>
        </p:grpSpPr>
        <p:cxnSp>
          <p:nvCxnSpPr>
            <p:cNvPr id="70" name="Straight Arrow Connector 69"/>
            <p:cNvCxnSpPr/>
            <p:nvPr/>
          </p:nvCxnSpPr>
          <p:spPr>
            <a:xfrm flipH="1" flipV="1">
              <a:off x="4038600" y="2150674"/>
              <a:ext cx="228600" cy="260908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3919728" y="282733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30497" y="281818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4703" y="3213624"/>
            <a:ext cx="975360" cy="2667000"/>
            <a:chOff x="1178134" y="2333625"/>
            <a:chExt cx="975360" cy="266700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882984" y="2333625"/>
              <a:ext cx="228600" cy="2667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1787734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78134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65503" y="3174000"/>
            <a:ext cx="5791200" cy="1554480"/>
            <a:chOff x="3124200" y="2932176"/>
            <a:chExt cx="5791200" cy="1554480"/>
          </a:xfrm>
        </p:grpSpPr>
        <p:cxnSp>
          <p:nvCxnSpPr>
            <p:cNvPr id="78" name="Straight Arrow Connector 77"/>
            <p:cNvCxnSpPr/>
            <p:nvPr/>
          </p:nvCxnSpPr>
          <p:spPr>
            <a:xfrm flipH="1" flipV="1">
              <a:off x="6525768" y="3846576"/>
              <a:ext cx="0" cy="6400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79" name="Group 78"/>
            <p:cNvGrpSpPr/>
            <p:nvPr/>
          </p:nvGrpSpPr>
          <p:grpSpPr>
            <a:xfrm>
              <a:off x="3124200" y="2932176"/>
              <a:ext cx="5791200" cy="1143524"/>
              <a:chOff x="-1981200" y="1672734"/>
              <a:chExt cx="5791200" cy="1143524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 flipH="1" flipV="1">
                <a:off x="-1981200" y="1672734"/>
                <a:ext cx="3429000" cy="9540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1219200" y="244871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24000" y="2446926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Customer Number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219200" y="1622568"/>
            <a:ext cx="6488990" cy="4190999"/>
            <a:chOff x="1359609" y="1676400"/>
            <a:chExt cx="6488990" cy="4190999"/>
          </a:xfrm>
        </p:grpSpPr>
        <p:sp>
          <p:nvSpPr>
            <p:cNvPr id="84" name="Freeform 83"/>
            <p:cNvSpPr/>
            <p:nvPr/>
          </p:nvSpPr>
          <p:spPr>
            <a:xfrm>
              <a:off x="3733800" y="1752600"/>
              <a:ext cx="4114799" cy="4114799"/>
            </a:xfrm>
            <a:custGeom>
              <a:avLst/>
              <a:gdLst>
                <a:gd name="connsiteX0" fmla="*/ 4772025 w 4772025"/>
                <a:gd name="connsiteY0" fmla="*/ 419100 h 3695700"/>
                <a:gd name="connsiteX1" fmla="*/ 190500 w 4772025"/>
                <a:gd name="connsiteY1" fmla="*/ 0 h 3695700"/>
                <a:gd name="connsiteX2" fmla="*/ 0 w 4772025"/>
                <a:gd name="connsiteY2" fmla="*/ 36957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2025" h="3695700">
                  <a:moveTo>
                    <a:pt x="4772025" y="419100"/>
                  </a:moveTo>
                  <a:lnTo>
                    <a:pt x="190500" y="0"/>
                  </a:lnTo>
                  <a:lnTo>
                    <a:pt x="0" y="369570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Group 28"/>
            <p:cNvGrpSpPr/>
            <p:nvPr/>
          </p:nvGrpSpPr>
          <p:grpSpPr>
            <a:xfrm>
              <a:off x="1359609" y="1676400"/>
              <a:ext cx="3276600" cy="369332"/>
              <a:chOff x="-1034976" y="2514600"/>
              <a:chExt cx="3276600" cy="369332"/>
            </a:xfrm>
          </p:grpSpPr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1354455" y="25146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-1034976" y="2514600"/>
                <a:ext cx="3276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Journal Page Number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6699303" y="5606149"/>
            <a:ext cx="1768148" cy="646331"/>
            <a:chOff x="3338946" y="5736181"/>
            <a:chExt cx="1768148" cy="646331"/>
          </a:xfrm>
        </p:grpSpPr>
        <p:grpSp>
          <p:nvGrpSpPr>
            <p:cNvPr id="89" name="Group 40"/>
            <p:cNvGrpSpPr/>
            <p:nvPr/>
          </p:nvGrpSpPr>
          <p:grpSpPr>
            <a:xfrm>
              <a:off x="3338946" y="5873496"/>
              <a:ext cx="670560" cy="365760"/>
              <a:chOff x="3338946" y="4501896"/>
              <a:chExt cx="670560" cy="365760"/>
            </a:xfrm>
          </p:grpSpPr>
          <p:sp>
            <p:nvSpPr>
              <p:cNvPr id="91" name="Line 16"/>
              <p:cNvSpPr>
                <a:spLocks noChangeShapeType="1"/>
              </p:cNvSpPr>
              <p:nvPr/>
            </p:nvSpPr>
            <p:spPr bwMode="auto">
              <a:xfrm flipH="1">
                <a:off x="3338946" y="4684776"/>
                <a:ext cx="54864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3643746" y="4501896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024746" y="5736181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Totaling, Proving, and Ruling </a:t>
            </a:r>
            <a:br>
              <a:rPr lang="en-US" sz="3000" dirty="0"/>
            </a:br>
            <a:r>
              <a:rPr lang="en-US" sz="3000" dirty="0"/>
              <a:t>a Cash Receipts Journal</a:t>
            </a:r>
          </a:p>
        </p:txBody>
      </p:sp>
      <p:pic>
        <p:nvPicPr>
          <p:cNvPr id="28" name="Picture 27" descr="Chapter 10_Page 303.jpg"/>
          <p:cNvPicPr>
            <a:picLocks noChangeAspect="1"/>
          </p:cNvPicPr>
          <p:nvPr/>
        </p:nvPicPr>
        <p:blipFill>
          <a:blip r:embed="rId2" cstate="print"/>
          <a:srcRect b="9404"/>
          <a:stretch>
            <a:fillRect/>
          </a:stretch>
        </p:blipFill>
        <p:spPr>
          <a:xfrm>
            <a:off x="457200" y="1583826"/>
            <a:ext cx="8229600" cy="171475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28800" y="3488826"/>
            <a:ext cx="5486400" cy="2895600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828800" y="3619890"/>
          <a:ext cx="5486400" cy="268833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904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549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Column Title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Debit Totals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Credit Totals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1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General Debit ………………........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―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General Credit ……………………..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―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Accounts Receivable Credit ….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$11,641.30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Sales Credit ………………..... ......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43,119.33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Sales Tax Payable  Credit……...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2,381.46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Sales Discount Debit....…........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$ 72.25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Cash Debit………………..............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57,069.84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0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Totals………………...................... 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$57,142.09 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$57,142.09</a:t>
                      </a:r>
                    </a:p>
                  </a:txBody>
                  <a:tcPr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953000" y="6003426"/>
            <a:ext cx="2301240" cy="304800"/>
            <a:chOff x="4953000" y="5943600"/>
            <a:chExt cx="2301240" cy="304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953000" y="5943600"/>
              <a:ext cx="10058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6248400" y="5943600"/>
              <a:ext cx="10058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4953000" y="6248400"/>
              <a:ext cx="1005840" cy="0"/>
            </a:xfrm>
            <a:prstGeom prst="line">
              <a:avLst/>
            </a:prstGeom>
            <a:noFill/>
            <a:ln w="38100" cap="flat" cmpd="dbl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6248400" y="6248400"/>
              <a:ext cx="1005840" cy="0"/>
            </a:xfrm>
            <a:prstGeom prst="line">
              <a:avLst/>
            </a:prstGeom>
            <a:noFill/>
            <a:ln w="38100" cap="flat" cmpd="dbl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38" name="Flowchart: Delay 3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473074"/>
          </a:xfrm>
        </p:spPr>
        <p:txBody>
          <a:bodyPr/>
          <a:lstStyle/>
          <a:p>
            <a:r>
              <a:rPr lang="en-US" sz="3000"/>
              <a:t>Proving Cash at the End of a Month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685800" y="1918246"/>
            <a:ext cx="7772400" cy="401648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Cash on hand at the beginning of the month ...................... 	$18,941.69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(Nov. 1 balance of general ledger cash account)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Plus total cash received during the month ........................... 	57,069.84 (Cash Debit column total, cash receipts journal)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Equals total ............................................................................. 	$76,011.53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Less total cash paid during the month .................................. 	23,546.38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(Cash Credit column total, cash payments journal)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Equals cash balance on hand at the end of the month ......... 	$52,465.15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8563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Checkbook balance on the next unused check stub ............. 	$52,465.15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Posting Special Amount Column Totals of a Cash Receipts Journal to a General Ledger</a:t>
            </a:r>
          </a:p>
        </p:txBody>
      </p:sp>
      <p:pic>
        <p:nvPicPr>
          <p:cNvPr id="116" name="Picture 115" descr="Chapter 10_Page 30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740774"/>
            <a:ext cx="6323076" cy="1335024"/>
          </a:xfrm>
          <a:prstGeom prst="rect">
            <a:avLst/>
          </a:prstGeom>
        </p:spPr>
      </p:pic>
      <p:pic>
        <p:nvPicPr>
          <p:cNvPr id="117" name="Picture 116" descr="Chapter 10_Page 30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86094"/>
            <a:ext cx="6662744" cy="1554480"/>
          </a:xfrm>
          <a:prstGeom prst="rect">
            <a:avLst/>
          </a:prstGeom>
        </p:spPr>
      </p:pic>
      <p:pic>
        <p:nvPicPr>
          <p:cNvPr id="118" name="Picture 117" descr="Chapter 10_Page 30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69174"/>
            <a:ext cx="6309360" cy="1330452"/>
          </a:xfrm>
          <a:prstGeom prst="rect">
            <a:avLst/>
          </a:prstGeom>
        </p:spPr>
      </p:pic>
      <p:grpSp>
        <p:nvGrpSpPr>
          <p:cNvPr id="119" name="Group 16"/>
          <p:cNvGrpSpPr/>
          <p:nvPr/>
        </p:nvGrpSpPr>
        <p:grpSpPr>
          <a:xfrm>
            <a:off x="2286000" y="2844918"/>
            <a:ext cx="1953768" cy="1600200"/>
            <a:chOff x="1676400" y="3016306"/>
            <a:chExt cx="1953768" cy="1600200"/>
          </a:xfrm>
        </p:grpSpPr>
        <p:cxnSp>
          <p:nvCxnSpPr>
            <p:cNvPr id="120" name="Straight Arrow Connector 119"/>
            <p:cNvCxnSpPr/>
            <p:nvPr/>
          </p:nvCxnSpPr>
          <p:spPr>
            <a:xfrm flipH="1" flipV="1">
              <a:off x="3249168" y="3016306"/>
              <a:ext cx="3810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21" name="Rectangle 7"/>
            <p:cNvSpPr>
              <a:spLocks noChangeArrowheads="1"/>
            </p:cNvSpPr>
            <p:nvPr/>
          </p:nvSpPr>
          <p:spPr bwMode="auto">
            <a:xfrm>
              <a:off x="3200400" y="3279547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76400" y="324743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or Credit</a:t>
              </a:r>
            </a:p>
          </p:txBody>
        </p:sp>
      </p:grpSp>
      <p:grpSp>
        <p:nvGrpSpPr>
          <p:cNvPr id="123" name="Group 20"/>
          <p:cNvGrpSpPr/>
          <p:nvPr/>
        </p:nvGrpSpPr>
        <p:grpSpPr>
          <a:xfrm>
            <a:off x="152400" y="2807199"/>
            <a:ext cx="822960" cy="1645920"/>
            <a:chOff x="1239094" y="2867025"/>
            <a:chExt cx="822960" cy="1645920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1924894" y="2867025"/>
              <a:ext cx="0" cy="16459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5" name="Rectangle 7"/>
            <p:cNvSpPr>
              <a:spLocks noChangeArrowheads="1"/>
            </p:cNvSpPr>
            <p:nvPr/>
          </p:nvSpPr>
          <p:spPr bwMode="auto">
            <a:xfrm>
              <a:off x="1787734" y="3122563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239094" y="3090446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27" name="Group 24"/>
          <p:cNvGrpSpPr/>
          <p:nvPr/>
        </p:nvGrpSpPr>
        <p:grpSpPr>
          <a:xfrm>
            <a:off x="3200400" y="1845174"/>
            <a:ext cx="5481638" cy="2590800"/>
            <a:chOff x="2133600" y="1981200"/>
            <a:chExt cx="5481638" cy="2590800"/>
          </a:xfrm>
        </p:grpSpPr>
        <p:cxnSp>
          <p:nvCxnSpPr>
            <p:cNvPr id="128" name="Straight Arrow Connector 127"/>
            <p:cNvCxnSpPr/>
            <p:nvPr/>
          </p:nvCxnSpPr>
          <p:spPr>
            <a:xfrm flipH="1">
              <a:off x="2133600" y="1981200"/>
              <a:ext cx="3352800" cy="2590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29" name="Group 28"/>
            <p:cNvGrpSpPr/>
            <p:nvPr/>
          </p:nvGrpSpPr>
          <p:grpSpPr>
            <a:xfrm>
              <a:off x="5105400" y="1981200"/>
              <a:ext cx="2509838" cy="350520"/>
              <a:chOff x="2710815" y="3200400"/>
              <a:chExt cx="2509838" cy="350520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549015" y="3200400"/>
                <a:ext cx="16716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Journal Number</a:t>
                </a:r>
              </a:p>
            </p:txBody>
          </p:sp>
          <p:sp>
            <p:nvSpPr>
              <p:cNvPr id="131" name="Rectangle 7"/>
              <p:cNvSpPr>
                <a:spLocks noChangeArrowheads="1"/>
              </p:cNvSpPr>
              <p:nvPr/>
            </p:nvSpPr>
            <p:spPr bwMode="auto">
              <a:xfrm>
                <a:off x="2710815" y="32766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32" name="Group 29"/>
          <p:cNvGrpSpPr/>
          <p:nvPr/>
        </p:nvGrpSpPr>
        <p:grpSpPr>
          <a:xfrm>
            <a:off x="5715000" y="4323198"/>
            <a:ext cx="3017346" cy="338554"/>
            <a:chOff x="3733800" y="5449824"/>
            <a:chExt cx="3017346" cy="338554"/>
          </a:xfrm>
        </p:grpSpPr>
        <p:grpSp>
          <p:nvGrpSpPr>
            <p:cNvPr id="133" name="Group 40"/>
            <p:cNvGrpSpPr/>
            <p:nvPr/>
          </p:nvGrpSpPr>
          <p:grpSpPr>
            <a:xfrm>
              <a:off x="3733800" y="5486400"/>
              <a:ext cx="1295400" cy="274320"/>
              <a:chOff x="3733800" y="4114800"/>
              <a:chExt cx="1295400" cy="274320"/>
            </a:xfrm>
          </p:grpSpPr>
          <p:sp>
            <p:nvSpPr>
              <p:cNvPr id="135" name="Line 16"/>
              <p:cNvSpPr>
                <a:spLocks noChangeShapeType="1"/>
              </p:cNvSpPr>
              <p:nvPr/>
            </p:nvSpPr>
            <p:spPr bwMode="auto">
              <a:xfrm>
                <a:off x="3733800" y="4267200"/>
                <a:ext cx="118872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/>
            </p:nvSpPr>
            <p:spPr bwMode="auto">
              <a:xfrm>
                <a:off x="4754880" y="41148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5029200" y="5449824"/>
              <a:ext cx="1721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sp>
        <p:nvSpPr>
          <p:cNvPr id="137" name="Rectangle 7"/>
          <p:cNvSpPr>
            <a:spLocks noChangeArrowheads="1"/>
          </p:cNvSpPr>
          <p:nvPr/>
        </p:nvSpPr>
        <p:spPr bwMode="auto">
          <a:xfrm>
            <a:off x="457200" y="5731374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2667000" y="5731374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39" name="Group 36"/>
          <p:cNvGrpSpPr/>
          <p:nvPr/>
        </p:nvGrpSpPr>
        <p:grpSpPr>
          <a:xfrm>
            <a:off x="4267200" y="2911974"/>
            <a:ext cx="3886200" cy="889575"/>
            <a:chOff x="2057400" y="3159562"/>
            <a:chExt cx="3886200" cy="889575"/>
          </a:xfrm>
        </p:grpSpPr>
        <p:cxnSp>
          <p:nvCxnSpPr>
            <p:cNvPr id="140" name="Straight Arrow Connector 139"/>
            <p:cNvCxnSpPr/>
            <p:nvPr/>
          </p:nvCxnSpPr>
          <p:spPr>
            <a:xfrm flipH="1" flipV="1">
              <a:off x="2057400" y="3159562"/>
              <a:ext cx="18288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41" name="Rectangle 7"/>
            <p:cNvSpPr>
              <a:spLocks noChangeArrowheads="1"/>
            </p:cNvSpPr>
            <p:nvPr/>
          </p:nvSpPr>
          <p:spPr bwMode="auto">
            <a:xfrm>
              <a:off x="3383280" y="349484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3400" y="3464362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Number</a:t>
              </a:r>
            </a:p>
          </p:txBody>
        </p:sp>
      </p:grpSp>
      <p:sp>
        <p:nvSpPr>
          <p:cNvPr id="143" name="Rectangle 7"/>
          <p:cNvSpPr>
            <a:spLocks noChangeArrowheads="1"/>
          </p:cNvSpPr>
          <p:nvPr/>
        </p:nvSpPr>
        <p:spPr bwMode="auto">
          <a:xfrm>
            <a:off x="3904488" y="5731374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6477000" y="5731374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5" name="Rectangle 7"/>
          <p:cNvSpPr>
            <a:spLocks noChangeArrowheads="1"/>
          </p:cNvSpPr>
          <p:nvPr/>
        </p:nvSpPr>
        <p:spPr bwMode="auto">
          <a:xfrm>
            <a:off x="6400800" y="4740774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4740774"/>
            <a:ext cx="6446520" cy="1335024"/>
            <a:chOff x="304800" y="4876800"/>
            <a:chExt cx="6446520" cy="1335024"/>
          </a:xfrm>
        </p:grpSpPr>
        <p:pic>
          <p:nvPicPr>
            <p:cNvPr id="147" name="Picture 146" descr="Chapter 10_Page 304_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4876800"/>
              <a:ext cx="6318504" cy="1335024"/>
            </a:xfrm>
            <a:prstGeom prst="rect">
              <a:avLst/>
            </a:prstGeom>
          </p:spPr>
        </p:pic>
        <p:sp>
          <p:nvSpPr>
            <p:cNvPr id="148" name="Rectangle 7"/>
            <p:cNvSpPr>
              <a:spLocks noChangeArrowheads="1"/>
            </p:cNvSpPr>
            <p:nvPr/>
          </p:nvSpPr>
          <p:spPr bwMode="auto">
            <a:xfrm>
              <a:off x="533400" y="5867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9" name="Rectangle 7"/>
            <p:cNvSpPr>
              <a:spLocks noChangeArrowheads="1"/>
            </p:cNvSpPr>
            <p:nvPr/>
          </p:nvSpPr>
          <p:spPr bwMode="auto">
            <a:xfrm>
              <a:off x="2743200" y="5867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3980688" y="5867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6477000" y="5867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2" name="Rectangle 7"/>
            <p:cNvSpPr>
              <a:spLocks noChangeArrowheads="1"/>
            </p:cNvSpPr>
            <p:nvPr/>
          </p:nvSpPr>
          <p:spPr bwMode="auto">
            <a:xfrm>
              <a:off x="6400800" y="48768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04800" y="4740774"/>
            <a:ext cx="6553200" cy="1447800"/>
            <a:chOff x="1143000" y="2362200"/>
            <a:chExt cx="6553200" cy="1447800"/>
          </a:xfrm>
        </p:grpSpPr>
        <p:sp>
          <p:nvSpPr>
            <p:cNvPr id="154" name="Rectangle 153"/>
            <p:cNvSpPr/>
            <p:nvPr/>
          </p:nvSpPr>
          <p:spPr>
            <a:xfrm>
              <a:off x="1143000" y="2362200"/>
              <a:ext cx="6553200" cy="1447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5" name="Picture 154" descr="Chapter 10_Page 304_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00" y="2362200"/>
              <a:ext cx="6327648" cy="1161288"/>
            </a:xfrm>
            <a:prstGeom prst="rect">
              <a:avLst/>
            </a:prstGeom>
          </p:spPr>
        </p:pic>
        <p:sp>
          <p:nvSpPr>
            <p:cNvPr id="156" name="Rectangle 7"/>
            <p:cNvSpPr>
              <a:spLocks noChangeArrowheads="1"/>
            </p:cNvSpPr>
            <p:nvPr/>
          </p:nvSpPr>
          <p:spPr bwMode="auto">
            <a:xfrm>
              <a:off x="1295400" y="3200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3505200" y="3200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8" name="Rectangle 7"/>
            <p:cNvSpPr>
              <a:spLocks noChangeArrowheads="1"/>
            </p:cNvSpPr>
            <p:nvPr/>
          </p:nvSpPr>
          <p:spPr bwMode="auto">
            <a:xfrm>
              <a:off x="4983480" y="3200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6553200" y="32004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60" name="Rectangle 7"/>
            <p:cNvSpPr>
              <a:spLocks noChangeArrowheads="1"/>
            </p:cNvSpPr>
            <p:nvPr/>
          </p:nvSpPr>
          <p:spPr bwMode="auto">
            <a:xfrm>
              <a:off x="7239000" y="23622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08" y="4719438"/>
            <a:ext cx="6473952" cy="1524000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4" name="Flowchart: Delay 16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43" grpId="0" animBg="1"/>
      <p:bldP spid="144" grpId="0" animBg="1"/>
      <p:bldP spid="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Completed Accounts Receivable Ledger</a:t>
            </a:r>
          </a:p>
        </p:txBody>
      </p:sp>
      <p:pic>
        <p:nvPicPr>
          <p:cNvPr id="11" name="Picture 10" descr="Chapter 10_Page 307.jpg"/>
          <p:cNvPicPr>
            <a:picLocks noChangeAspect="1"/>
          </p:cNvPicPr>
          <p:nvPr/>
        </p:nvPicPr>
        <p:blipFill>
          <a:blip r:embed="rId2" cstate="print"/>
          <a:srcRect b="54575"/>
          <a:stretch>
            <a:fillRect/>
          </a:stretch>
        </p:blipFill>
        <p:spPr>
          <a:xfrm>
            <a:off x="228600" y="2228877"/>
            <a:ext cx="4489938" cy="3115235"/>
          </a:xfrm>
          <a:prstGeom prst="rect">
            <a:avLst/>
          </a:prstGeom>
        </p:spPr>
      </p:pic>
      <p:pic>
        <p:nvPicPr>
          <p:cNvPr id="14" name="Picture 13" descr="Chapter 10_Page 307.jpg"/>
          <p:cNvPicPr>
            <a:picLocks noChangeAspect="1"/>
          </p:cNvPicPr>
          <p:nvPr/>
        </p:nvPicPr>
        <p:blipFill>
          <a:blip r:embed="rId2" cstate="print"/>
          <a:srcRect l="7987" t="46275"/>
          <a:stretch>
            <a:fillRect/>
          </a:stretch>
        </p:blipFill>
        <p:spPr>
          <a:xfrm>
            <a:off x="4572000" y="2228877"/>
            <a:ext cx="4131348" cy="36844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58079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Proving the Accounts Receivable Ledger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sz="quarter" idx="15"/>
          </p:nvPr>
        </p:nvSpPr>
        <p:spPr>
          <a:xfrm>
            <a:off x="444329" y="1708469"/>
            <a:ext cx="8306352" cy="2139316"/>
          </a:xfrm>
        </p:spPr>
        <p:txBody>
          <a:bodyPr>
            <a:normAutofit/>
          </a:bodyPr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listing of customer accounts, account balances, and total amount due from all customers is called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schedule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accounts receivable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 indent="-300038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businesses call the listing the </a:t>
            </a:r>
            <a:r>
              <a:rPr lang="en-US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accounts receivable trial balance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5" descr="Chapter 10_Page 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142" y="3429000"/>
            <a:ext cx="5443560" cy="2785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44329" y="1678241"/>
            <a:ext cx="8298795" cy="13011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From which column of the cash receipts journal are amounts posted individually to the accounts receivable ledger?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914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Accounts Receivable Credit column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10-4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9443" y="1678241"/>
            <a:ext cx="8033657" cy="1224916"/>
          </a:xfrm>
        </p:spPr>
        <p:txBody>
          <a:bodyPr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What is another name for the schedule of accounts receivable?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48001"/>
            <a:ext cx="7315200" cy="914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Accounts receivable trial balance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249</Words>
  <Application>Microsoft Macintosh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LESSON 10-4 Posting from a Cash   Receipts Journal</vt:lpstr>
      <vt:lpstr>Posting from a Cash Receipts Journal to an Accounts Receivable Ledger</vt:lpstr>
      <vt:lpstr>Totaling, Proving, and Ruling  a Cash Receipts Journal</vt:lpstr>
      <vt:lpstr>Proving Cash at the End of a Month</vt:lpstr>
      <vt:lpstr>Posting Special Amount Column Totals of a Cash Receipts Journal to a General Ledger</vt:lpstr>
      <vt:lpstr>Completed Accounts Receivable Ledger</vt:lpstr>
      <vt:lpstr>Proving the Accounts Receivable Ledger</vt:lpstr>
      <vt:lpstr>Lesson 10-4 Audit Your Understanding</vt:lpstr>
      <vt:lpstr>Lesson 10-4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294</cp:revision>
  <dcterms:created xsi:type="dcterms:W3CDTF">2012-07-02T15:51:50Z</dcterms:created>
  <dcterms:modified xsi:type="dcterms:W3CDTF">2018-02-02T11:36:01Z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