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6"/>
  </p:notesMasterIdLst>
  <p:sldIdLst>
    <p:sldId id="347" r:id="rId3"/>
    <p:sldId id="259" r:id="rId4"/>
    <p:sldId id="355" r:id="rId5"/>
    <p:sldId id="356" r:id="rId6"/>
    <p:sldId id="369" r:id="rId7"/>
    <p:sldId id="357" r:id="rId8"/>
    <p:sldId id="358" r:id="rId9"/>
    <p:sldId id="359" r:id="rId10"/>
    <p:sldId id="360" r:id="rId11"/>
    <p:sldId id="334" r:id="rId12"/>
    <p:sldId id="335" r:id="rId13"/>
    <p:sldId id="336" r:id="rId14"/>
    <p:sldId id="33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04">
          <p15:clr>
            <a:srgbClr val="A4A3A4"/>
          </p15:clr>
        </p15:guide>
        <p15:guide id="4" orient="horz" pos="1922">
          <p15:clr>
            <a:srgbClr val="A4A3A4"/>
          </p15:clr>
        </p15:guide>
        <p15:guide id="5" orient="horz" pos="1698">
          <p15:clr>
            <a:srgbClr val="A4A3A4"/>
          </p15:clr>
        </p15:guide>
        <p15:guide id="6" orient="horz" pos="1098">
          <p15:clr>
            <a:srgbClr val="A4A3A4"/>
          </p15:clr>
        </p15:guide>
        <p15:guide id="7" pos="5517">
          <p15:clr>
            <a:srgbClr val="A4A3A4"/>
          </p15:clr>
        </p15:guide>
        <p15:guide id="8" pos="300">
          <p15:clr>
            <a:srgbClr val="A4A3A4"/>
          </p15:clr>
        </p15:guide>
        <p15:guide id="9" pos="528">
          <p15:clr>
            <a:srgbClr val="A4A3A4"/>
          </p15:clr>
        </p15:guide>
        <p15:guide id="10" pos="718">
          <p15:clr>
            <a:srgbClr val="A4A3A4"/>
          </p15:clr>
        </p15:guide>
        <p15:guide id="11" pos="10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20" clrIdx="0"/>
  <p:cmAuthor id="1" name="McLaughlin" initials="C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704"/>
        <p:guide orient="horz" pos="1922"/>
        <p:guide orient="horz" pos="1698"/>
        <p:guide orient="horz" pos="1098"/>
        <p:guide orient="horz" pos="462"/>
        <p:guide pos="2880"/>
        <p:guide pos="5517"/>
        <p:guide pos="300"/>
        <p:guide pos="528"/>
        <p:guide pos="718"/>
        <p:guide pos="1046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75400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964118"/>
          </a:xfrm>
        </p:spPr>
        <p:txBody>
          <a:bodyPr/>
          <a:lstStyle/>
          <a:p>
            <a:pPr algn="l">
              <a:tabLst>
                <a:tab pos="1095375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11-1 </a:t>
            </a:r>
            <a:r>
              <a:rPr lang="en-IN" sz="4000" dirty="0">
                <a:solidFill>
                  <a:schemeClr val="bg1"/>
                </a:solidFill>
              </a:rPr>
              <a:t>Accounting for Purchases</a:t>
            </a:r>
            <a:br>
              <a:rPr lang="en-IN" sz="4000" dirty="0">
                <a:solidFill>
                  <a:schemeClr val="bg1"/>
                </a:solidFill>
              </a:rPr>
            </a:br>
            <a:r>
              <a:rPr lang="en-IN" sz="4000" dirty="0">
                <a:solidFill>
                  <a:schemeClr val="bg1"/>
                </a:solidFill>
              </a:rPr>
              <a:t>	</a:t>
            </a:r>
            <a:r>
              <a:rPr lang="en-IN" sz="4000" dirty="0" smtClean="0">
                <a:solidFill>
                  <a:schemeClr val="bg1"/>
                </a:solidFill>
              </a:rPr>
              <a:t>Transactions </a:t>
            </a:r>
            <a:r>
              <a:rPr lang="en-IN" sz="4000" dirty="0">
                <a:solidFill>
                  <a:schemeClr val="bg1"/>
                </a:solidFill>
              </a:rPr>
              <a:t>Using a</a:t>
            </a:r>
            <a:br>
              <a:rPr lang="en-IN" sz="4000" dirty="0">
                <a:solidFill>
                  <a:schemeClr val="bg1"/>
                </a:solidFill>
              </a:rPr>
            </a:br>
            <a:r>
              <a:rPr lang="en-IN" sz="4000" dirty="0">
                <a:solidFill>
                  <a:schemeClr val="bg1"/>
                </a:solidFill>
              </a:rPr>
              <a:t>	</a:t>
            </a:r>
            <a:r>
              <a:rPr lang="en-IN" sz="4000" dirty="0" smtClean="0">
                <a:solidFill>
                  <a:schemeClr val="bg1"/>
                </a:solidFill>
              </a:rPr>
              <a:t>General </a:t>
            </a:r>
            <a:r>
              <a:rPr lang="en-IN" sz="4000" dirty="0">
                <a:solidFill>
                  <a:schemeClr val="bg1"/>
                </a:solidFill>
              </a:rPr>
              <a:t>Journal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2367" y="2930720"/>
            <a:ext cx="72106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Explain the purpose of a general journal.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Account for purchases returns and allowances.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Post a general journal to the accounts payable ledger and general ledger.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622241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166"/>
            <a:ext cx="83058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11-1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78241"/>
            <a:ext cx="8033657" cy="767716"/>
          </a:xfrm>
        </p:spPr>
        <p:txBody>
          <a:bodyPr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	When is a transaction recorded in a general journal?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14478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When the transaction cannot be recorded in special journal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722166"/>
            <a:ext cx="83058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11-1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78241"/>
            <a:ext cx="8033657" cy="1148716"/>
          </a:xfrm>
        </p:spPr>
        <p:txBody>
          <a:bodyPr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	When is the equality of debits and credits proved for a general journal?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0"/>
            <a:ext cx="7315200" cy="11429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After each general journal entry is recorded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722166"/>
            <a:ext cx="83058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11-1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78241"/>
            <a:ext cx="8033657" cy="1072516"/>
          </a:xfrm>
        </p:spPr>
        <p:txBody>
          <a:bodyPr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	What is a primary difference between a purchases return and a purchases allowance?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0"/>
            <a:ext cx="7315200" cy="2819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 purchases return is credit allowed for the purchase price of returned merchandise. A purchases allowance is credit allowed for part of the purchase price of merchandise that is not returned, such as for units that are damaged but still usable or of a different quality than that ordered.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722166"/>
            <a:ext cx="83058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11-1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80524"/>
            <a:ext cx="8033657" cy="1405891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4.	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If purchases returns and allowances decrease the value of Purchases,, why are returns and allowances credited to a separate account?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0"/>
            <a:ext cx="7315200" cy="2514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Better information is provided if purchases returns and allowances are credited to a separate account. A business can then track the amount of purchases returns and allowances in a fiscal period to evaluate the efficiency of its purchasing activities.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General Journal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9443" y="1707736"/>
            <a:ext cx="8033657" cy="1721264"/>
          </a:xfrm>
        </p:spPr>
        <p:txBody>
          <a:bodyPr/>
          <a:lstStyle/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journal with two amount columns in which all kinds </a:t>
            </a:r>
            <a:br>
              <a:rPr lang="en-US" dirty="0"/>
            </a:br>
            <a:r>
              <a:rPr lang="en-US" dirty="0"/>
              <a:t>of entries can be recorded is called a </a:t>
            </a:r>
            <a:r>
              <a:rPr lang="en-US" b="1" dirty="0">
                <a:solidFill>
                  <a:srgbClr val="0070C0"/>
                </a:solidFill>
              </a:rPr>
              <a:t>general journal</a:t>
            </a:r>
            <a:r>
              <a:rPr lang="en-US" dirty="0"/>
              <a:t>.</a:t>
            </a:r>
          </a:p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Not every transaction can be recorded in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special </a:t>
            </a:r>
            <a:r>
              <a:rPr lang="en-US" b="1" dirty="0">
                <a:solidFill>
                  <a:srgbClr val="0070C0"/>
                </a:solidFill>
              </a:rPr>
              <a:t>journal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11-1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38"/>
            <a:ext cx="7886700" cy="722905"/>
          </a:xfrm>
        </p:spPr>
        <p:txBody>
          <a:bodyPr>
            <a:noAutofit/>
          </a:bodyPr>
          <a:lstStyle/>
          <a:p>
            <a:r>
              <a:rPr lang="en-US" sz="3000" dirty="0"/>
              <a:t>Memorandum for Buying Supplies </a:t>
            </a:r>
            <a:br>
              <a:rPr lang="en-US" sz="3000" dirty="0"/>
            </a:br>
            <a:r>
              <a:rPr lang="en-US" sz="3000" dirty="0"/>
              <a:t>on Account</a:t>
            </a:r>
          </a:p>
        </p:txBody>
      </p:sp>
      <p:pic>
        <p:nvPicPr>
          <p:cNvPr id="11" name="Picture 10" descr="Chapter 11_Page 32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057400"/>
            <a:ext cx="5486400" cy="3385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11-1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Buying Supplies on Account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57200" y="1600200"/>
            <a:ext cx="4572000" cy="923330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December 2.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Bought store supplies on account from </a:t>
            </a: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Estes Supply, $165.25. Memorandum No. 42.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" name="Picture 101" descr="Chapter 11_Page 32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72583"/>
            <a:ext cx="8229600" cy="1873346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5606264" y="1371600"/>
            <a:ext cx="2928136" cy="718066"/>
            <a:chOff x="5755849" y="1676400"/>
            <a:chExt cx="2928136" cy="718066"/>
          </a:xfrm>
        </p:grpSpPr>
        <p:grpSp>
          <p:nvGrpSpPr>
            <p:cNvPr id="104" name="Group 53"/>
            <p:cNvGrpSpPr/>
            <p:nvPr/>
          </p:nvGrpSpPr>
          <p:grpSpPr>
            <a:xfrm>
              <a:off x="5755849" y="1676400"/>
              <a:ext cx="2928136" cy="718066"/>
              <a:chOff x="5755849" y="1676400"/>
              <a:chExt cx="2928136" cy="718066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812716" y="16764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Supplies—Store</a:t>
                </a: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05" name="Rectangle 104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165.25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603449" y="2209800"/>
            <a:ext cx="2871269" cy="718066"/>
            <a:chOff x="5753034" y="2667000"/>
            <a:chExt cx="2871269" cy="718066"/>
          </a:xfrm>
        </p:grpSpPr>
        <p:grpSp>
          <p:nvGrpSpPr>
            <p:cNvPr id="110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575303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Accounts Payable</a:t>
                </a:r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11" name="Rectangle 110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165.25</a:t>
              </a:r>
            </a:p>
          </p:txBody>
        </p:sp>
      </p:grpSp>
      <p:sp>
        <p:nvSpPr>
          <p:cNvPr id="115" name="Down Arrow 114"/>
          <p:cNvSpPr/>
          <p:nvPr/>
        </p:nvSpPr>
        <p:spPr>
          <a:xfrm flipV="1">
            <a:off x="7013215" y="2590800"/>
            <a:ext cx="365760" cy="36576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Up Arrow 115"/>
          <p:cNvSpPr/>
          <p:nvPr/>
        </p:nvSpPr>
        <p:spPr>
          <a:xfrm>
            <a:off x="5656855" y="1752600"/>
            <a:ext cx="365760" cy="36576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4191000" y="3115383"/>
            <a:ext cx="2895600" cy="1436132"/>
            <a:chOff x="1066800" y="2819400"/>
            <a:chExt cx="2895600" cy="1436132"/>
          </a:xfrm>
        </p:grpSpPr>
        <p:cxnSp>
          <p:nvCxnSpPr>
            <p:cNvPr id="118" name="Straight Arrow Connector 117"/>
            <p:cNvCxnSpPr/>
            <p:nvPr/>
          </p:nvCxnSpPr>
          <p:spPr>
            <a:xfrm>
              <a:off x="1249680" y="3000376"/>
              <a:ext cx="960120" cy="1255156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447800" y="28194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Memorandum Number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81000" y="3115383"/>
            <a:ext cx="995829" cy="1359932"/>
            <a:chOff x="1066800" y="3059668"/>
            <a:chExt cx="995829" cy="1359932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1219200" y="3276600"/>
              <a:ext cx="304800" cy="1143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3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390650" y="305966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81000" y="4944183"/>
            <a:ext cx="3733800" cy="1267599"/>
            <a:chOff x="1066800" y="2198132"/>
            <a:chExt cx="3733800" cy="1267599"/>
          </a:xfrm>
        </p:grpSpPr>
        <p:cxnSp>
          <p:nvCxnSpPr>
            <p:cNvPr id="126" name="Straight Arrow Connector 125"/>
            <p:cNvCxnSpPr/>
            <p:nvPr/>
          </p:nvCxnSpPr>
          <p:spPr>
            <a:xfrm flipV="1">
              <a:off x="1249680" y="2198132"/>
              <a:ext cx="1188720" cy="78867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7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447800" y="2819400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 and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Vendor Name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248400" y="4727251"/>
            <a:ext cx="1447800" cy="1484531"/>
            <a:chOff x="1066800" y="1981200"/>
            <a:chExt cx="1447800" cy="1484531"/>
          </a:xfrm>
        </p:grpSpPr>
        <p:cxnSp>
          <p:nvCxnSpPr>
            <p:cNvPr id="130" name="Straight Arrow Connector 129"/>
            <p:cNvCxnSpPr/>
            <p:nvPr/>
          </p:nvCxnSpPr>
          <p:spPr>
            <a:xfrm flipV="1">
              <a:off x="1249680" y="1981200"/>
              <a:ext cx="502920" cy="990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31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447800" y="28194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Amount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720215" y="3115383"/>
            <a:ext cx="2470785" cy="1447800"/>
            <a:chOff x="120015" y="2514600"/>
            <a:chExt cx="2470785" cy="1447800"/>
          </a:xfrm>
        </p:grpSpPr>
        <p:cxnSp>
          <p:nvCxnSpPr>
            <p:cNvPr id="134" name="Straight Arrow Connector 133"/>
            <p:cNvCxnSpPr/>
            <p:nvPr/>
          </p:nvCxnSpPr>
          <p:spPr>
            <a:xfrm flipH="1">
              <a:off x="304800" y="2668905"/>
              <a:ext cx="0" cy="1293495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35" name="Rectangle 7"/>
            <p:cNvSpPr>
              <a:spLocks noChangeArrowheads="1"/>
            </p:cNvSpPr>
            <p:nvPr/>
          </p:nvSpPr>
          <p:spPr bwMode="auto">
            <a:xfrm>
              <a:off x="1200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57200" y="2514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419600" y="4944183"/>
            <a:ext cx="1447800" cy="1267599"/>
            <a:chOff x="1371600" y="2198132"/>
            <a:chExt cx="1447800" cy="1267599"/>
          </a:xfrm>
        </p:grpSpPr>
        <p:cxnSp>
          <p:nvCxnSpPr>
            <p:cNvPr id="138" name="Straight Arrow Connector 137"/>
            <p:cNvCxnSpPr/>
            <p:nvPr/>
          </p:nvCxnSpPr>
          <p:spPr>
            <a:xfrm flipV="1">
              <a:off x="2667000" y="2198132"/>
              <a:ext cx="152400" cy="838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39" name="Rectangle 7"/>
            <p:cNvSpPr>
              <a:spLocks noChangeArrowheads="1"/>
            </p:cNvSpPr>
            <p:nvPr/>
          </p:nvSpPr>
          <p:spPr bwMode="auto">
            <a:xfrm>
              <a:off x="245364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371600" y="28194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Diagonal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Line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620000" y="5013001"/>
            <a:ext cx="1295400" cy="1198781"/>
            <a:chOff x="1066800" y="2266950"/>
            <a:chExt cx="1295400" cy="1198781"/>
          </a:xfrm>
        </p:grpSpPr>
        <p:cxnSp>
          <p:nvCxnSpPr>
            <p:cNvPr id="142" name="Straight Arrow Connector 141"/>
            <p:cNvCxnSpPr/>
            <p:nvPr/>
          </p:nvCxnSpPr>
          <p:spPr>
            <a:xfrm flipV="1">
              <a:off x="1259205" y="2266950"/>
              <a:ext cx="198120" cy="6858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43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371600" y="28194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Amount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47" name="Flowchart: Delay 14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15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37360"/>
          </a:xfrm>
        </p:spPr>
        <p:txBody>
          <a:bodyPr>
            <a:noAutofit/>
          </a:bodyPr>
          <a:lstStyle/>
          <a:p>
            <a:r>
              <a:rPr lang="en-US" sz="3000" dirty="0"/>
              <a:t>Debit Memorandum for </a:t>
            </a:r>
            <a:br>
              <a:rPr lang="en-US" sz="3000" dirty="0"/>
            </a:br>
            <a:r>
              <a:rPr lang="en-US" sz="3000" dirty="0"/>
              <a:t>Purchases Returns and Allowances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sz="quarter" idx="15"/>
          </p:nvPr>
        </p:nvSpPr>
        <p:spPr>
          <a:xfrm>
            <a:off x="449643" y="1707736"/>
            <a:ext cx="8308595" cy="4007264"/>
          </a:xfrm>
        </p:spPr>
        <p:txBody>
          <a:bodyPr>
            <a:no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400" dirty="0"/>
              <a:t>Credit allowed for the purchase price of returned merchandise, resulting in a decrease in the customer’s account payable to the vendor, is called </a:t>
            </a:r>
            <a:r>
              <a:rPr lang="en-US" sz="2400" dirty="0" smtClean="0"/>
              <a:t>a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purchases </a:t>
            </a:r>
            <a:r>
              <a:rPr lang="en-US" sz="2400" b="1" dirty="0">
                <a:solidFill>
                  <a:srgbClr val="0070C0"/>
                </a:solidFill>
              </a:rPr>
              <a:t>return</a:t>
            </a:r>
            <a:r>
              <a:rPr lang="en-US" sz="2400" dirty="0"/>
              <a:t>.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400" dirty="0"/>
              <a:t>Credit allowed for part of the purchase price of merchandise that is not returned, resulting in a decrease in the customer’s account payable to the vendor, is called a </a:t>
            </a:r>
            <a:r>
              <a:rPr lang="en-US" sz="2400" b="1" dirty="0">
                <a:solidFill>
                  <a:srgbClr val="0070C0"/>
                </a:solidFill>
              </a:rPr>
              <a:t>purchases allowance</a:t>
            </a:r>
            <a:r>
              <a:rPr lang="en-US" sz="2400" dirty="0"/>
              <a:t>.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400" dirty="0"/>
              <a:t>A form prepared by the customer showing the price deduction taken by the customer for a return or an allowance is called a </a:t>
            </a:r>
            <a:r>
              <a:rPr lang="en-US" sz="2400" b="1" dirty="0">
                <a:solidFill>
                  <a:srgbClr val="0070C0"/>
                </a:solidFill>
              </a:rPr>
              <a:t>debit memorandum</a:t>
            </a:r>
            <a:r>
              <a:rPr lang="en-US" sz="24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Debit Memorandum for </a:t>
            </a:r>
            <a:br>
              <a:rPr lang="en-US" sz="3000" dirty="0"/>
            </a:br>
            <a:r>
              <a:rPr lang="en-US" sz="3000" dirty="0"/>
              <a:t>Purchases Returns and Allowances</a:t>
            </a:r>
          </a:p>
        </p:txBody>
      </p:sp>
      <p:pic>
        <p:nvPicPr>
          <p:cNvPr id="10" name="Picture 9" descr="Chapter 11_Page 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656" y="2073144"/>
            <a:ext cx="5504688" cy="38953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11-1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831403"/>
          </a:xfrm>
        </p:spPr>
        <p:txBody>
          <a:bodyPr>
            <a:noAutofit/>
          </a:bodyPr>
          <a:lstStyle/>
          <a:p>
            <a:r>
              <a:rPr lang="en-US" sz="3000" dirty="0"/>
              <a:t>Journalizing Purchases Returns </a:t>
            </a:r>
            <a:br>
              <a:rPr lang="en-US" sz="3000" dirty="0"/>
            </a:br>
            <a:r>
              <a:rPr lang="en-US" sz="3000" dirty="0"/>
              <a:t>and Allowances</a:t>
            </a:r>
          </a:p>
        </p:txBody>
      </p:sp>
      <p:pic>
        <p:nvPicPr>
          <p:cNvPr id="122" name="Picture 121" descr="Chapter 11_Page 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858" y="3581400"/>
            <a:ext cx="8229600" cy="2148435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358328" y="1600200"/>
            <a:ext cx="4577032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December 8.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Returned merchandise to Mobley Tools, $43.90, covering Purchase Invoice No. 528. Debit Memorandum No. 38.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5288658" y="1295400"/>
            <a:ext cx="3474720" cy="718066"/>
            <a:chOff x="5755849" y="1676400"/>
            <a:chExt cx="2928136" cy="718066"/>
          </a:xfrm>
        </p:grpSpPr>
        <p:grpSp>
          <p:nvGrpSpPr>
            <p:cNvPr id="125" name="Group 53"/>
            <p:cNvGrpSpPr/>
            <p:nvPr/>
          </p:nvGrpSpPr>
          <p:grpSpPr>
            <a:xfrm>
              <a:off x="5755849" y="1676400"/>
              <a:ext cx="2928136" cy="718066"/>
              <a:chOff x="5755849" y="1676400"/>
              <a:chExt cx="2928136" cy="718066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812716" y="16764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Accounts Payable</a:t>
                </a:r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26" name="Rectangle 125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43.90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953000" y="2133600"/>
            <a:ext cx="3810378" cy="708541"/>
            <a:chOff x="5276675" y="2667000"/>
            <a:chExt cx="3418516" cy="708541"/>
          </a:xfrm>
        </p:grpSpPr>
        <p:grpSp>
          <p:nvGrpSpPr>
            <p:cNvPr id="131" name="Group 55"/>
            <p:cNvGrpSpPr/>
            <p:nvPr/>
          </p:nvGrpSpPr>
          <p:grpSpPr>
            <a:xfrm>
              <a:off x="5276675" y="2667000"/>
              <a:ext cx="3418516" cy="708541"/>
              <a:chOff x="5276675" y="2667000"/>
              <a:chExt cx="3418516" cy="708541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5276675" y="2667000"/>
                <a:ext cx="34185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Purchases Returns and Allowances</a:t>
                </a: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 rot="10800000">
                <a:off x="5406057" y="2971800"/>
                <a:ext cx="3154012" cy="4750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7039083" y="3009781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2" name="Rectangle 131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43.90</a:t>
              </a:r>
            </a:p>
          </p:txBody>
        </p:sp>
      </p:grpSp>
      <p:sp>
        <p:nvSpPr>
          <p:cNvPr id="136" name="Down Arrow 135"/>
          <p:cNvSpPr/>
          <p:nvPr/>
        </p:nvSpPr>
        <p:spPr>
          <a:xfrm flipV="1">
            <a:off x="6980298" y="2514600"/>
            <a:ext cx="365760" cy="36576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Up Arrow 136"/>
          <p:cNvSpPr/>
          <p:nvPr/>
        </p:nvSpPr>
        <p:spPr>
          <a:xfrm flipV="1">
            <a:off x="5339249" y="1676400"/>
            <a:ext cx="365760" cy="365760"/>
          </a:xfrm>
          <a:prstGeom prst="up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5441058" y="3124200"/>
            <a:ext cx="3505200" cy="1676400"/>
            <a:chOff x="1066800" y="2819400"/>
            <a:chExt cx="3505200" cy="1676400"/>
          </a:xfrm>
        </p:grpSpPr>
        <p:cxnSp>
          <p:nvCxnSpPr>
            <p:cNvPr id="139" name="Straight Arrow Connector 138"/>
            <p:cNvCxnSpPr/>
            <p:nvPr/>
          </p:nvCxnSpPr>
          <p:spPr>
            <a:xfrm flipH="1">
              <a:off x="1066800" y="3000376"/>
              <a:ext cx="182880" cy="149542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40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447800" y="2819400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Memorandum Number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35658" y="3124200"/>
            <a:ext cx="995829" cy="1752600"/>
            <a:chOff x="1066800" y="3059668"/>
            <a:chExt cx="995829" cy="1752600"/>
          </a:xfrm>
        </p:grpSpPr>
        <p:cxnSp>
          <p:nvCxnSpPr>
            <p:cNvPr id="143" name="Straight Arrow Connector 142"/>
            <p:cNvCxnSpPr/>
            <p:nvPr/>
          </p:nvCxnSpPr>
          <p:spPr>
            <a:xfrm>
              <a:off x="1219200" y="3276600"/>
              <a:ext cx="762000" cy="153566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44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390650" y="305966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554858" y="5257800"/>
            <a:ext cx="2057400" cy="866001"/>
            <a:chOff x="1066800" y="2322731"/>
            <a:chExt cx="2057400" cy="866001"/>
          </a:xfrm>
        </p:grpSpPr>
        <p:cxnSp>
          <p:nvCxnSpPr>
            <p:cNvPr id="147" name="Straight Arrow Connector 146"/>
            <p:cNvCxnSpPr/>
            <p:nvPr/>
          </p:nvCxnSpPr>
          <p:spPr>
            <a:xfrm flipV="1">
              <a:off x="1249680" y="2322731"/>
              <a:ext cx="350520" cy="664071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48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447800" y="28194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203058" y="5029200"/>
            <a:ext cx="1447800" cy="1371600"/>
            <a:chOff x="1066800" y="2094131"/>
            <a:chExt cx="1447800" cy="1371600"/>
          </a:xfrm>
        </p:grpSpPr>
        <p:cxnSp>
          <p:nvCxnSpPr>
            <p:cNvPr id="151" name="Straight Arrow Connector 150"/>
            <p:cNvCxnSpPr/>
            <p:nvPr/>
          </p:nvCxnSpPr>
          <p:spPr>
            <a:xfrm flipV="1">
              <a:off x="1249680" y="2094131"/>
              <a:ext cx="50292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52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447800" y="28194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Amount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707258" y="3124200"/>
            <a:ext cx="3918585" cy="1708784"/>
            <a:chOff x="120015" y="2514600"/>
            <a:chExt cx="3918585" cy="1708784"/>
          </a:xfrm>
        </p:grpSpPr>
        <p:cxnSp>
          <p:nvCxnSpPr>
            <p:cNvPr id="155" name="Straight Arrow Connector 154"/>
            <p:cNvCxnSpPr/>
            <p:nvPr/>
          </p:nvCxnSpPr>
          <p:spPr>
            <a:xfrm flipH="1">
              <a:off x="304800" y="2668904"/>
              <a:ext cx="0" cy="155448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56" name="Rectangle 7"/>
            <p:cNvSpPr>
              <a:spLocks noChangeArrowheads="1"/>
            </p:cNvSpPr>
            <p:nvPr/>
          </p:nvSpPr>
          <p:spPr bwMode="auto">
            <a:xfrm>
              <a:off x="1200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57200" y="25146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 and Vendor Name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419600" y="4953000"/>
            <a:ext cx="1478658" cy="1447800"/>
            <a:chOff x="1416942" y="2017931"/>
            <a:chExt cx="1478658" cy="1447800"/>
          </a:xfrm>
        </p:grpSpPr>
        <p:cxnSp>
          <p:nvCxnSpPr>
            <p:cNvPr id="159" name="Straight Arrow Connector 158"/>
            <p:cNvCxnSpPr/>
            <p:nvPr/>
          </p:nvCxnSpPr>
          <p:spPr>
            <a:xfrm flipV="1">
              <a:off x="2667000" y="2017931"/>
              <a:ext cx="228600" cy="1018401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60" name="Rectangle 7"/>
            <p:cNvSpPr>
              <a:spLocks noChangeArrowheads="1"/>
            </p:cNvSpPr>
            <p:nvPr/>
          </p:nvSpPr>
          <p:spPr bwMode="auto">
            <a:xfrm>
              <a:off x="245364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416942" y="2819400"/>
              <a:ext cx="1097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Diagonal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Line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7574658" y="5257800"/>
            <a:ext cx="1371600" cy="1143000"/>
            <a:chOff x="1066800" y="2322731"/>
            <a:chExt cx="1371600" cy="1143000"/>
          </a:xfrm>
        </p:grpSpPr>
        <p:cxnSp>
          <p:nvCxnSpPr>
            <p:cNvPr id="163" name="Straight Arrow Connector 162"/>
            <p:cNvCxnSpPr/>
            <p:nvPr/>
          </p:nvCxnSpPr>
          <p:spPr>
            <a:xfrm flipV="1">
              <a:off x="1259205" y="2322731"/>
              <a:ext cx="198120" cy="6858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64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447800" y="28194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Amount</a:t>
              </a:r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68" name="Flowchart: Delay 16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36" grpId="0" animBg="1"/>
      <p:bldP spid="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5354"/>
            <a:ext cx="7886700" cy="854074"/>
          </a:xfrm>
        </p:spPr>
        <p:txBody>
          <a:bodyPr>
            <a:noAutofit/>
          </a:bodyPr>
          <a:lstStyle/>
          <a:p>
            <a:r>
              <a:rPr lang="en-US" sz="3000" dirty="0"/>
              <a:t>Posting from a General Journal </a:t>
            </a:r>
            <a:br>
              <a:rPr lang="en-US" sz="3000" dirty="0"/>
            </a:br>
            <a:r>
              <a:rPr lang="en-US" sz="3000" dirty="0"/>
              <a:t>to an Accounts Payable Ledger</a:t>
            </a:r>
          </a:p>
        </p:txBody>
      </p:sp>
      <p:pic>
        <p:nvPicPr>
          <p:cNvPr id="94" name="Picture 93" descr="Chapter 11_Page 324_1.jpg"/>
          <p:cNvPicPr>
            <a:picLocks noChangeAspect="1"/>
          </p:cNvPicPr>
          <p:nvPr/>
        </p:nvPicPr>
        <p:blipFill>
          <a:blip r:embed="rId2" cstate="print"/>
          <a:srcRect b="12232"/>
          <a:stretch>
            <a:fillRect/>
          </a:stretch>
        </p:blipFill>
        <p:spPr>
          <a:xfrm>
            <a:off x="623454" y="1416942"/>
            <a:ext cx="6199632" cy="1574591"/>
          </a:xfrm>
          <a:prstGeom prst="rect">
            <a:avLst/>
          </a:prstGeom>
        </p:spPr>
      </p:pic>
      <p:pic>
        <p:nvPicPr>
          <p:cNvPr id="95" name="Picture 94" descr="Chapter 11_Page 324_2.jpg"/>
          <p:cNvPicPr>
            <a:picLocks noChangeAspect="1"/>
          </p:cNvPicPr>
          <p:nvPr/>
        </p:nvPicPr>
        <p:blipFill>
          <a:blip r:embed="rId3" cstate="print"/>
          <a:srcRect b="13962"/>
          <a:stretch>
            <a:fillRect/>
          </a:stretch>
        </p:blipFill>
        <p:spPr>
          <a:xfrm>
            <a:off x="623454" y="3581427"/>
            <a:ext cx="5634990" cy="2817483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4585854" y="2476185"/>
            <a:ext cx="4038600" cy="2057400"/>
            <a:chOff x="2514600" y="2168962"/>
            <a:chExt cx="4038600" cy="2057400"/>
          </a:xfrm>
        </p:grpSpPr>
        <p:cxnSp>
          <p:nvCxnSpPr>
            <p:cNvPr id="97" name="Straight Arrow Connector 96"/>
            <p:cNvCxnSpPr/>
            <p:nvPr/>
          </p:nvCxnSpPr>
          <p:spPr>
            <a:xfrm flipV="1">
              <a:off x="2514600" y="2168962"/>
              <a:ext cx="1600200" cy="2057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98" name="Rectangle 7"/>
            <p:cNvSpPr>
              <a:spLocks noChangeArrowheads="1"/>
            </p:cNvSpPr>
            <p:nvPr/>
          </p:nvSpPr>
          <p:spPr bwMode="auto">
            <a:xfrm>
              <a:off x="3429000" y="2809042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657600" y="2769037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or Credit Amounts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352800" y="2476185"/>
            <a:ext cx="2223654" cy="1295400"/>
            <a:chOff x="-1842654" y="2169558"/>
            <a:chExt cx="2223654" cy="1295400"/>
          </a:xfrm>
        </p:grpSpPr>
        <p:cxnSp>
          <p:nvCxnSpPr>
            <p:cNvPr id="101" name="Straight Arrow Connector 100"/>
            <p:cNvCxnSpPr/>
            <p:nvPr/>
          </p:nvCxnSpPr>
          <p:spPr>
            <a:xfrm flipH="1" flipV="1">
              <a:off x="-304800" y="2169558"/>
              <a:ext cx="685800" cy="1295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2" name="Rectangle 7"/>
            <p:cNvSpPr>
              <a:spLocks noChangeArrowheads="1"/>
            </p:cNvSpPr>
            <p:nvPr/>
          </p:nvSpPr>
          <p:spPr bwMode="auto">
            <a:xfrm>
              <a:off x="-76200" y="2809638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-1842654" y="276225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Vendor Number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833629" y="4430953"/>
            <a:ext cx="2510788" cy="369332"/>
            <a:chOff x="4191000" y="5476875"/>
            <a:chExt cx="2510788" cy="369332"/>
          </a:xfrm>
        </p:grpSpPr>
        <p:grpSp>
          <p:nvGrpSpPr>
            <p:cNvPr id="105" name="Group 40"/>
            <p:cNvGrpSpPr/>
            <p:nvPr/>
          </p:nvGrpSpPr>
          <p:grpSpPr>
            <a:xfrm>
              <a:off x="4191000" y="5522357"/>
              <a:ext cx="588645" cy="274320"/>
              <a:chOff x="4191000" y="4150757"/>
              <a:chExt cx="588645" cy="274320"/>
            </a:xfrm>
          </p:grpSpPr>
          <p:sp>
            <p:nvSpPr>
              <p:cNvPr id="107" name="Line 16"/>
              <p:cNvSpPr>
                <a:spLocks noChangeShapeType="1"/>
              </p:cNvSpPr>
              <p:nvPr/>
            </p:nvSpPr>
            <p:spPr bwMode="auto">
              <a:xfrm flipH="1">
                <a:off x="4191000" y="4297680"/>
                <a:ext cx="457200" cy="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Rectangle 10"/>
              <p:cNvSpPr>
                <a:spLocks noChangeArrowheads="1"/>
              </p:cNvSpPr>
              <p:nvPr/>
            </p:nvSpPr>
            <p:spPr bwMode="auto">
              <a:xfrm>
                <a:off x="4505325" y="4150757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4785879" y="5476875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Balance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939935" y="4746945"/>
            <a:ext cx="5486400" cy="457200"/>
            <a:chOff x="2773681" y="4709160"/>
            <a:chExt cx="5486400" cy="457200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2773681" y="5166360"/>
              <a:ext cx="5486400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>
            <a:xfrm rot="16200000">
              <a:off x="2545081" y="493776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>
            <a:off x="5943600" y="1637985"/>
            <a:ext cx="2612274" cy="3566160"/>
            <a:chOff x="5777346" y="1600200"/>
            <a:chExt cx="2612274" cy="3566160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6248400" y="1600200"/>
              <a:ext cx="2011680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grpSp>
          <p:nvGrpSpPr>
            <p:cNvPr id="114" name="Group 59"/>
            <p:cNvGrpSpPr/>
            <p:nvPr/>
          </p:nvGrpSpPr>
          <p:grpSpPr>
            <a:xfrm>
              <a:off x="5777346" y="1600200"/>
              <a:ext cx="2612274" cy="3566160"/>
              <a:chOff x="5777346" y="1600200"/>
              <a:chExt cx="2612274" cy="3566160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16200000">
                <a:off x="6476999" y="3383280"/>
                <a:ext cx="356616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grpSp>
            <p:nvGrpSpPr>
              <p:cNvPr id="116" name="Group 28"/>
              <p:cNvGrpSpPr/>
              <p:nvPr/>
            </p:nvGrpSpPr>
            <p:grpSpPr>
              <a:xfrm>
                <a:off x="5777346" y="3554968"/>
                <a:ext cx="2612274" cy="369332"/>
                <a:chOff x="3954261" y="4076700"/>
                <a:chExt cx="2612274" cy="369332"/>
              </a:xfrm>
            </p:grpSpPr>
            <p:sp>
              <p:nvSpPr>
                <p:cNvPr id="117" name="Rectangle 7"/>
                <p:cNvSpPr>
                  <a:spLocks noChangeArrowheads="1"/>
                </p:cNvSpPr>
                <p:nvPr/>
              </p:nvSpPr>
              <p:spPr bwMode="auto">
                <a:xfrm>
                  <a:off x="6292215" y="4114800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3954261" y="4076700"/>
                  <a:ext cx="2438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Journal Page Number</a:t>
                  </a:r>
                </a:p>
              </p:txBody>
            </p:sp>
          </p:grpSp>
        </p:grpSp>
      </p:grp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5957454" y="5295585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156854" y="6057585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1" name="Rectangle 7"/>
          <p:cNvSpPr>
            <a:spLocks noChangeArrowheads="1"/>
          </p:cNvSpPr>
          <p:nvPr/>
        </p:nvSpPr>
        <p:spPr bwMode="auto">
          <a:xfrm>
            <a:off x="2680854" y="6057585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2" name="Rectangle 7"/>
          <p:cNvSpPr>
            <a:spLocks noChangeArrowheads="1"/>
          </p:cNvSpPr>
          <p:nvPr/>
        </p:nvSpPr>
        <p:spPr bwMode="auto">
          <a:xfrm>
            <a:off x="4281054" y="6057585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3" name="Rectangle 7"/>
          <p:cNvSpPr>
            <a:spLocks noChangeArrowheads="1"/>
          </p:cNvSpPr>
          <p:nvPr/>
        </p:nvSpPr>
        <p:spPr bwMode="auto">
          <a:xfrm>
            <a:off x="6064134" y="6057585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24" name="Straight Connector 123"/>
          <p:cNvCxnSpPr/>
          <p:nvPr/>
        </p:nvCxnSpPr>
        <p:spPr>
          <a:xfrm flipH="1">
            <a:off x="1004454" y="2296890"/>
            <a:ext cx="246530" cy="941295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</p:cxnSp>
      <p:grpSp>
        <p:nvGrpSpPr>
          <p:cNvPr id="125" name="Group 124"/>
          <p:cNvGrpSpPr/>
          <p:nvPr/>
        </p:nvGrpSpPr>
        <p:grpSpPr>
          <a:xfrm>
            <a:off x="878949" y="3078403"/>
            <a:ext cx="915870" cy="1531382"/>
            <a:chOff x="1940359" y="3012043"/>
            <a:chExt cx="915870" cy="153138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2065864" y="3171825"/>
              <a:ext cx="22860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7" name="Rectangle 7"/>
            <p:cNvSpPr>
              <a:spLocks noChangeArrowheads="1"/>
            </p:cNvSpPr>
            <p:nvPr/>
          </p:nvSpPr>
          <p:spPr bwMode="auto">
            <a:xfrm>
              <a:off x="1940359" y="3049905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84250" y="3012043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131" name="Flowchart: Delay 13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5354"/>
            <a:ext cx="7886700" cy="729803"/>
          </a:xfrm>
        </p:spPr>
        <p:txBody>
          <a:bodyPr>
            <a:noAutofit/>
          </a:bodyPr>
          <a:lstStyle/>
          <a:p>
            <a:r>
              <a:rPr lang="en-US" sz="3000" dirty="0"/>
              <a:t>Posting from a General Journal </a:t>
            </a:r>
            <a:br>
              <a:rPr lang="en-US" sz="3000" dirty="0"/>
            </a:br>
            <a:r>
              <a:rPr lang="en-US" sz="3000" dirty="0"/>
              <a:t>to a General Ledger</a:t>
            </a:r>
          </a:p>
        </p:txBody>
      </p:sp>
      <p:pic>
        <p:nvPicPr>
          <p:cNvPr id="103" name="Picture 102" descr="Chapter 11_Page 32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533" y="1371605"/>
            <a:ext cx="6349365" cy="1474470"/>
          </a:xfrm>
          <a:prstGeom prst="rect">
            <a:avLst/>
          </a:prstGeom>
        </p:spPr>
      </p:pic>
      <p:pic>
        <p:nvPicPr>
          <p:cNvPr id="104" name="Picture 103" descr="Chapter 11_Page 325_2.jpg"/>
          <p:cNvPicPr>
            <a:picLocks noChangeAspect="1"/>
          </p:cNvPicPr>
          <p:nvPr/>
        </p:nvPicPr>
        <p:blipFill>
          <a:blip r:embed="rId3" cstate="print"/>
          <a:srcRect b="7168"/>
          <a:stretch>
            <a:fillRect/>
          </a:stretch>
        </p:blipFill>
        <p:spPr>
          <a:xfrm>
            <a:off x="366533" y="3352797"/>
            <a:ext cx="6515100" cy="2960357"/>
          </a:xfrm>
          <a:prstGeom prst="rect">
            <a:avLst/>
          </a:prstGeom>
        </p:spPr>
      </p:pic>
      <p:grpSp>
        <p:nvGrpSpPr>
          <p:cNvPr id="105" name="Group 104"/>
          <p:cNvGrpSpPr/>
          <p:nvPr/>
        </p:nvGrpSpPr>
        <p:grpSpPr>
          <a:xfrm>
            <a:off x="1905000" y="2324100"/>
            <a:ext cx="3262116" cy="2057400"/>
            <a:chOff x="852684" y="2168962"/>
            <a:chExt cx="3262116" cy="2057400"/>
          </a:xfrm>
        </p:grpSpPr>
        <p:cxnSp>
          <p:nvCxnSpPr>
            <p:cNvPr id="106" name="Straight Arrow Connector 105"/>
            <p:cNvCxnSpPr/>
            <p:nvPr/>
          </p:nvCxnSpPr>
          <p:spPr>
            <a:xfrm flipV="1">
              <a:off x="2514600" y="2168962"/>
              <a:ext cx="1600200" cy="2057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107" name="Rectangle 7"/>
            <p:cNvSpPr>
              <a:spLocks noChangeArrowheads="1"/>
            </p:cNvSpPr>
            <p:nvPr/>
          </p:nvSpPr>
          <p:spPr bwMode="auto">
            <a:xfrm>
              <a:off x="3429000" y="2809042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52684" y="2769037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or Credit Amounts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05556" y="2324100"/>
            <a:ext cx="899160" cy="2103120"/>
            <a:chOff x="1288624" y="2409825"/>
            <a:chExt cx="899160" cy="2103120"/>
          </a:xfrm>
        </p:grpSpPr>
        <p:cxnSp>
          <p:nvCxnSpPr>
            <p:cNvPr id="110" name="Straight Arrow Connector 109"/>
            <p:cNvCxnSpPr/>
            <p:nvPr/>
          </p:nvCxnSpPr>
          <p:spPr>
            <a:xfrm>
              <a:off x="2044909" y="2409825"/>
              <a:ext cx="0" cy="21031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1" name="Rectangle 7"/>
            <p:cNvSpPr>
              <a:spLocks noChangeArrowheads="1"/>
            </p:cNvSpPr>
            <p:nvPr/>
          </p:nvSpPr>
          <p:spPr bwMode="auto">
            <a:xfrm>
              <a:off x="1913464" y="3049905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288624" y="3012043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652766" y="2238375"/>
            <a:ext cx="2981325" cy="1266825"/>
            <a:chOff x="-1200150" y="2083833"/>
            <a:chExt cx="2981325" cy="1266825"/>
          </a:xfrm>
        </p:grpSpPr>
        <p:cxnSp>
          <p:nvCxnSpPr>
            <p:cNvPr id="114" name="Straight Arrow Connector 113"/>
            <p:cNvCxnSpPr/>
            <p:nvPr/>
          </p:nvCxnSpPr>
          <p:spPr>
            <a:xfrm flipH="1" flipV="1">
              <a:off x="-1200150" y="2083833"/>
              <a:ext cx="1504950" cy="1266825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5" name="Rectangle 7"/>
            <p:cNvSpPr>
              <a:spLocks noChangeArrowheads="1"/>
            </p:cNvSpPr>
            <p:nvPr/>
          </p:nvSpPr>
          <p:spPr bwMode="auto">
            <a:xfrm>
              <a:off x="-276225" y="2809638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47625" y="276225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Vendor Number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576691" y="4267200"/>
            <a:ext cx="3290136" cy="646331"/>
            <a:chOff x="4191000" y="5476875"/>
            <a:chExt cx="3290136" cy="646331"/>
          </a:xfrm>
        </p:grpSpPr>
        <p:grpSp>
          <p:nvGrpSpPr>
            <p:cNvPr id="118" name="Group 40"/>
            <p:cNvGrpSpPr/>
            <p:nvPr/>
          </p:nvGrpSpPr>
          <p:grpSpPr>
            <a:xfrm>
              <a:off x="4191000" y="5522357"/>
              <a:ext cx="2366320" cy="274320"/>
              <a:chOff x="4191000" y="4150757"/>
              <a:chExt cx="2366320" cy="274320"/>
            </a:xfrm>
          </p:grpSpPr>
          <p:sp>
            <p:nvSpPr>
              <p:cNvPr id="120" name="Line 16"/>
              <p:cNvSpPr>
                <a:spLocks noChangeShapeType="1"/>
              </p:cNvSpPr>
              <p:nvPr/>
            </p:nvSpPr>
            <p:spPr bwMode="auto">
              <a:xfrm flipH="1">
                <a:off x="4191000" y="4297680"/>
                <a:ext cx="2194560" cy="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Rectangle 10"/>
              <p:cNvSpPr>
                <a:spLocks noChangeArrowheads="1"/>
              </p:cNvSpPr>
              <p:nvPr/>
            </p:nvSpPr>
            <p:spPr bwMode="auto">
              <a:xfrm>
                <a:off x="6283000" y="4150757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6462909" y="5476875"/>
              <a:ext cx="10182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Balance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249156" y="1600200"/>
            <a:ext cx="2666244" cy="3291840"/>
            <a:chOff x="6339840" y="1600200"/>
            <a:chExt cx="2666244" cy="3291840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6339840" y="1600200"/>
              <a:ext cx="1280160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grpSp>
          <p:nvGrpSpPr>
            <p:cNvPr id="124" name="Group 59"/>
            <p:cNvGrpSpPr/>
            <p:nvPr/>
          </p:nvGrpSpPr>
          <p:grpSpPr>
            <a:xfrm>
              <a:off x="7467600" y="1600200"/>
              <a:ext cx="1538484" cy="3291840"/>
              <a:chOff x="7467600" y="1600200"/>
              <a:chExt cx="1538484" cy="3291840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rot="16200000">
                <a:off x="5974079" y="3246120"/>
                <a:ext cx="329184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grpSp>
            <p:nvGrpSpPr>
              <p:cNvPr id="126" name="Group 28"/>
              <p:cNvGrpSpPr/>
              <p:nvPr/>
            </p:nvGrpSpPr>
            <p:grpSpPr>
              <a:xfrm>
                <a:off x="7467600" y="1828800"/>
                <a:ext cx="1538484" cy="923330"/>
                <a:chOff x="5644515" y="2350532"/>
                <a:chExt cx="1538484" cy="923330"/>
              </a:xfrm>
            </p:grpSpPr>
            <p:sp>
              <p:nvSpPr>
                <p:cNvPr id="127" name="Rectangle 7"/>
                <p:cNvSpPr>
                  <a:spLocks noChangeArrowheads="1"/>
                </p:cNvSpPr>
                <p:nvPr/>
              </p:nvSpPr>
              <p:spPr bwMode="auto">
                <a:xfrm>
                  <a:off x="5644515" y="2388632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5811399" y="2350532"/>
                  <a:ext cx="13716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Journal Page</a:t>
                  </a:r>
                  <a:b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</a:b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Number</a:t>
                  </a:r>
                </a:p>
              </p:txBody>
            </p:sp>
          </p:grpSp>
        </p:grpSp>
      </p:grp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6645396" y="50292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873246" y="60198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2423916" y="60198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3978396" y="60198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3" name="Rectangle 7"/>
          <p:cNvSpPr>
            <a:spLocks noChangeArrowheads="1"/>
          </p:cNvSpPr>
          <p:nvPr/>
        </p:nvSpPr>
        <p:spPr bwMode="auto">
          <a:xfrm>
            <a:off x="5548116" y="6019800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2682997" y="4602480"/>
            <a:ext cx="4846320" cy="274320"/>
            <a:chOff x="2773681" y="4602480"/>
            <a:chExt cx="4114800" cy="274320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2773681" y="4876800"/>
              <a:ext cx="4114800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>
            <a:xfrm rot="16200000">
              <a:off x="2636521" y="4739640"/>
              <a:ext cx="274320" cy="0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37" name="TextBox 13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39" name="Flowchart: Delay 13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11-1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407</Words>
  <Application>Microsoft Macintosh PowerPoint</Application>
  <PresentationFormat>On-screen Show (4:3)</PresentationFormat>
  <Paragraphs>134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LESSON 11-1 Accounting for Purchases  Transactions Using a  General Journal</vt:lpstr>
      <vt:lpstr>General Journal</vt:lpstr>
      <vt:lpstr>Memorandum for Buying Supplies  on Account</vt:lpstr>
      <vt:lpstr>Buying Supplies on Account</vt:lpstr>
      <vt:lpstr>Debit Memorandum for  Purchases Returns and Allowances</vt:lpstr>
      <vt:lpstr>Debit Memorandum for  Purchases Returns and Allowances</vt:lpstr>
      <vt:lpstr>Journalizing Purchases Returns  and Allowances</vt:lpstr>
      <vt:lpstr>Posting from a General Journal  to an Accounts Payable Ledger</vt:lpstr>
      <vt:lpstr>Posting from a General Journal  to a General Ledger</vt:lpstr>
      <vt:lpstr>Lesson 11-1 Audit Your Understanding</vt:lpstr>
      <vt:lpstr>Lesson 11-1 Audit Your Understanding</vt:lpstr>
      <vt:lpstr>Lesson 11-1 Audit Your Understanding</vt:lpstr>
      <vt:lpstr>Lesson 11-1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297</cp:revision>
  <dcterms:created xsi:type="dcterms:W3CDTF">2012-07-02T15:51:50Z</dcterms:created>
  <dcterms:modified xsi:type="dcterms:W3CDTF">2018-02-02T11:40:41Z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