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21"/>
  </p:notesMasterIdLst>
  <p:sldIdLst>
    <p:sldId id="347" r:id="rId3"/>
    <p:sldId id="355" r:id="rId4"/>
    <p:sldId id="372" r:id="rId5"/>
    <p:sldId id="365" r:id="rId6"/>
    <p:sldId id="356" r:id="rId7"/>
    <p:sldId id="374" r:id="rId8"/>
    <p:sldId id="357" r:id="rId9"/>
    <p:sldId id="358" r:id="rId10"/>
    <p:sldId id="359" r:id="rId11"/>
    <p:sldId id="363" r:id="rId12"/>
    <p:sldId id="375" r:id="rId13"/>
    <p:sldId id="360" r:id="rId14"/>
    <p:sldId id="364" r:id="rId15"/>
    <p:sldId id="376" r:id="rId16"/>
    <p:sldId id="341" r:id="rId17"/>
    <p:sldId id="342" r:id="rId18"/>
    <p:sldId id="343" r:id="rId19"/>
    <p:sldId id="34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pos="305">
          <p15:clr>
            <a:srgbClr val="A4A3A4"/>
          </p15:clr>
        </p15:guide>
        <p15:guide id="7" pos="529">
          <p15:clr>
            <a:srgbClr val="A4A3A4"/>
          </p15:clr>
        </p15:guide>
        <p15:guide id="8" pos="719">
          <p15:clr>
            <a:srgbClr val="A4A3A4"/>
          </p15:clr>
        </p15:guide>
        <p15:guide id="9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32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AD6A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54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9"/>
        <p:guide orient="horz" pos="709"/>
        <p:guide orient="horz" pos="466"/>
        <p:guide pos="2880"/>
        <p:guide pos="305"/>
        <p:guide pos="529"/>
        <p:guide pos="719"/>
        <p:guide pos="1048"/>
        <p:guide pos="1262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5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1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81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81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9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60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1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14-3 </a:t>
            </a:r>
            <a:r>
              <a:rPr lang="en-IN" sz="4000" dirty="0">
                <a:solidFill>
                  <a:schemeClr val="bg1"/>
                </a:solidFill>
              </a:rPr>
              <a:t>Promissory Notes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697228"/>
            <a:ext cx="60449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Record the acceptance of a note receivable.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Account for the collection of a note receivable.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Account for a dishonored note receivable.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12426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Collecting Principal and Interest </a:t>
            </a:r>
            <a:br>
              <a:rPr lang="en-US" sz="3000" dirty="0"/>
            </a:br>
            <a:r>
              <a:rPr lang="en-US" sz="3000" dirty="0"/>
              <a:t>on a Note Receivable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1600200"/>
            <a:ext cx="71628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June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for the maturity value of Note Receivable No. 6, a 90-day, 8% note: principal, $2,578.35, plus interest, $51.57; total, $2,629.92. Receipt No. 782.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43200" y="2895600"/>
            <a:ext cx="3657600" cy="909661"/>
            <a:chOff x="2743200" y="2739009"/>
            <a:chExt cx="3657600" cy="909661"/>
          </a:xfrm>
        </p:grpSpPr>
        <p:grpSp>
          <p:nvGrpSpPr>
            <p:cNvPr id="50" name="Group 17"/>
            <p:cNvGrpSpPr/>
            <p:nvPr/>
          </p:nvGrpSpPr>
          <p:grpSpPr>
            <a:xfrm>
              <a:off x="2743200" y="2739009"/>
              <a:ext cx="3657600" cy="909661"/>
              <a:chOff x="5681705" y="1667685"/>
              <a:chExt cx="3657600" cy="9096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81705" y="2025134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Mar. 18	2,629.92</a:t>
                </a:r>
              </a:p>
            </p:txBody>
          </p:sp>
          <p:grpSp>
            <p:nvGrpSpPr>
              <p:cNvPr id="53" name="Group 53"/>
              <p:cNvGrpSpPr/>
              <p:nvPr/>
            </p:nvGrpSpPr>
            <p:grpSpPr>
              <a:xfrm>
                <a:off x="5681705" y="1667685"/>
                <a:ext cx="3657600" cy="909661"/>
                <a:chOff x="5681705" y="1667685"/>
                <a:chExt cx="3657600" cy="909661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Cash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1" name="Rectangle 50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43198" y="4121974"/>
            <a:ext cx="3696017" cy="895314"/>
            <a:chOff x="2743198" y="3805809"/>
            <a:chExt cx="3696017" cy="895314"/>
          </a:xfrm>
        </p:grpSpPr>
        <p:grpSp>
          <p:nvGrpSpPr>
            <p:cNvPr id="58" name="Group 23"/>
            <p:cNvGrpSpPr/>
            <p:nvPr/>
          </p:nvGrpSpPr>
          <p:grpSpPr>
            <a:xfrm>
              <a:off x="2743198" y="3805809"/>
              <a:ext cx="3657601" cy="895314"/>
              <a:chOff x="5672999" y="2672632"/>
              <a:chExt cx="3396465" cy="895314"/>
            </a:xfrm>
          </p:grpSpPr>
          <p:grpSp>
            <p:nvGrpSpPr>
              <p:cNvPr id="60" name="Group 55"/>
              <p:cNvGrpSpPr/>
              <p:nvPr/>
            </p:nvGrpSpPr>
            <p:grpSpPr>
              <a:xfrm>
                <a:off x="5673000" y="2672632"/>
                <a:ext cx="3396464" cy="895314"/>
                <a:chOff x="5673000" y="2672632"/>
                <a:chExt cx="3396464" cy="895314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5915155" y="2672632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Notes Receivable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61" name="Rectangle 60"/>
              <p:cNvSpPr/>
              <p:nvPr/>
            </p:nvSpPr>
            <p:spPr>
              <a:xfrm>
                <a:off x="5672999" y="3019306"/>
                <a:ext cx="1726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Mar. 18	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2,578.35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0.00)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4579935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June 16	2,578.35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12719" y="5334000"/>
            <a:ext cx="3718561" cy="880967"/>
            <a:chOff x="2712719" y="5177409"/>
            <a:chExt cx="3718561" cy="880967"/>
          </a:xfrm>
        </p:grpSpPr>
        <p:sp>
          <p:nvSpPr>
            <p:cNvPr id="66" name="Rectangle 65"/>
            <p:cNvSpPr/>
            <p:nvPr/>
          </p:nvSpPr>
          <p:spPr>
            <a:xfrm>
              <a:off x="4572000" y="550433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June 16 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	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51.57</a:t>
              </a:r>
            </a:p>
          </p:txBody>
        </p:sp>
        <p:grpSp>
          <p:nvGrpSpPr>
            <p:cNvPr id="67" name="Group 52"/>
            <p:cNvGrpSpPr/>
            <p:nvPr/>
          </p:nvGrpSpPr>
          <p:grpSpPr>
            <a:xfrm>
              <a:off x="2712719" y="5177409"/>
              <a:ext cx="3688081" cy="880967"/>
              <a:chOff x="2712719" y="5177409"/>
              <a:chExt cx="3688081" cy="880967"/>
            </a:xfrm>
          </p:grpSpPr>
          <p:grpSp>
            <p:nvGrpSpPr>
              <p:cNvPr id="68" name="Group 55"/>
              <p:cNvGrpSpPr/>
              <p:nvPr/>
            </p:nvGrpSpPr>
            <p:grpSpPr>
              <a:xfrm>
                <a:off x="2743200" y="5177409"/>
                <a:ext cx="3657600" cy="880967"/>
                <a:chOff x="5755849" y="2686979"/>
                <a:chExt cx="3657600" cy="88096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6136849" y="2686979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Interest Income</a:t>
                  </a: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5755849" y="3019306"/>
                  <a:ext cx="3657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7584649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69" name="Rectangle 68"/>
              <p:cNvSpPr/>
              <p:nvPr/>
            </p:nvSpPr>
            <p:spPr>
              <a:xfrm>
                <a:off x="2712719" y="5505545"/>
                <a:ext cx="18592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endPara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3" name="Down Arrow 72"/>
          <p:cNvSpPr/>
          <p:nvPr/>
        </p:nvSpPr>
        <p:spPr>
          <a:xfrm flipV="1">
            <a:off x="3459480" y="32945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5342965" y="4504765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Down Arrow 74"/>
          <p:cNvSpPr/>
          <p:nvPr/>
        </p:nvSpPr>
        <p:spPr>
          <a:xfrm flipV="1">
            <a:off x="5337585" y="5706035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78" name="Flowchart: Delay 7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30462"/>
          </a:xfrm>
        </p:spPr>
        <p:txBody>
          <a:bodyPr>
            <a:noAutofit/>
          </a:bodyPr>
          <a:lstStyle/>
          <a:p>
            <a:r>
              <a:rPr lang="en-US" sz="3000" dirty="0"/>
              <a:t>Collecting Principal and Interest </a:t>
            </a:r>
            <a:br>
              <a:rPr lang="en-US" sz="3000" dirty="0"/>
            </a:br>
            <a:r>
              <a:rPr lang="en-US" sz="3000" dirty="0"/>
              <a:t>on a Note Receivable</a:t>
            </a:r>
          </a:p>
        </p:txBody>
      </p:sp>
      <p:pic>
        <p:nvPicPr>
          <p:cNvPr id="42" name="Picture 41" descr="Chapter 14_Page 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342" y="3619185"/>
            <a:ext cx="8229600" cy="174076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02542" y="1637985"/>
            <a:ext cx="7193658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June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for the maturity value of Note Receivable No. 6, a 90-day, 8% note: principal, $2,578.35, plus interest, $51.57; total, $2,629.92. Receipt No. 782.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721742" y="5222959"/>
            <a:ext cx="2088258" cy="832840"/>
            <a:chOff x="1066800" y="2354106"/>
            <a:chExt cx="2088258" cy="832840"/>
          </a:xfrm>
        </p:grpSpPr>
        <p:cxnSp>
          <p:nvCxnSpPr>
            <p:cNvPr id="45" name="Straight Arrow Connector 44"/>
            <p:cNvCxnSpPr/>
            <p:nvPr/>
          </p:nvCxnSpPr>
          <p:spPr>
            <a:xfrm flipH="1" flipV="1">
              <a:off x="1250575" y="2354106"/>
              <a:ext cx="0" cy="64627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47800" y="2819400"/>
              <a:ext cx="1707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7742" y="5032933"/>
            <a:ext cx="975360" cy="1021080"/>
            <a:chOff x="457200" y="2404348"/>
            <a:chExt cx="975360" cy="1021080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1264025" y="2404348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42617" y="5182630"/>
            <a:ext cx="2310582" cy="873169"/>
            <a:chOff x="1066800" y="2313777"/>
            <a:chExt cx="2310582" cy="873169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1246095" y="2313777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32559" y="2819400"/>
              <a:ext cx="1944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Interest Amount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12542" y="2929811"/>
            <a:ext cx="3200400" cy="1905000"/>
            <a:chOff x="2819400" y="2819400"/>
            <a:chExt cx="3200400" cy="1905000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2819400" y="3045262"/>
              <a:ext cx="990600" cy="167913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038600" y="28194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Principal Amount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46369" y="2929811"/>
            <a:ext cx="1788733" cy="1891666"/>
            <a:chOff x="-693358" y="2514600"/>
            <a:chExt cx="1788733" cy="1891666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931321" y="2668906"/>
              <a:ext cx="0" cy="173736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-693358" y="2514600"/>
              <a:ext cx="1720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555512" y="5034699"/>
            <a:ext cx="1948030" cy="1021100"/>
            <a:chOff x="1005840" y="2165846"/>
            <a:chExt cx="1948030" cy="102110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2758440" y="2165846"/>
              <a:ext cx="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5" name="Rectangle 7"/>
            <p:cNvSpPr>
              <a:spLocks noChangeArrowheads="1"/>
            </p:cNvSpPr>
            <p:nvPr/>
          </p:nvSpPr>
          <p:spPr bwMode="auto">
            <a:xfrm>
              <a:off x="258811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05840" y="28194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Amount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483742" y="2936088"/>
            <a:ext cx="2545458" cy="1874519"/>
            <a:chOff x="2590800" y="2514600"/>
            <a:chExt cx="2545458" cy="1874519"/>
          </a:xfrm>
        </p:grpSpPr>
        <p:cxnSp>
          <p:nvCxnSpPr>
            <p:cNvPr id="98" name="Straight Arrow Connector 97"/>
            <p:cNvCxnSpPr/>
            <p:nvPr/>
          </p:nvCxnSpPr>
          <p:spPr>
            <a:xfrm flipH="1">
              <a:off x="2774575" y="2743199"/>
              <a:ext cx="0" cy="16459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2590800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71800" y="2514600"/>
              <a:ext cx="2164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Receipt  Number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03" name="Flowchart: Delay 10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Recording a Dishonored Note Receivable</a:t>
            </a:r>
            <a:endParaRPr lang="en-US" sz="3000" dirty="0"/>
          </a:p>
        </p:txBody>
      </p:sp>
      <p:sp>
        <p:nvSpPr>
          <p:cNvPr id="17" name="Content Placeholder 13"/>
          <p:cNvSpPr>
            <a:spLocks noGrp="1"/>
          </p:cNvSpPr>
          <p:nvPr>
            <p:ph type="body" sz="quarter" idx="15"/>
          </p:nvPr>
        </p:nvSpPr>
        <p:spPr>
          <a:xfrm>
            <a:off x="474557" y="1714185"/>
            <a:ext cx="8033657" cy="876615"/>
          </a:xfrm>
        </p:spPr>
        <p:txBody>
          <a:bodyPr/>
          <a:lstStyle/>
          <a:p>
            <a:pPr marL="355600" indent="-35560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note that is not paid when due is called a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dishonored note</a:t>
            </a:r>
            <a:r>
              <a:rPr lang="en-US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20" name="Flowchart: Delay 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Recording a Dishonored Note Receivable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7200" y="1600200"/>
            <a:ext cx="70104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June 3.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Stout Company dishonored Note Receivable No. 4, a 60-day, 8% note, maturity value due today: principal, $3,000.00; interest, $40.00; total, $3,040.00. Memorandum No. 98.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67896" y="5551527"/>
            <a:ext cx="3931906" cy="849273"/>
            <a:chOff x="2743199" y="5026223"/>
            <a:chExt cx="3807086" cy="849273"/>
          </a:xfrm>
        </p:grpSpPr>
        <p:sp>
          <p:nvSpPr>
            <p:cNvPr id="58" name="Rectangle 57"/>
            <p:cNvSpPr/>
            <p:nvPr/>
          </p:nvSpPr>
          <p:spPr>
            <a:xfrm>
              <a:off x="4572000" y="550433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9" name="Group 53"/>
            <p:cNvGrpSpPr/>
            <p:nvPr/>
          </p:nvGrpSpPr>
          <p:grpSpPr>
            <a:xfrm>
              <a:off x="2743199" y="5026223"/>
              <a:ext cx="3807086" cy="849273"/>
              <a:chOff x="2743199" y="5026223"/>
              <a:chExt cx="3807086" cy="84927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214501" y="5026223"/>
                <a:ext cx="333578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 LEDGER</a:t>
                </a:r>
              </a:p>
            </p:txBody>
          </p:sp>
          <p:grpSp>
            <p:nvGrpSpPr>
              <p:cNvPr id="61" name="Group 52"/>
              <p:cNvGrpSpPr/>
              <p:nvPr/>
            </p:nvGrpSpPr>
            <p:grpSpPr>
              <a:xfrm>
                <a:off x="2743199" y="5254823"/>
                <a:ext cx="3718561" cy="620673"/>
                <a:chOff x="2743199" y="5254823"/>
                <a:chExt cx="3718561" cy="620673"/>
              </a:xfrm>
            </p:grpSpPr>
            <p:grpSp>
              <p:nvGrpSpPr>
                <p:cNvPr id="62" name="Group 55"/>
                <p:cNvGrpSpPr/>
                <p:nvPr/>
              </p:nvGrpSpPr>
              <p:grpSpPr>
                <a:xfrm>
                  <a:off x="2743199" y="5254823"/>
                  <a:ext cx="3718561" cy="620673"/>
                  <a:chOff x="5755848" y="2764393"/>
                  <a:chExt cx="3718561" cy="62067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6136849" y="2764393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Stout Company</a:t>
                    </a: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5755848" y="3019306"/>
                    <a:ext cx="371856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584649" y="3019306"/>
                    <a:ext cx="0" cy="36576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Rectangle 62"/>
                <p:cNvSpPr/>
                <p:nvPr/>
              </p:nvSpPr>
              <p:spPr>
                <a:xfrm>
                  <a:off x="2798752" y="5505545"/>
                  <a:ext cx="177074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June 3	3,040.00</a:t>
                  </a:r>
                </a:p>
              </p:txBody>
            </p:sp>
          </p:grpSp>
        </p:grpSp>
      </p:grpSp>
      <p:grpSp>
        <p:nvGrpSpPr>
          <p:cNvPr id="67" name="Group 66"/>
          <p:cNvGrpSpPr/>
          <p:nvPr/>
        </p:nvGrpSpPr>
        <p:grpSpPr>
          <a:xfrm>
            <a:off x="2652156" y="3737110"/>
            <a:ext cx="3840480" cy="792480"/>
            <a:chOff x="2743201" y="3883223"/>
            <a:chExt cx="3688080" cy="792480"/>
          </a:xfrm>
        </p:grpSpPr>
        <p:sp>
          <p:nvSpPr>
            <p:cNvPr id="68" name="Rectangle 67"/>
            <p:cNvSpPr/>
            <p:nvPr/>
          </p:nvSpPr>
          <p:spPr>
            <a:xfrm>
              <a:off x="457200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June 3	3,000.00</a:t>
              </a:r>
            </a:p>
          </p:txBody>
        </p:sp>
        <p:grpSp>
          <p:nvGrpSpPr>
            <p:cNvPr id="69" name="Group 23"/>
            <p:cNvGrpSpPr/>
            <p:nvPr/>
          </p:nvGrpSpPr>
          <p:grpSpPr>
            <a:xfrm>
              <a:off x="2743201" y="3883223"/>
              <a:ext cx="3688080" cy="792480"/>
              <a:chOff x="5673000" y="2750046"/>
              <a:chExt cx="3424767" cy="79248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718216" y="3019306"/>
                <a:ext cx="16308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Apr. 4	3,000.00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17,907.90)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Group 55"/>
              <p:cNvGrpSpPr/>
              <p:nvPr/>
            </p:nvGrpSpPr>
            <p:grpSpPr>
              <a:xfrm>
                <a:off x="5673000" y="2750046"/>
                <a:ext cx="3424767" cy="635020"/>
                <a:chOff x="5673000" y="2750046"/>
                <a:chExt cx="3424767" cy="635020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915155" y="2750046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Notes Receivable</a:t>
                  </a: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5673000" y="3019306"/>
                  <a:ext cx="342476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364374" y="3019306"/>
                  <a:ext cx="0" cy="3657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75" name="Group 74"/>
          <p:cNvGrpSpPr/>
          <p:nvPr/>
        </p:nvGrpSpPr>
        <p:grpSpPr>
          <a:xfrm>
            <a:off x="2652155" y="2707051"/>
            <a:ext cx="3840480" cy="915330"/>
            <a:chOff x="2743200" y="2550460"/>
            <a:chExt cx="3657600" cy="915330"/>
          </a:xfrm>
        </p:grpSpPr>
        <p:grpSp>
          <p:nvGrpSpPr>
            <p:cNvPr id="76" name="Group 49"/>
            <p:cNvGrpSpPr/>
            <p:nvPr/>
          </p:nvGrpSpPr>
          <p:grpSpPr>
            <a:xfrm>
              <a:off x="2743200" y="2550460"/>
              <a:ext cx="3657600" cy="915330"/>
              <a:chOff x="2743200" y="2550460"/>
              <a:chExt cx="3657600" cy="915330"/>
            </a:xfrm>
          </p:grpSpPr>
          <p:grpSp>
            <p:nvGrpSpPr>
              <p:cNvPr id="78" name="Group 17"/>
              <p:cNvGrpSpPr/>
              <p:nvPr/>
            </p:nvGrpSpPr>
            <p:grpSpPr>
              <a:xfrm>
                <a:off x="2743200" y="2816423"/>
                <a:ext cx="3657600" cy="649367"/>
                <a:chOff x="5681705" y="1745099"/>
                <a:chExt cx="3657600" cy="649367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768415" y="2025134"/>
                  <a:ext cx="174171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June 3	3,040.00</a:t>
                  </a:r>
                </a:p>
              </p:txBody>
            </p:sp>
            <p:grpSp>
              <p:nvGrpSpPr>
                <p:cNvPr id="81" name="Group 53"/>
                <p:cNvGrpSpPr/>
                <p:nvPr/>
              </p:nvGrpSpPr>
              <p:grpSpPr>
                <a:xfrm>
                  <a:off x="5681705" y="1745099"/>
                  <a:ext cx="3657600" cy="649367"/>
                  <a:chOff x="5681705" y="1745099"/>
                  <a:chExt cx="3657600" cy="649367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6087036" y="1745099"/>
                    <a:ext cx="287126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Accounts Receivable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7512034" y="2028706"/>
                    <a:ext cx="0" cy="36576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79" name="Rectangle 78"/>
              <p:cNvSpPr/>
              <p:nvPr/>
            </p:nvSpPr>
            <p:spPr>
              <a:xfrm>
                <a:off x="3818965" y="2550460"/>
                <a:ext cx="17452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GENERAL LEDGER</a:t>
                </a: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Down Arrow 84"/>
          <p:cNvSpPr/>
          <p:nvPr/>
        </p:nvSpPr>
        <p:spPr>
          <a:xfrm flipV="1">
            <a:off x="3459480" y="3313355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Down Arrow 85"/>
          <p:cNvSpPr/>
          <p:nvPr/>
        </p:nvSpPr>
        <p:spPr>
          <a:xfrm>
            <a:off x="5257800" y="4065495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Down Arrow 86"/>
          <p:cNvSpPr/>
          <p:nvPr/>
        </p:nvSpPr>
        <p:spPr>
          <a:xfrm flipV="1">
            <a:off x="3459480" y="6087035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652155" y="4644319"/>
            <a:ext cx="3840480" cy="635020"/>
            <a:chOff x="2743201" y="3883223"/>
            <a:chExt cx="3688080" cy="635020"/>
          </a:xfrm>
        </p:grpSpPr>
        <p:grpSp>
          <p:nvGrpSpPr>
            <p:cNvPr id="89" name="Group 55"/>
            <p:cNvGrpSpPr/>
            <p:nvPr/>
          </p:nvGrpSpPr>
          <p:grpSpPr>
            <a:xfrm>
              <a:off x="2743201" y="3883223"/>
              <a:ext cx="3688080" cy="635020"/>
              <a:chOff x="5673000" y="2750046"/>
              <a:chExt cx="3424767" cy="63502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915155" y="2750046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Notes Receivable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H="1">
                <a:off x="5673000" y="3019306"/>
                <a:ext cx="342476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364374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0" name="Rectangle 89"/>
            <p:cNvSpPr/>
            <p:nvPr/>
          </p:nvSpPr>
          <p:spPr>
            <a:xfrm>
              <a:off x="457200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June 3	40.00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 flipV="1">
            <a:off x="5257800" y="49709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97" name="Flowchart: Delay 9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5" grpId="0" animBg="1"/>
      <p:bldP spid="86" grpId="0" animBg="1"/>
      <p:bldP spid="87" grpId="0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Recording a Dishonored Note Receivable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00" y="1600200"/>
            <a:ext cx="77724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June 3.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Stout Company dishonored Note Receivable No. 4, a 60-day,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8% note, maturity value due today: principal, $3,000.00; interest, $40.00;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total, $3,040.00. Memorandum No. 98.</a:t>
            </a:r>
          </a:p>
        </p:txBody>
      </p:sp>
      <p:pic>
        <p:nvPicPr>
          <p:cNvPr id="42" name="Picture 41" descr="Chapter 14_Page 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24250"/>
            <a:ext cx="7772400" cy="211455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04800" y="5181600"/>
            <a:ext cx="4138544" cy="912406"/>
            <a:chOff x="1066800" y="2350532"/>
            <a:chExt cx="4138544" cy="91240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250575" y="2350532"/>
              <a:ext cx="1568825" cy="6498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5344" y="2924384"/>
              <a:ext cx="38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Principal Amount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" y="4724400"/>
            <a:ext cx="1524000" cy="369332"/>
            <a:chOff x="457200" y="3059668"/>
            <a:chExt cx="1524000" cy="36933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 flipV="1">
              <a:off x="1615440" y="2876788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52800" y="5410200"/>
            <a:ext cx="5411079" cy="650064"/>
            <a:chOff x="-234876" y="2579132"/>
            <a:chExt cx="5411079" cy="650064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-234876" y="2579132"/>
              <a:ext cx="1480971" cy="46616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33438" y="2890642"/>
              <a:ext cx="3742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Income Amount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6000" y="2892026"/>
            <a:ext cx="2743200" cy="1984774"/>
            <a:chOff x="2895600" y="2819400"/>
            <a:chExt cx="2743200" cy="1984774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2895600" y="3045262"/>
              <a:ext cx="914400" cy="175891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38600" y="2819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 Line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2400" y="2854241"/>
            <a:ext cx="2804916" cy="1929451"/>
            <a:chOff x="-1647825" y="2476815"/>
            <a:chExt cx="2804916" cy="1929451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931321" y="2668906"/>
              <a:ext cx="0" cy="173736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647825" y="2476815"/>
              <a:ext cx="2804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Title, Customer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Name, and Amount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901440" y="2898303"/>
            <a:ext cx="1889760" cy="1887057"/>
            <a:chOff x="1066800" y="2514600"/>
            <a:chExt cx="1889760" cy="1887057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2774575" y="2664297"/>
              <a:ext cx="0" cy="173736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2590800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66800" y="25146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Memorandum Number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9" name="Flowchart: Delay 6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0213" y="722166"/>
            <a:ext cx="8283575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14-3 </a:t>
            </a:r>
            <a:r>
              <a:rPr lang="en-US" sz="3200" dirty="0"/>
              <a:t>Audit Your Understanding 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85798"/>
            <a:ext cx="8033657" cy="11487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conditions might cause a business to delay payment to a vendor?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83190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receipt of cash from sales does not occur at the same time and in amounts sufficient to pay for needed purchases and expenses.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0213" y="722166"/>
            <a:ext cx="8283575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14-3 </a:t>
            </a:r>
            <a:r>
              <a:rPr lang="en-US" sz="3200" dirty="0"/>
              <a:t>Audit Your Understanding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86428"/>
            <a:ext cx="8033657" cy="9963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is the advantage of a promissory note over an account receivable?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831273" y="3048000"/>
            <a:ext cx="7315200" cy="1371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 note can be useful in a court of law as written evidence of a debt.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16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0213" y="722166"/>
            <a:ext cx="8283575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14-3 </a:t>
            </a:r>
            <a:r>
              <a:rPr lang="en-US" sz="3200" dirty="0"/>
              <a:t>Audit Your Understanding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85798"/>
            <a:ext cx="8033657" cy="5391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does an interest rate of 10% mean?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830643" y="304359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Ten cents will be paid for the use of each dollar borrowed for a full year.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17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0213" y="722166"/>
            <a:ext cx="8283575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14-3 </a:t>
            </a:r>
            <a:r>
              <a:rPr lang="en-US" sz="3200" dirty="0"/>
              <a:t>Audit Your Understanding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85798"/>
            <a:ext cx="8033657" cy="9201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	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What is written in a customer’s account </a:t>
            </a:r>
            <a:r>
              <a:rPr lang="en-US">
                <a:solidFill>
                  <a:srgbClr val="000000"/>
                </a:solidFill>
                <a:ea typeface="Times New Roman"/>
                <a:cs typeface="MyriadPro-Regular"/>
              </a:rPr>
              <a:t>when </a:t>
            </a:r>
            <a:br>
              <a:rPr lang="en-US">
                <a:solidFill>
                  <a:srgbClr val="000000"/>
                </a:solidFill>
                <a:ea typeface="Times New Roman"/>
                <a:cs typeface="MyriadPro-Regular"/>
              </a:rPr>
            </a:br>
            <a:r>
              <a:rPr lang="en-US">
                <a:solidFill>
                  <a:srgbClr val="000000"/>
                </a:solidFill>
                <a:ea typeface="Times New Roman"/>
                <a:cs typeface="MyriadPro-Regular"/>
              </a:rPr>
              <a:t>(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1) a note is accepted and (2) a note is dishonored?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83127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words (1)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Accepted note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and (2)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Dishonored note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are written in the Item column of the customer’s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Understanding Promissory Notes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74557" y="1715923"/>
            <a:ext cx="8283681" cy="3999078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written and signed promise to pay a sum of money at a specified time is called a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promissory note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57225" lvl="1" indent="-301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person or business to whom a liability is owed is called a </a:t>
            </a:r>
            <a:r>
              <a:rPr lang="en-US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creditor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promissory note signed by a business and given to a creditor is entered in the businesses books as a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note payable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promissory note that a business accepts from a customer is entered in the business’s books as a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note receivable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57225" lvl="1" indent="-301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Notes payable and notes receivable are frequently referred to simply 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notes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person or business that signs a note, and thus promises to make payment, is called the 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maker of a note</a:t>
            </a:r>
            <a:r>
              <a:rPr lang="en-US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9" name="Flowchart: Delay 1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7416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Continued on the next slide.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79017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Understanding Promissory Notes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74557" y="1738593"/>
            <a:ext cx="7915000" cy="4227677"/>
          </a:xfrm>
        </p:spPr>
        <p:txBody>
          <a:bodyPr>
            <a:no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person or business to whom the amount of a note is payable is called the </a:t>
            </a:r>
            <a:r>
              <a:rPr lang="en-US" sz="1800" b="1" dirty="0">
                <a:solidFill>
                  <a:srgbClr val="0070C0"/>
                </a:solidFill>
              </a:rPr>
              <a:t>payee</a:t>
            </a:r>
            <a:r>
              <a:rPr lang="en-US" sz="1800" dirty="0"/>
              <a:t>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original amount of a note, sometimes referred to as the </a:t>
            </a:r>
            <a:r>
              <a:rPr lang="en-US" sz="1800" i="1" dirty="0">
                <a:solidFill>
                  <a:srgbClr val="0070C0"/>
                </a:solidFill>
              </a:rPr>
              <a:t>face amount</a:t>
            </a:r>
            <a:r>
              <a:rPr lang="en-US" sz="1800" dirty="0"/>
              <a:t>, is called the </a:t>
            </a:r>
            <a:r>
              <a:rPr lang="en-US" sz="1800" b="1" dirty="0">
                <a:solidFill>
                  <a:srgbClr val="0070C0"/>
                </a:solidFill>
              </a:rPr>
              <a:t>principal</a:t>
            </a:r>
            <a:r>
              <a:rPr lang="en-US" sz="1800" dirty="0"/>
              <a:t>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percent of the principal that is due for the use of the funds secured by a note is called the </a:t>
            </a:r>
            <a:r>
              <a:rPr lang="en-US" sz="1800" b="1" dirty="0">
                <a:solidFill>
                  <a:srgbClr val="0070C0"/>
                </a:solidFill>
              </a:rPr>
              <a:t>interest rate</a:t>
            </a:r>
            <a:r>
              <a:rPr lang="en-US" sz="1800" dirty="0"/>
              <a:t>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date on which the principal of a note is due to be repaid is called the </a:t>
            </a:r>
            <a:r>
              <a:rPr lang="en-US" sz="1800" b="1" dirty="0">
                <a:solidFill>
                  <a:srgbClr val="0070C0"/>
                </a:solidFill>
              </a:rPr>
              <a:t>maturity date</a:t>
            </a:r>
            <a:r>
              <a:rPr lang="en-US" sz="1800" dirty="0"/>
              <a:t>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length of time from the signing date to the maturity date, </a:t>
            </a:r>
            <a:br>
              <a:rPr lang="en-US" sz="1800" dirty="0"/>
            </a:br>
            <a:r>
              <a:rPr lang="en-US" sz="1800" dirty="0"/>
              <a:t>usually expressed as the number of days, may be referred to as the </a:t>
            </a:r>
            <a:br>
              <a:rPr lang="en-US" sz="1800" dirty="0"/>
            </a:br>
            <a:r>
              <a:rPr lang="en-US" sz="1800" b="1" dirty="0">
                <a:solidFill>
                  <a:srgbClr val="0070C0"/>
                </a:solidFill>
              </a:rPr>
              <a:t>time of a note</a:t>
            </a:r>
            <a:r>
              <a:rPr lang="en-US" sz="1800" dirty="0"/>
              <a:t>, or </a:t>
            </a:r>
            <a:r>
              <a:rPr lang="en-US" sz="1800" i="1" dirty="0">
                <a:solidFill>
                  <a:srgbClr val="0070C0"/>
                </a:solidFill>
              </a:rPr>
              <a:t>term</a:t>
            </a:r>
            <a:r>
              <a:rPr lang="en-US" sz="1800" dirty="0"/>
              <a:t>.</a:t>
            </a: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Understanding Promissory Notes</a:t>
            </a:r>
          </a:p>
        </p:txBody>
      </p:sp>
      <p:pic>
        <p:nvPicPr>
          <p:cNvPr id="43" name="Picture 42" descr="Chapter 14_Page 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88796"/>
            <a:ext cx="6400800" cy="360194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52400" y="5029200"/>
            <a:ext cx="2057400" cy="1143000"/>
            <a:chOff x="152400" y="5029200"/>
            <a:chExt cx="2057400" cy="11430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447800" y="5029200"/>
              <a:ext cx="7620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152400" y="5802868"/>
              <a:ext cx="2018501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Maker of the Note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24601" y="4181979"/>
            <a:ext cx="2517322" cy="646331"/>
            <a:chOff x="6324601" y="4181979"/>
            <a:chExt cx="2517322" cy="646331"/>
          </a:xfrm>
        </p:grpSpPr>
        <p:cxnSp>
          <p:nvCxnSpPr>
            <p:cNvPr id="57" name="Straight Arrow Connector 56"/>
            <p:cNvCxnSpPr>
              <a:stCxn id="58" idx="1"/>
            </p:cNvCxnSpPr>
            <p:nvPr/>
          </p:nvCxnSpPr>
          <p:spPr>
            <a:xfrm rot="10800000">
              <a:off x="6324601" y="4343401"/>
              <a:ext cx="1447798" cy="1617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7772399" y="4181979"/>
              <a:ext cx="1069524" cy="64633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Maturity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2400" y="4352365"/>
            <a:ext cx="3693460" cy="815767"/>
            <a:chOff x="152400" y="4352365"/>
            <a:chExt cx="3693460" cy="815767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45460" y="4352365"/>
              <a:ext cx="32004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60"/>
            <p:cNvSpPr/>
            <p:nvPr/>
          </p:nvSpPr>
          <p:spPr>
            <a:xfrm>
              <a:off x="152400" y="4521801"/>
              <a:ext cx="1018227" cy="64633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Interest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2400" y="3681800"/>
            <a:ext cx="1411940" cy="424035"/>
            <a:chOff x="152400" y="3681800"/>
            <a:chExt cx="1411940" cy="424035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107140" y="3877235"/>
              <a:ext cx="457200" cy="228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152400" y="3681800"/>
              <a:ext cx="1069524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Principal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2400" y="2564800"/>
            <a:ext cx="2667000" cy="1245200"/>
            <a:chOff x="152400" y="2564800"/>
            <a:chExt cx="2667000" cy="1245200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066800" y="2819400"/>
              <a:ext cx="17526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152400" y="2564800"/>
              <a:ext cx="1056700" cy="64633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Time of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the Note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2400" y="1600200"/>
            <a:ext cx="3275256" cy="990600"/>
            <a:chOff x="152400" y="1600200"/>
            <a:chExt cx="3275256" cy="9906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685800" y="1828800"/>
              <a:ext cx="1676400" cy="762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>
            <a:xfrm>
              <a:off x="152400" y="1600200"/>
              <a:ext cx="3275256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 Assigned to the Note 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57088" y="2953389"/>
            <a:ext cx="3273321" cy="704211"/>
            <a:chOff x="5657088" y="2953389"/>
            <a:chExt cx="3273321" cy="704211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5657088" y="3124200"/>
              <a:ext cx="2514601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3" name="Rectangle 72"/>
            <p:cNvSpPr/>
            <p:nvPr/>
          </p:nvSpPr>
          <p:spPr>
            <a:xfrm>
              <a:off x="8091718" y="2953389"/>
              <a:ext cx="838691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Payee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72200" y="1600200"/>
            <a:ext cx="2903953" cy="914400"/>
            <a:chOff x="6172200" y="1600200"/>
            <a:chExt cx="2903953" cy="914400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6172200" y="1752600"/>
              <a:ext cx="609600" cy="762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6442099" y="1600200"/>
              <a:ext cx="2634054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 the Note Is Signed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03763" y="4953000"/>
            <a:ext cx="1077837" cy="1219200"/>
            <a:chOff x="4103763" y="4953000"/>
            <a:chExt cx="1077837" cy="1219200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419600" y="4953000"/>
              <a:ext cx="7620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9" name="Rectangle 78"/>
            <p:cNvSpPr/>
            <p:nvPr/>
          </p:nvSpPr>
          <p:spPr>
            <a:xfrm>
              <a:off x="4103763" y="5802868"/>
              <a:ext cx="1005403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Witness</a:t>
              </a:r>
            </a:p>
          </p:txBody>
        </p:sp>
      </p:grpSp>
      <p:sp>
        <p:nvSpPr>
          <p:cNvPr id="8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81" name="Flowchart: Delay 8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30462"/>
          </a:xfrm>
        </p:spPr>
        <p:txBody>
          <a:bodyPr>
            <a:noAutofit/>
          </a:bodyPr>
          <a:lstStyle/>
          <a:p>
            <a:r>
              <a:rPr lang="en-US" sz="3000" dirty="0"/>
              <a:t>Accepting a Note Receivable </a:t>
            </a:r>
            <a:br>
              <a:rPr lang="en-US" sz="3000" dirty="0"/>
            </a:br>
            <a:r>
              <a:rPr lang="en-US" sz="3000" dirty="0"/>
              <a:t>from a Customer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712719" y="5182814"/>
            <a:ext cx="3764281" cy="1032153"/>
            <a:chOff x="2712719" y="5026223"/>
            <a:chExt cx="3764281" cy="1032153"/>
          </a:xfrm>
        </p:grpSpPr>
        <p:sp>
          <p:nvSpPr>
            <p:cNvPr id="75" name="Rectangle 74"/>
            <p:cNvSpPr/>
            <p:nvPr/>
          </p:nvSpPr>
          <p:spPr>
            <a:xfrm>
              <a:off x="4617720" y="550433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Mar. 18 	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2,578.35</a:t>
              </a:r>
            </a:p>
          </p:txBody>
        </p:sp>
        <p:grpSp>
          <p:nvGrpSpPr>
            <p:cNvPr id="76" name="Group 53"/>
            <p:cNvGrpSpPr/>
            <p:nvPr/>
          </p:nvGrpSpPr>
          <p:grpSpPr>
            <a:xfrm>
              <a:off x="2712719" y="5026223"/>
              <a:ext cx="3688081" cy="1032153"/>
              <a:chOff x="2712719" y="5026223"/>
              <a:chExt cx="3688081" cy="103215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961688" y="5026223"/>
                <a:ext cx="31645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 LEDGER</a:t>
                </a:r>
              </a:p>
            </p:txBody>
          </p:sp>
          <p:grpSp>
            <p:nvGrpSpPr>
              <p:cNvPr id="78" name="Group 52"/>
              <p:cNvGrpSpPr/>
              <p:nvPr/>
            </p:nvGrpSpPr>
            <p:grpSpPr>
              <a:xfrm>
                <a:off x="2712719" y="5254823"/>
                <a:ext cx="3688081" cy="803553"/>
                <a:chOff x="2712719" y="5254823"/>
                <a:chExt cx="3688081" cy="803553"/>
              </a:xfrm>
            </p:grpSpPr>
            <p:grpSp>
              <p:nvGrpSpPr>
                <p:cNvPr id="79" name="Group 55"/>
                <p:cNvGrpSpPr/>
                <p:nvPr/>
              </p:nvGrpSpPr>
              <p:grpSpPr>
                <a:xfrm>
                  <a:off x="2743200" y="5254823"/>
                  <a:ext cx="3657600" cy="803553"/>
                  <a:chOff x="5755849" y="2764393"/>
                  <a:chExt cx="3657600" cy="803553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6136849" y="2764393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Skinner College</a:t>
                    </a: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5755849" y="30193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712719" y="5505545"/>
                  <a:ext cx="1859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2,578.35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0.00)</a:t>
                  </a:r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2743198" y="4039814"/>
            <a:ext cx="3733802" cy="817900"/>
            <a:chOff x="2743198" y="3883223"/>
            <a:chExt cx="3733802" cy="817900"/>
          </a:xfrm>
        </p:grpSpPr>
        <p:grpSp>
          <p:nvGrpSpPr>
            <p:cNvPr id="85" name="Group 23"/>
            <p:cNvGrpSpPr/>
            <p:nvPr/>
          </p:nvGrpSpPr>
          <p:grpSpPr>
            <a:xfrm>
              <a:off x="2743198" y="3883223"/>
              <a:ext cx="3657601" cy="817900"/>
              <a:chOff x="5672999" y="2750046"/>
              <a:chExt cx="3396465" cy="817900"/>
            </a:xfrm>
          </p:grpSpPr>
          <p:grpSp>
            <p:nvGrpSpPr>
              <p:cNvPr id="87" name="Group 55"/>
              <p:cNvGrpSpPr/>
              <p:nvPr/>
            </p:nvGrpSpPr>
            <p:grpSpPr>
              <a:xfrm>
                <a:off x="5673000" y="2750046"/>
                <a:ext cx="3396464" cy="817900"/>
                <a:chOff x="5673000" y="2750046"/>
                <a:chExt cx="3396464" cy="817900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5915155" y="2750046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Accounts Receivable</a:t>
                  </a:r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5672999" y="3019306"/>
                <a:ext cx="1726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Bal. 	20,486.25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17,907.90)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461772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Mar. 18	2,578.35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43200" y="2707051"/>
            <a:ext cx="3657600" cy="1098210"/>
            <a:chOff x="2743200" y="2550460"/>
            <a:chExt cx="3657600" cy="1098210"/>
          </a:xfrm>
        </p:grpSpPr>
        <p:grpSp>
          <p:nvGrpSpPr>
            <p:cNvPr id="93" name="Group 49"/>
            <p:cNvGrpSpPr/>
            <p:nvPr/>
          </p:nvGrpSpPr>
          <p:grpSpPr>
            <a:xfrm>
              <a:off x="2743200" y="2550460"/>
              <a:ext cx="3657600" cy="1098210"/>
              <a:chOff x="2743200" y="2550460"/>
              <a:chExt cx="3657600" cy="1098210"/>
            </a:xfrm>
          </p:grpSpPr>
          <p:grpSp>
            <p:nvGrpSpPr>
              <p:cNvPr id="95" name="Group 17"/>
              <p:cNvGrpSpPr/>
              <p:nvPr/>
            </p:nvGrpSpPr>
            <p:grpSpPr>
              <a:xfrm>
                <a:off x="2743200" y="2816423"/>
                <a:ext cx="3657600" cy="832247"/>
                <a:chOff x="5681705" y="1745099"/>
                <a:chExt cx="3657600" cy="832247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5681705" y="2025134"/>
                  <a:ext cx="185928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Mar. 18	2,578.35</a:t>
                  </a:r>
                </a:p>
              </p:txBody>
            </p:sp>
            <p:grpSp>
              <p:nvGrpSpPr>
                <p:cNvPr id="98" name="Group 53"/>
                <p:cNvGrpSpPr/>
                <p:nvPr/>
              </p:nvGrpSpPr>
              <p:grpSpPr>
                <a:xfrm>
                  <a:off x="5681705" y="1745099"/>
                  <a:ext cx="3657600" cy="832247"/>
                  <a:chOff x="5681705" y="1745099"/>
                  <a:chExt cx="3657600" cy="832247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6087036" y="1745099"/>
                    <a:ext cx="287126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Notes Receivable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96" name="Rectangle 95"/>
              <p:cNvSpPr/>
              <p:nvPr/>
            </p:nvSpPr>
            <p:spPr>
              <a:xfrm>
                <a:off x="3818965" y="2550460"/>
                <a:ext cx="1832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GENERAL LEDGER</a:t>
                </a: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57200" y="1600200"/>
            <a:ext cx="77724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18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Accepted a 90-day, 8% note from Skinner College for an extension of time on its account, $2,578.35. Note Receivable No. 6.</a:t>
            </a:r>
          </a:p>
        </p:txBody>
      </p:sp>
      <p:sp>
        <p:nvSpPr>
          <p:cNvPr id="103" name="Down Arrow 102"/>
          <p:cNvSpPr/>
          <p:nvPr/>
        </p:nvSpPr>
        <p:spPr>
          <a:xfrm flipV="1">
            <a:off x="3459480" y="33223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Down Arrow 103"/>
          <p:cNvSpPr/>
          <p:nvPr/>
        </p:nvSpPr>
        <p:spPr>
          <a:xfrm>
            <a:off x="5342965" y="43613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Down Arrow 104"/>
          <p:cNvSpPr/>
          <p:nvPr/>
        </p:nvSpPr>
        <p:spPr>
          <a:xfrm>
            <a:off x="5337585" y="57150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08" name="Flowchart: Delay 10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Accepting a Note Receivable from a Customer</a:t>
            </a:r>
          </a:p>
        </p:txBody>
      </p:sp>
      <p:pic>
        <p:nvPicPr>
          <p:cNvPr id="41" name="Picture 40" descr="Chapter 14_Page 426.jpg"/>
          <p:cNvPicPr>
            <a:picLocks noChangeAspect="1"/>
          </p:cNvPicPr>
          <p:nvPr/>
        </p:nvPicPr>
        <p:blipFill>
          <a:blip r:embed="rId2" cstate="print"/>
          <a:srcRect b="15810"/>
          <a:stretch>
            <a:fillRect/>
          </a:stretch>
        </p:blipFill>
        <p:spPr>
          <a:xfrm>
            <a:off x="434529" y="3425608"/>
            <a:ext cx="8229600" cy="17868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4529" y="1554858"/>
            <a:ext cx="77724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18.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Accepted a 90-day, 8% note from Skinner College for an extension of time on its account, $2,578.35. Note Receivable No. 6.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55754" y="5136258"/>
            <a:ext cx="2644846" cy="1050069"/>
            <a:chOff x="1066800" y="2354106"/>
            <a:chExt cx="2644846" cy="1050069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249680" y="2354106"/>
              <a:ext cx="895" cy="64627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47800" y="2819400"/>
              <a:ext cx="22638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 Name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9729" y="4831458"/>
            <a:ext cx="1143000" cy="1127760"/>
            <a:chOff x="457200" y="2297668"/>
            <a:chExt cx="1143000" cy="1127760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219200" y="2297668"/>
              <a:ext cx="3810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7200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87529" y="4983858"/>
            <a:ext cx="1447800" cy="1202469"/>
            <a:chOff x="-15240" y="2201706"/>
            <a:chExt cx="1447800" cy="1202469"/>
          </a:xfrm>
        </p:grpSpPr>
        <p:cxnSp>
          <p:nvCxnSpPr>
            <p:cNvPr id="59" name="Straight Arrow Connector 58"/>
            <p:cNvCxnSpPr/>
            <p:nvPr/>
          </p:nvCxnSpPr>
          <p:spPr>
            <a:xfrm flipH="1" flipV="1">
              <a:off x="518160" y="2201706"/>
              <a:ext cx="727935" cy="7700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15240" y="2819400"/>
              <a:ext cx="128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 Line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35329" y="2846684"/>
            <a:ext cx="1981200" cy="1835112"/>
            <a:chOff x="3657600" y="2819400"/>
            <a:chExt cx="1981200" cy="1835112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3733800" y="2975374"/>
              <a:ext cx="91440" cy="167913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8600" y="2819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01329" y="2846684"/>
            <a:ext cx="3733801" cy="1800226"/>
            <a:chOff x="729615" y="2514600"/>
            <a:chExt cx="3733801" cy="180022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931321" y="2668906"/>
              <a:ext cx="0" cy="16459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66800" y="2514600"/>
              <a:ext cx="3396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521129" y="5132684"/>
            <a:ext cx="1295400" cy="1053643"/>
            <a:chOff x="2606040" y="2350532"/>
            <a:chExt cx="1295400" cy="1053643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2758440" y="2350532"/>
              <a:ext cx="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10840" y="28194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015929" y="2852961"/>
            <a:ext cx="2743200" cy="1826097"/>
            <a:chOff x="838200" y="2514600"/>
            <a:chExt cx="2743200" cy="1826097"/>
          </a:xfrm>
        </p:grpSpPr>
        <p:cxnSp>
          <p:nvCxnSpPr>
            <p:cNvPr id="96" name="Straight Arrow Connector 95"/>
            <p:cNvCxnSpPr/>
            <p:nvPr/>
          </p:nvCxnSpPr>
          <p:spPr>
            <a:xfrm flipH="1">
              <a:off x="2209800" y="2743200"/>
              <a:ext cx="577215" cy="1597497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2590800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0" y="25146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Note Receivable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01" name="Flowchart: Delay 10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Interest on Promissory Notes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602" y="4984380"/>
            <a:ext cx="7071738" cy="914400"/>
          </a:xfrm>
          <a:prstGeom prst="rect">
            <a:avLst/>
          </a:prstGeom>
          <a:gradFill flip="none" rotWithShape="1">
            <a:gsLst>
              <a:gs pos="0">
                <a:srgbClr val="9BBB59">
                  <a:tint val="66000"/>
                  <a:satMod val="160000"/>
                </a:srgbClr>
              </a:gs>
              <a:gs pos="35000">
                <a:srgbClr val="9BBB59">
                  <a:tint val="44500"/>
                  <a:satMod val="160000"/>
                </a:srgbClr>
              </a:gs>
              <a:gs pos="77000">
                <a:sysClr val="window" lastClr="FFFFFF"/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8602" y="2209800"/>
            <a:ext cx="7420998" cy="1295400"/>
          </a:xfrm>
          <a:prstGeom prst="rect">
            <a:avLst/>
          </a:prstGeom>
          <a:gradFill flip="none" rotWithShape="1">
            <a:gsLst>
              <a:gs pos="0">
                <a:srgbClr val="9BBB59">
                  <a:tint val="66000"/>
                  <a:satMod val="160000"/>
                </a:srgbClr>
              </a:gs>
              <a:gs pos="35000">
                <a:srgbClr val="9BBB59">
                  <a:tint val="44500"/>
                  <a:satMod val="160000"/>
                </a:srgbClr>
              </a:gs>
              <a:gs pos="77000">
                <a:sysClr val="window" lastClr="FFFFFF"/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346832"/>
              </p:ext>
            </p:extLst>
          </p:nvPr>
        </p:nvGraphicFramePr>
        <p:xfrm>
          <a:off x="1037202" y="2217357"/>
          <a:ext cx="6858000" cy="8305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05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Principal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Interest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as Fraction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of a Year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Interest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for Fraction</a:t>
                      </a:r>
                      <a:b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of Year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Content Placeholder 3"/>
          <p:cNvSpPr txBox="1">
            <a:spLocks/>
          </p:cNvSpPr>
          <p:nvPr/>
        </p:nvSpPr>
        <p:spPr>
          <a:xfrm>
            <a:off x="381630" y="16304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amount paid for the use of money for a period of time is called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interest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6858293"/>
              </p:ext>
            </p:extLst>
          </p:nvPr>
        </p:nvGraphicFramePr>
        <p:xfrm>
          <a:off x="1037202" y="3078228"/>
          <a:ext cx="6858000" cy="2819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$2,578.35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90/360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$51.57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Content Placeholder 3"/>
          <p:cNvSpPr txBox="1">
            <a:spLocks/>
          </p:cNvSpPr>
          <p:nvPr/>
        </p:nvSpPr>
        <p:spPr>
          <a:xfrm>
            <a:off x="389187" y="4221228"/>
            <a:ext cx="8229600" cy="112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amount that is due on the maturity date of a note is called the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maturity value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0188127"/>
              </p:ext>
            </p:extLst>
          </p:nvPr>
        </p:nvGraphicFramePr>
        <p:xfrm>
          <a:off x="1723002" y="5554980"/>
          <a:ext cx="5486400" cy="28194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$2,578.35</a:t>
                      </a:r>
                      <a:endParaRPr lang="fr-FR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$51.57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$2,629.92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143400"/>
              </p:ext>
            </p:extLst>
          </p:nvPr>
        </p:nvGraphicFramePr>
        <p:xfrm>
          <a:off x="1723002" y="4953000"/>
          <a:ext cx="5486400" cy="55626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Principal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Interest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Maturity Value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30" name="Flowchart: Delay 2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Maturity Date of Promissory Notes</a:t>
            </a:r>
            <a:endParaRPr lang="en-US" sz="30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404792" y="2620398"/>
          <a:ext cx="6629400" cy="20116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Days from the Month 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Days Remaining 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Term of the Note </a:t>
                      </a:r>
                      <a:endParaRPr lang="en-US" sz="16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90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March 18–March 31 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April 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May 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June 1–June 16 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096398" y="1660656"/>
            <a:ext cx="3489456" cy="1828800"/>
            <a:chOff x="-1235840" y="2362200"/>
            <a:chExt cx="3489456" cy="18288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931321" y="2668906"/>
              <a:ext cx="1322295" cy="15220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235840" y="2362200"/>
              <a:ext cx="217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 of days of the first month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9211" y="1662970"/>
            <a:ext cx="2558416" cy="2123729"/>
            <a:chOff x="729615" y="2372071"/>
            <a:chExt cx="2558416" cy="212372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931321" y="2668906"/>
              <a:ext cx="1322294" cy="18268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10615" y="2372071"/>
              <a:ext cx="217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Days remaining after this month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2770" y="4372998"/>
            <a:ext cx="4084320" cy="1736467"/>
            <a:chOff x="-2133600" y="2069068"/>
            <a:chExt cx="4084320" cy="1736467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219200" y="2069068"/>
              <a:ext cx="73152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2133600" y="2974538"/>
              <a:ext cx="3352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Lesser of the days of the month and the days remaining after the previous month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30697" y="4531158"/>
            <a:ext cx="3048000" cy="1206043"/>
            <a:chOff x="2072640" y="2198132"/>
            <a:chExt cx="3048000" cy="1206043"/>
          </a:xfrm>
        </p:grpSpPr>
        <p:cxnSp>
          <p:nvCxnSpPr>
            <p:cNvPr id="53" name="Straight Arrow Connector 52"/>
            <p:cNvCxnSpPr/>
            <p:nvPr/>
          </p:nvCxnSpPr>
          <p:spPr>
            <a:xfrm flipH="1" flipV="1">
              <a:off x="2072640" y="2198132"/>
              <a:ext cx="68580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2606040" y="2793374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7040" y="28194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Days remaining for the last month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58" name="Flowchart: Delay 5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Collecting Principal and Interest </a:t>
            </a:r>
            <a:br>
              <a:rPr lang="en-US" sz="3000" dirty="0"/>
            </a:br>
            <a:r>
              <a:rPr lang="en-US" sz="3000" dirty="0"/>
              <a:t>on a Note Receivable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67000" y="1715923"/>
            <a:ext cx="8033657" cy="2779877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When a note receivable reaches its maturity date, the maker of the note </a:t>
            </a:r>
            <a:br>
              <a:rPr lang="en-US" sz="1800" dirty="0"/>
            </a:br>
            <a:r>
              <a:rPr lang="en-US" sz="1800" dirty="0"/>
              <a:t>is expected to pay the maturity value to the payee. </a:t>
            </a:r>
          </a:p>
          <a:p>
            <a:pPr marL="361950" indent="-361950"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interest earned on money loaned is called </a:t>
            </a:r>
            <a:r>
              <a:rPr lang="en-US" sz="1800" b="1" dirty="0">
                <a:solidFill>
                  <a:srgbClr val="0070C0"/>
                </a:solidFill>
              </a:rPr>
              <a:t>interest income</a:t>
            </a:r>
            <a:r>
              <a:rPr lang="en-US" sz="1800" dirty="0"/>
              <a:t>. </a:t>
            </a:r>
          </a:p>
          <a:p>
            <a:pPr marL="361950" indent="-361950"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800" dirty="0"/>
              <a:t>The interest earned on a note receivable is credited to a revenue account titled Interest Income.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20" name="Flowchart: Delay 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988</Words>
  <Application>Microsoft Macintosh PowerPoint</Application>
  <PresentationFormat>On-screen Show (4:3)</PresentationFormat>
  <Paragraphs>234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LESSON 14-3 Promissory Notes</vt:lpstr>
      <vt:lpstr>Understanding Promissory Notes</vt:lpstr>
      <vt:lpstr>Understanding Promissory Notes</vt:lpstr>
      <vt:lpstr>Understanding Promissory Notes</vt:lpstr>
      <vt:lpstr>Accepting a Note Receivable  from a Customer</vt:lpstr>
      <vt:lpstr>Accepting a Note Receivable from a Customer</vt:lpstr>
      <vt:lpstr>Interest on Promissory Notes</vt:lpstr>
      <vt:lpstr>Maturity Date of Promissory Notes</vt:lpstr>
      <vt:lpstr>Collecting Principal and Interest  on a Note Receivable</vt:lpstr>
      <vt:lpstr>Collecting Principal and Interest  on a Note Receivable</vt:lpstr>
      <vt:lpstr>Collecting Principal and Interest  on a Note Receivable</vt:lpstr>
      <vt:lpstr>Recording a Dishonored Note Receivable</vt:lpstr>
      <vt:lpstr>Recording a Dishonored Note Receivable</vt:lpstr>
      <vt:lpstr>Recording a Dishonored Note Receivable</vt:lpstr>
      <vt:lpstr>Lesson 14-3 Audit Your Understanding </vt:lpstr>
      <vt:lpstr>Lesson 14-3 Audit Your Understanding</vt:lpstr>
      <vt:lpstr>Lesson 14-3 Audit Your Understanding</vt:lpstr>
      <vt:lpstr>Lesson 14-3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337</cp:revision>
  <dcterms:created xsi:type="dcterms:W3CDTF">2012-07-02T15:51:50Z</dcterms:created>
  <dcterms:modified xsi:type="dcterms:W3CDTF">2018-02-02T11:39:10Z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