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7"/>
  </p:notesMasterIdLst>
  <p:sldIdLst>
    <p:sldId id="353" r:id="rId3"/>
    <p:sldId id="364" r:id="rId4"/>
    <p:sldId id="365" r:id="rId5"/>
    <p:sldId id="374" r:id="rId6"/>
    <p:sldId id="366" r:id="rId7"/>
    <p:sldId id="381" r:id="rId8"/>
    <p:sldId id="382" r:id="rId9"/>
    <p:sldId id="368" r:id="rId10"/>
    <p:sldId id="383" r:id="rId11"/>
    <p:sldId id="369" r:id="rId12"/>
    <p:sldId id="346" r:id="rId13"/>
    <p:sldId id="347" r:id="rId14"/>
    <p:sldId id="348" r:id="rId15"/>
    <p:sldId id="34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0">
          <p15:clr>
            <a:srgbClr val="A4A3A4"/>
          </p15:clr>
        </p15:guide>
        <p15:guide id="4" orient="horz" pos="1099">
          <p15:clr>
            <a:srgbClr val="A4A3A4"/>
          </p15:clr>
        </p15:guide>
        <p15:guide id="5" orient="horz" pos="713">
          <p15:clr>
            <a:srgbClr val="A4A3A4"/>
          </p15:clr>
        </p15:guide>
        <p15:guide id="6" pos="5517">
          <p15:clr>
            <a:srgbClr val="A4A3A4"/>
          </p15:clr>
        </p15:guide>
        <p15:guide id="7" pos="300">
          <p15:clr>
            <a:srgbClr val="A4A3A4"/>
          </p15:clr>
        </p15:guide>
        <p15:guide id="8" pos="529">
          <p15:clr>
            <a:srgbClr val="A4A3A4"/>
          </p15:clr>
        </p15:guide>
        <p15:guide id="9" pos="719">
          <p15:clr>
            <a:srgbClr val="A4A3A4"/>
          </p15:clr>
        </p15:guide>
        <p15:guide id="10" pos="10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86353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0"/>
        <p:guide orient="horz" pos="1099"/>
        <p:guide orient="horz" pos="713"/>
        <p:guide pos="2880"/>
        <p:guide pos="5517"/>
        <p:guide pos="300"/>
        <p:guide pos="529"/>
        <p:guide pos="719"/>
        <p:guide pos="1048"/>
      </p:guideLst>
    </p:cSldViewPr>
  </p:slideViewPr>
  <p:outlineViewPr>
    <p:cViewPr>
      <p:scale>
        <a:sx n="33" d="100"/>
        <a:sy n="33" d="100"/>
      </p:scale>
      <p:origin x="269" y="201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" y="6375400"/>
            <a:ext cx="995657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5" y="6369051"/>
            <a:ext cx="99326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2783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15-4 </a:t>
            </a:r>
            <a:r>
              <a:rPr lang="en-IN" sz="4000" dirty="0">
                <a:solidFill>
                  <a:schemeClr val="bg1"/>
                </a:solidFill>
              </a:rPr>
              <a:t>Calculating Federal </a:t>
            </a:r>
            <a:br>
              <a:rPr lang="en-IN" sz="4000" dirty="0">
                <a:solidFill>
                  <a:schemeClr val="bg1"/>
                </a:solidFill>
              </a:rPr>
            </a:br>
            <a:r>
              <a:rPr lang="en-IN" sz="4000" dirty="0">
                <a:solidFill>
                  <a:schemeClr val="bg1"/>
                </a:solidFill>
              </a:rPr>
              <a:t>	  Income Tax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671" y="2933385"/>
            <a:ext cx="61211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Post adjusting entries.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Adjust federal income tax payable.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Prepare an adjusted trial balance.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923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Completing an Adjusted Trial Balance</a:t>
            </a:r>
          </a:p>
        </p:txBody>
      </p:sp>
      <p:pic>
        <p:nvPicPr>
          <p:cNvPr id="90" name="Picture 89" descr="Chapter 15_Page 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1392936"/>
            <a:ext cx="3738567" cy="4983480"/>
          </a:xfrm>
          <a:prstGeom prst="rect">
            <a:avLst/>
          </a:prstGeom>
          <a:ln>
            <a:noFill/>
          </a:ln>
        </p:spPr>
      </p:pic>
      <p:grpSp>
        <p:nvGrpSpPr>
          <p:cNvPr id="91" name="Group 90"/>
          <p:cNvGrpSpPr/>
          <p:nvPr/>
        </p:nvGrpSpPr>
        <p:grpSpPr>
          <a:xfrm>
            <a:off x="4495800" y="5678269"/>
            <a:ext cx="3962400" cy="646331"/>
            <a:chOff x="3733800" y="3745468"/>
            <a:chExt cx="3962400" cy="646331"/>
          </a:xfrm>
        </p:grpSpPr>
        <p:cxnSp>
          <p:nvCxnSpPr>
            <p:cNvPr id="92" name="Straight Arrow Connector 91"/>
            <p:cNvCxnSpPr/>
            <p:nvPr/>
          </p:nvCxnSpPr>
          <p:spPr>
            <a:xfrm flipH="1">
              <a:off x="3733800" y="3934599"/>
              <a:ext cx="838200" cy="381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724402" y="3745468"/>
              <a:ext cx="2971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Total, prove, and rule the trial balance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86200" y="4611624"/>
            <a:ext cx="4572000" cy="1331976"/>
            <a:chOff x="3124200" y="3745468"/>
            <a:chExt cx="4572000" cy="1331976"/>
          </a:xfrm>
        </p:grpSpPr>
        <p:cxnSp>
          <p:nvCxnSpPr>
            <p:cNvPr id="96" name="Straight Arrow Connector 95"/>
            <p:cNvCxnSpPr/>
            <p:nvPr/>
          </p:nvCxnSpPr>
          <p:spPr>
            <a:xfrm flipH="1">
              <a:off x="3124200" y="3934444"/>
              <a:ext cx="1524000" cy="1143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7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724402" y="3745468"/>
              <a:ext cx="2971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Update balance of Federal Income Tax Expense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495800" y="2514600"/>
            <a:ext cx="3962400" cy="923330"/>
            <a:chOff x="3733800" y="3745468"/>
            <a:chExt cx="3962400" cy="923330"/>
          </a:xfrm>
        </p:grpSpPr>
        <p:cxnSp>
          <p:nvCxnSpPr>
            <p:cNvPr id="100" name="Straight Arrow Connector 99"/>
            <p:cNvCxnSpPr/>
            <p:nvPr/>
          </p:nvCxnSpPr>
          <p:spPr>
            <a:xfrm flipH="1" flipV="1">
              <a:off x="3733800" y="3934444"/>
              <a:ext cx="9144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1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724402" y="3745468"/>
              <a:ext cx="29717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Enter the adjusted balance of Federal  Income Tax Payable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105" name="Flowchart: Delay 10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38699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15-4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714185"/>
            <a:ext cx="8033657" cy="920116"/>
          </a:xfrm>
        </p:spPr>
        <p:txBody>
          <a:bodyPr>
            <a:normAutofit/>
          </a:bodyPr>
          <a:lstStyle/>
          <a:p>
            <a:pPr marL="369888" indent="-369888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1.	</a:t>
            </a:r>
            <a:r>
              <a:rPr lang="en-US" dirty="0">
                <a:ea typeface="Calibri"/>
                <a:cs typeface="Times New Roman"/>
              </a:rPr>
              <a:t>How does the trial balance serve as a check list for preparing adjusting entries?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0509"/>
            <a:ext cx="7315200" cy="1379092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 business can examine each account to determine if the account needs adjustment.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38699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15-4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716656"/>
            <a:ext cx="8033657" cy="843916"/>
          </a:xfrm>
        </p:spPr>
        <p:txBody>
          <a:bodyPr>
            <a:normAutofit/>
          </a:bodyPr>
          <a:lstStyle/>
          <a:p>
            <a:pPr marL="369888" indent="-369888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2.	</a:t>
            </a:r>
            <a:r>
              <a:rPr lang="en-US" dirty="0">
                <a:ea typeface="Calibri"/>
                <a:cs typeface="Times New Roman"/>
              </a:rPr>
              <a:t>In what order can the adjusting entries be journalized?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0443"/>
            <a:ext cx="7315200" cy="1379157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By the order the accounts appear in the trial balance, beginning with assets or revenue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38699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15-4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716026"/>
            <a:ext cx="8033657" cy="920116"/>
          </a:xfrm>
        </p:spPr>
        <p:txBody>
          <a:bodyPr>
            <a:normAutofit/>
          </a:bodyPr>
          <a:lstStyle/>
          <a:p>
            <a:pPr marL="369888" indent="-369888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3.	</a:t>
            </a:r>
            <a:r>
              <a:rPr lang="en-US" dirty="0">
                <a:ea typeface="Calibri"/>
                <a:cs typeface="Times New Roman"/>
              </a:rPr>
              <a:t>Which accounts are totaled to determine net income before federal income taxes?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0443"/>
            <a:ext cx="7315200" cy="1683957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All income statement debit accounts, excluding federal income tax expense, and all income statement credit accounts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38699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15-4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78871"/>
            <a:ext cx="8033657" cy="1224916"/>
          </a:xfrm>
        </p:spPr>
        <p:txBody>
          <a:bodyPr>
            <a:normAutofit/>
          </a:bodyPr>
          <a:lstStyle/>
          <a:p>
            <a:pPr marL="369888" marR="0" indent="-369888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4.	</a:t>
            </a:r>
            <a:r>
              <a:rPr lang="en-US" dirty="0">
                <a:ea typeface="Calibri"/>
                <a:cs typeface="Times New Roman"/>
              </a:rPr>
              <a:t>What is the bracket minimum tax and marginal tax rate of the 25% tax bracket?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0445"/>
            <a:ext cx="7315200" cy="1455356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Bracket minimum tax, $7,500.00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Marginal tax rate, 25%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798366"/>
            <a:ext cx="7886700" cy="672105"/>
          </a:xfrm>
        </p:spPr>
        <p:txBody>
          <a:bodyPr/>
          <a:lstStyle/>
          <a:p>
            <a:r>
              <a:rPr lang="en-US" sz="3000" dirty="0"/>
              <a:t>Adjusting Entries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  <p:pic>
        <p:nvPicPr>
          <p:cNvPr id="18" name="Picture 17" descr="Chapter 15_Page 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1544" y="1561785"/>
            <a:ext cx="6620912" cy="457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8366"/>
            <a:ext cx="7886700" cy="672105"/>
          </a:xfrm>
        </p:spPr>
        <p:txBody>
          <a:bodyPr/>
          <a:lstStyle/>
          <a:p>
            <a:r>
              <a:rPr lang="en-US" sz="3000" dirty="0"/>
              <a:t>Posting Adjusting Entries</a:t>
            </a:r>
          </a:p>
        </p:txBody>
      </p:sp>
      <p:pic>
        <p:nvPicPr>
          <p:cNvPr id="48" name="Picture 47" descr="Chapter 15_Page 45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449" y="1598940"/>
            <a:ext cx="5486400" cy="2231020"/>
          </a:xfrm>
          <a:prstGeom prst="rect">
            <a:avLst/>
          </a:prstGeom>
        </p:spPr>
      </p:pic>
      <p:pic>
        <p:nvPicPr>
          <p:cNvPr id="49" name="Picture 48" descr="Chapter 15_Page 45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449" y="4342140"/>
            <a:ext cx="5486400" cy="2055401"/>
          </a:xfrm>
          <a:prstGeom prst="rect">
            <a:avLst/>
          </a:prstGeom>
        </p:spPr>
      </p:pic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5847249" y="5332740"/>
            <a:ext cx="392371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018449" y="2741940"/>
            <a:ext cx="2687150" cy="2438400"/>
            <a:chOff x="4343400" y="2590800"/>
            <a:chExt cx="2687150" cy="2438400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4343400" y="2590800"/>
              <a:ext cx="1524000" cy="2438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4876800" y="3747254"/>
              <a:ext cx="392371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57799" y="3745468"/>
              <a:ext cx="1772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Post the credit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38400" y="2589540"/>
            <a:ext cx="2342049" cy="3505200"/>
            <a:chOff x="2763351" y="2438400"/>
            <a:chExt cx="2342049" cy="3505200"/>
          </a:xfrm>
        </p:grpSpPr>
        <p:cxnSp>
          <p:nvCxnSpPr>
            <p:cNvPr id="56" name="Straight Arrow Connector 55"/>
            <p:cNvCxnSpPr/>
            <p:nvPr/>
          </p:nvCxnSpPr>
          <p:spPr>
            <a:xfrm flipH="1">
              <a:off x="3733800" y="2438400"/>
              <a:ext cx="1371600" cy="3505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63351" y="3745468"/>
              <a:ext cx="16562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Post the debit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83625" y="1934220"/>
            <a:ext cx="4459224" cy="2596896"/>
            <a:chOff x="4608576" y="1783080"/>
            <a:chExt cx="4459224" cy="2596896"/>
          </a:xfrm>
        </p:grpSpPr>
        <p:sp>
          <p:nvSpPr>
            <p:cNvPr id="60" name="Freeform 59"/>
            <p:cNvSpPr/>
            <p:nvPr/>
          </p:nvSpPr>
          <p:spPr>
            <a:xfrm>
              <a:off x="4608576" y="1783080"/>
              <a:ext cx="2715768" cy="2596896"/>
            </a:xfrm>
            <a:custGeom>
              <a:avLst/>
              <a:gdLst>
                <a:gd name="connsiteX0" fmla="*/ 1399032 w 2715768"/>
                <a:gd name="connsiteY0" fmla="*/ 2596896 h 2596896"/>
                <a:gd name="connsiteX1" fmla="*/ 2706624 w 2715768"/>
                <a:gd name="connsiteY1" fmla="*/ 2596896 h 2596896"/>
                <a:gd name="connsiteX2" fmla="*/ 2715768 w 2715768"/>
                <a:gd name="connsiteY2" fmla="*/ 0 h 2596896"/>
                <a:gd name="connsiteX3" fmla="*/ 182880 w 2715768"/>
                <a:gd name="connsiteY3" fmla="*/ 18288 h 2596896"/>
                <a:gd name="connsiteX4" fmla="*/ 0 w 2715768"/>
                <a:gd name="connsiteY4" fmla="*/ 484632 h 259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768" h="2596896">
                  <a:moveTo>
                    <a:pt x="1399032" y="2596896"/>
                  </a:moveTo>
                  <a:lnTo>
                    <a:pt x="2706624" y="2596896"/>
                  </a:lnTo>
                  <a:lnTo>
                    <a:pt x="2715768" y="0"/>
                  </a:lnTo>
                  <a:lnTo>
                    <a:pt x="182880" y="18288"/>
                  </a:lnTo>
                  <a:lnTo>
                    <a:pt x="0" y="484632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67600" y="2590800"/>
              <a:ext cx="16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Enter general ledger account numbers in general journal</a:t>
              </a: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7123997" y="2590800"/>
              <a:ext cx="392371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65" name="Flowchart: Delay 6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2911"/>
            <a:ext cx="7886700" cy="728977"/>
          </a:xfrm>
        </p:spPr>
        <p:txBody>
          <a:bodyPr>
            <a:noAutofit/>
          </a:bodyPr>
          <a:lstStyle/>
          <a:p>
            <a:r>
              <a:rPr lang="en-US" sz="3000" dirty="0"/>
              <a:t>Calculating Income </a:t>
            </a:r>
            <a:br>
              <a:rPr lang="en-US" sz="3000" dirty="0"/>
            </a:br>
            <a:r>
              <a:rPr lang="en-US" sz="3000" dirty="0"/>
              <a:t>Before Federal Income Taxes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type="body" sz="quarter" idx="15"/>
          </p:nvPr>
        </p:nvSpPr>
        <p:spPr>
          <a:xfrm>
            <a:off x="459443" y="1707736"/>
            <a:ext cx="8033657" cy="1035464"/>
          </a:xfrm>
        </p:spPr>
        <p:txBody>
          <a:bodyPr/>
          <a:lstStyle/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trial balance prepared after adjusting entries are posted is called an </a:t>
            </a:r>
            <a:r>
              <a:rPr lang="en-US" b="1" dirty="0">
                <a:solidFill>
                  <a:srgbClr val="0070C0"/>
                </a:solidFill>
              </a:rPr>
              <a:t>adjusted trial balance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2911"/>
            <a:ext cx="7886700" cy="728977"/>
          </a:xfrm>
        </p:spPr>
        <p:txBody>
          <a:bodyPr>
            <a:noAutofit/>
          </a:bodyPr>
          <a:lstStyle/>
          <a:p>
            <a:r>
              <a:rPr lang="en-US" sz="3000" dirty="0"/>
              <a:t>Calculating Income </a:t>
            </a:r>
            <a:br>
              <a:rPr lang="en-US" sz="3000" dirty="0"/>
            </a:br>
            <a:r>
              <a:rPr lang="en-US" sz="3000" dirty="0"/>
              <a:t>Before Federal Income Taxes </a:t>
            </a:r>
          </a:p>
        </p:txBody>
      </p:sp>
      <p:pic>
        <p:nvPicPr>
          <p:cNvPr id="66" name="Picture 65" descr="Chapter 15_Page 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2" y="1734336"/>
            <a:ext cx="3663036" cy="4114800"/>
          </a:xfrm>
          <a:prstGeom prst="rect">
            <a:avLst/>
          </a:prstGeom>
        </p:spPr>
      </p:pic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762000" y="2115336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3429000" y="2115336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295663" y="5955816"/>
            <a:ext cx="3269023" cy="548342"/>
            <a:chOff x="3255323" y="5593080"/>
            <a:chExt cx="3269023" cy="548342"/>
          </a:xfrm>
        </p:grpSpPr>
        <p:grpSp>
          <p:nvGrpSpPr>
            <p:cNvPr id="70" name="Group 33"/>
            <p:cNvGrpSpPr/>
            <p:nvPr/>
          </p:nvGrpSpPr>
          <p:grpSpPr>
            <a:xfrm>
              <a:off x="3255323" y="5802868"/>
              <a:ext cx="3269023" cy="338554"/>
              <a:chOff x="3255323" y="5802868"/>
              <a:chExt cx="3269023" cy="33855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3255323" y="5802868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902795" y="5802868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=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199944" y="5802868"/>
                <a:ext cx="1324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$103,518.97</a:t>
                </a:r>
              </a:p>
            </p:txBody>
          </p:sp>
        </p:grpSp>
        <p:sp>
          <p:nvSpPr>
            <p:cNvPr id="71" name="Rectangle 7"/>
            <p:cNvSpPr>
              <a:spLocks noChangeArrowheads="1"/>
            </p:cNvSpPr>
            <p:nvPr/>
          </p:nvSpPr>
          <p:spPr bwMode="auto">
            <a:xfrm>
              <a:off x="5745480" y="559308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4572000" y="3727149"/>
            <a:ext cx="4267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Calculate the total account balances of income statement debit accounts, excluding the balance of Federal Income Tax Expense. Include the account balance of Income Summary if the account has a debit balance.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572000" y="2023746"/>
            <a:ext cx="411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Enter the account balances of all accounts except Federal Income Tax Expense.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572000" y="1545651"/>
            <a:ext cx="426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Enter the account titles of all general ledger accounts.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572000" y="5154897"/>
            <a:ext cx="426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Subtract the total of debits from the total of credits to calculate net income before federal income taxes.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72000" y="2744419"/>
            <a:ext cx="426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Calculate the total account balances of income statement credit accounts. Include the account balance of Income Summary if the account has a credit balance.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1905000" y="2420136"/>
            <a:ext cx="1324402" cy="4084022"/>
            <a:chOff x="1905000" y="2057400"/>
            <a:chExt cx="1324402" cy="4084022"/>
          </a:xfrm>
        </p:grpSpPr>
        <p:grpSp>
          <p:nvGrpSpPr>
            <p:cNvPr id="81" name="Group 31"/>
            <p:cNvGrpSpPr/>
            <p:nvPr/>
          </p:nvGrpSpPr>
          <p:grpSpPr>
            <a:xfrm>
              <a:off x="1905000" y="5593080"/>
              <a:ext cx="1324402" cy="548342"/>
              <a:chOff x="1905000" y="5593080"/>
              <a:chExt cx="1324402" cy="548342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905000" y="5802868"/>
                <a:ext cx="1324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$635,345.90</a:t>
                </a:r>
              </a:p>
            </p:txBody>
          </p:sp>
          <p:sp>
            <p:nvSpPr>
              <p:cNvPr id="84" name="Rectangle 7"/>
              <p:cNvSpPr>
                <a:spLocks noChangeArrowheads="1"/>
              </p:cNvSpPr>
              <p:nvPr/>
            </p:nvSpPr>
            <p:spPr bwMode="auto">
              <a:xfrm>
                <a:off x="2926080" y="5593080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82" name="Left Bracket 81"/>
            <p:cNvSpPr/>
            <p:nvPr/>
          </p:nvSpPr>
          <p:spPr>
            <a:xfrm>
              <a:off x="2895600" y="2057400"/>
              <a:ext cx="76200" cy="3124200"/>
            </a:xfrm>
            <a:prstGeom prst="lef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592812" y="3029736"/>
            <a:ext cx="1324402" cy="3474422"/>
            <a:chOff x="3552472" y="2667000"/>
            <a:chExt cx="1324402" cy="3474422"/>
          </a:xfrm>
        </p:grpSpPr>
        <p:grpSp>
          <p:nvGrpSpPr>
            <p:cNvPr id="86" name="Group 32"/>
            <p:cNvGrpSpPr/>
            <p:nvPr/>
          </p:nvGrpSpPr>
          <p:grpSpPr>
            <a:xfrm>
              <a:off x="3552472" y="5593080"/>
              <a:ext cx="1324402" cy="548342"/>
              <a:chOff x="3552472" y="5593080"/>
              <a:chExt cx="1324402" cy="548342"/>
            </a:xfrm>
          </p:grpSpPr>
          <p:sp>
            <p:nvSpPr>
              <p:cNvPr id="88" name="TextBox 22"/>
              <p:cNvSpPr txBox="1"/>
              <p:nvPr/>
            </p:nvSpPr>
            <p:spPr>
              <a:xfrm>
                <a:off x="3552472" y="5802868"/>
                <a:ext cx="1324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$531,826.93</a:t>
                </a:r>
              </a:p>
            </p:txBody>
          </p:sp>
          <p:sp>
            <p:nvSpPr>
              <p:cNvPr id="89" name="Rectangle 7"/>
              <p:cNvSpPr>
                <a:spLocks noChangeArrowheads="1"/>
              </p:cNvSpPr>
              <p:nvPr/>
            </p:nvSpPr>
            <p:spPr bwMode="auto">
              <a:xfrm>
                <a:off x="3962400" y="5593080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87" name="Left Bracket 86"/>
            <p:cNvSpPr/>
            <p:nvPr/>
          </p:nvSpPr>
          <p:spPr>
            <a:xfrm flipH="1">
              <a:off x="4114800" y="2667000"/>
              <a:ext cx="76200" cy="2743200"/>
            </a:xfrm>
            <a:prstGeom prst="lef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92" name="Flowchart: Delay 9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5" grpId="0"/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923"/>
            <a:ext cx="7886700" cy="672105"/>
          </a:xfrm>
        </p:spPr>
        <p:txBody>
          <a:bodyPr/>
          <a:lstStyle/>
          <a:p>
            <a:r>
              <a:rPr lang="en-US" sz="3000" dirty="0"/>
              <a:t>Calculating Federal Income Tax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67000" y="1709099"/>
            <a:ext cx="8033657" cy="2748916"/>
          </a:xfrm>
        </p:spPr>
        <p:txBody>
          <a:bodyPr/>
          <a:lstStyle/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Different tax rates are applied to different levels of net income.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Each tax rate and taxable income amount on one line of a tax table is called a </a:t>
            </a:r>
            <a:r>
              <a:rPr lang="en-US" b="1" dirty="0">
                <a:solidFill>
                  <a:srgbClr val="0070C0"/>
                </a:solidFill>
              </a:rPr>
              <a:t>tax bracket</a:t>
            </a:r>
            <a:r>
              <a:rPr lang="en-US" dirty="0"/>
              <a:t>. 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tax rate associated with a tax bracket is called a </a:t>
            </a:r>
            <a:r>
              <a:rPr lang="en-US" b="1" dirty="0">
                <a:solidFill>
                  <a:srgbClr val="0070C0"/>
                </a:solidFill>
              </a:rPr>
              <a:t>marginal tax rate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923"/>
            <a:ext cx="7886700" cy="672105"/>
          </a:xfrm>
        </p:spPr>
        <p:txBody>
          <a:bodyPr/>
          <a:lstStyle/>
          <a:p>
            <a:r>
              <a:rPr lang="en-US" sz="3000" dirty="0"/>
              <a:t>Calculating Federal Income Tax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1752600"/>
            <a:ext cx="6553200" cy="1371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35000">
                <a:schemeClr val="accent3">
                  <a:tint val="44500"/>
                  <a:satMod val="160000"/>
                </a:schemeClr>
              </a:gs>
              <a:gs pos="7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33400" y="1813560"/>
          <a:ext cx="7498080" cy="8610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8305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Net Income before Federal Income Taxes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−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Of the Amount  Over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Net Income Subject to Marginal Tax Rate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×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Marginal Tax Rate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Marginal</a:t>
                      </a:r>
                      <a:r>
                        <a:rPr lang="en-US" sz="1400" b="1" i="0" u="none" strike="noStrike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Income Tax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3400" y="2796540"/>
          <a:ext cx="7489455" cy="2209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14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$103,518.97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−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$100,000.00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$3,518.97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×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39%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$1,372.40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373880" y="3429000"/>
            <a:ext cx="4267200" cy="1371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35000">
                <a:schemeClr val="accent3">
                  <a:tint val="44500"/>
                  <a:satMod val="160000"/>
                </a:schemeClr>
              </a:gs>
              <a:gs pos="7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602480" y="3489960"/>
          <a:ext cx="4389120" cy="8305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05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</a:rPr>
                        <a:t>Bracket Minimum Income Tax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</a:rPr>
                        <a:t>Marginal Income Tax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</a:rPr>
                        <a:t>=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</a:rPr>
                        <a:t>Federal Income Tax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602480" y="4472940"/>
          <a:ext cx="4383370" cy="2209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$22,250.00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$1,372.40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$22,622.40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384241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28" name="Flowchart: Delay 2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2222 L 0.00556 0.2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2252"/>
            <a:ext cx="7886700" cy="729636"/>
          </a:xfrm>
        </p:spPr>
        <p:txBody>
          <a:bodyPr>
            <a:noAutofit/>
          </a:bodyPr>
          <a:lstStyle/>
          <a:p>
            <a:r>
              <a:rPr lang="en-US" sz="3000" dirty="0"/>
              <a:t>Journalizing the Adjusting Entry for Federal Income Tax Payable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90800" y="2095112"/>
            <a:ext cx="3810000" cy="1742444"/>
            <a:chOff x="2590800" y="2739009"/>
            <a:chExt cx="3810000" cy="1742444"/>
          </a:xfrm>
        </p:grpSpPr>
        <p:grpSp>
          <p:nvGrpSpPr>
            <p:cNvPr id="31" name="Group 17"/>
            <p:cNvGrpSpPr/>
            <p:nvPr/>
          </p:nvGrpSpPr>
          <p:grpSpPr>
            <a:xfrm>
              <a:off x="2590800" y="2739009"/>
              <a:ext cx="3810000" cy="1742444"/>
              <a:chOff x="5529305" y="1667685"/>
              <a:chExt cx="3810000" cy="1742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529305" y="2025134"/>
                <a:ext cx="22098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604963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4/15	5,000.00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604963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6/15	5,000.00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604963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9/15	5,000.00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604963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12/15	5,000.00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604963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12/31 Adj.	3,622.40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604963" algn="dec"/>
                  </a:tabLst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(Adj. Bal.	23,622.40)</a:t>
                </a:r>
              </a:p>
            </p:txBody>
          </p:sp>
          <p:grpSp>
            <p:nvGrpSpPr>
              <p:cNvPr id="34" name="Group 53"/>
              <p:cNvGrpSpPr/>
              <p:nvPr/>
            </p:nvGrpSpPr>
            <p:grpSpPr>
              <a:xfrm>
                <a:off x="5681705" y="1667685"/>
                <a:ext cx="3657600" cy="1641181"/>
                <a:chOff x="5681705" y="1667685"/>
                <a:chExt cx="3657600" cy="1641181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6087036" y="1667685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Federal Income Tax Expense</a:t>
                  </a:r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5681705" y="2028706"/>
                  <a:ext cx="3657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512034" y="2028706"/>
                  <a:ext cx="0" cy="128016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32" name="Rectangle 31"/>
            <p:cNvSpPr/>
            <p:nvPr/>
          </p:nvSpPr>
          <p:spPr>
            <a:xfrm>
              <a:off x="4581356" y="3101790"/>
              <a:ext cx="1819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43201" y="4385592"/>
            <a:ext cx="3962399" cy="895314"/>
            <a:chOff x="2743201" y="3805809"/>
            <a:chExt cx="3962399" cy="895314"/>
          </a:xfrm>
        </p:grpSpPr>
        <p:grpSp>
          <p:nvGrpSpPr>
            <p:cNvPr id="41" name="Group 55"/>
            <p:cNvGrpSpPr/>
            <p:nvPr/>
          </p:nvGrpSpPr>
          <p:grpSpPr>
            <a:xfrm>
              <a:off x="2743201" y="3805809"/>
              <a:ext cx="3657601" cy="895314"/>
              <a:chOff x="5673000" y="2672632"/>
              <a:chExt cx="3396464" cy="89531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915155" y="2672632"/>
                <a:ext cx="287126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Federal Income Tax Payable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>
                <a:off x="5673000" y="3019306"/>
                <a:ext cx="339646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364374" y="3019306"/>
                <a:ext cx="0" cy="54864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42" name="Rectangle 41"/>
            <p:cNvSpPr/>
            <p:nvPr/>
          </p:nvSpPr>
          <p:spPr>
            <a:xfrm>
              <a:off x="4495800" y="4150660"/>
              <a:ext cx="220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04963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12/31 Adj.	3,622.40</a:t>
              </a:r>
            </a:p>
          </p:txBody>
        </p:sp>
      </p:grpSp>
      <p:sp>
        <p:nvSpPr>
          <p:cNvPr id="46" name="Down Arrow 45"/>
          <p:cNvSpPr/>
          <p:nvPr/>
        </p:nvSpPr>
        <p:spPr>
          <a:xfrm flipV="1">
            <a:off x="3459480" y="3364512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5410200" y="4784522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50" name="Flowchart: Delay 4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2252"/>
            <a:ext cx="7886700" cy="729636"/>
          </a:xfrm>
        </p:spPr>
        <p:txBody>
          <a:bodyPr>
            <a:noAutofit/>
          </a:bodyPr>
          <a:lstStyle/>
          <a:p>
            <a:r>
              <a:rPr lang="en-US" sz="3000" dirty="0"/>
              <a:t>Journalizing the Adjusting Entry for Federal Income Tax Payable</a:t>
            </a:r>
          </a:p>
        </p:txBody>
      </p:sp>
      <p:pic>
        <p:nvPicPr>
          <p:cNvPr id="87" name="Picture 86" descr="Chapter 15_Page 459_2.jpg"/>
          <p:cNvPicPr>
            <a:picLocks noChangeAspect="1"/>
          </p:cNvPicPr>
          <p:nvPr/>
        </p:nvPicPr>
        <p:blipFill>
          <a:blip r:embed="rId2" cstate="print"/>
          <a:srcRect b="3861"/>
          <a:stretch>
            <a:fillRect/>
          </a:stretch>
        </p:blipFill>
        <p:spPr>
          <a:xfrm>
            <a:off x="531510" y="4114800"/>
            <a:ext cx="5943600" cy="2218822"/>
          </a:xfrm>
          <a:prstGeom prst="rect">
            <a:avLst/>
          </a:prstGeom>
        </p:spPr>
      </p:pic>
      <p:sp>
        <p:nvSpPr>
          <p:cNvPr id="88" name="Freeform 87"/>
          <p:cNvSpPr/>
          <p:nvPr/>
        </p:nvSpPr>
        <p:spPr>
          <a:xfrm>
            <a:off x="6042294" y="1581912"/>
            <a:ext cx="2109216" cy="2743200"/>
          </a:xfrm>
          <a:custGeom>
            <a:avLst/>
            <a:gdLst>
              <a:gd name="connsiteX0" fmla="*/ 0 w 2414016"/>
              <a:gd name="connsiteY0" fmla="*/ 2743200 h 2743200"/>
              <a:gd name="connsiteX1" fmla="*/ 2414016 w 2414016"/>
              <a:gd name="connsiteY1" fmla="*/ 2734056 h 2743200"/>
              <a:gd name="connsiteX2" fmla="*/ 2414016 w 2414016"/>
              <a:gd name="connsiteY2" fmla="*/ 9144 h 2743200"/>
              <a:gd name="connsiteX3" fmla="*/ 676656 w 2414016"/>
              <a:gd name="connsiteY3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016" h="2743200">
                <a:moveTo>
                  <a:pt x="0" y="2743200"/>
                </a:moveTo>
                <a:lnTo>
                  <a:pt x="2414016" y="2734056"/>
                </a:lnTo>
                <a:lnTo>
                  <a:pt x="2414016" y="9144"/>
                </a:lnTo>
                <a:lnTo>
                  <a:pt x="676656" y="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9" name="Picture 88" descr="Chapter 15_Page 459_1.jpg"/>
          <p:cNvPicPr>
            <a:picLocks noChangeAspect="1"/>
          </p:cNvPicPr>
          <p:nvPr/>
        </p:nvPicPr>
        <p:blipFill>
          <a:blip r:embed="rId3" cstate="print"/>
          <a:srcRect b="12346"/>
          <a:stretch>
            <a:fillRect/>
          </a:stretch>
        </p:blipFill>
        <p:spPr>
          <a:xfrm>
            <a:off x="531510" y="1801498"/>
            <a:ext cx="6858000" cy="1550684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531510" y="1389530"/>
            <a:ext cx="2668891" cy="1457302"/>
            <a:chOff x="4343400" y="3745468"/>
            <a:chExt cx="2668891" cy="1457302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4428744" y="3831170"/>
              <a:ext cx="865094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724403" y="3745468"/>
              <a:ext cx="2287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Federal Income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Tax Expense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505200" y="1294416"/>
            <a:ext cx="3503310" cy="1793208"/>
            <a:chOff x="1373491" y="3650354"/>
            <a:chExt cx="3503310" cy="1793208"/>
          </a:xfrm>
        </p:grpSpPr>
        <p:sp>
          <p:nvSpPr>
            <p:cNvPr id="95" name="TextBox 94"/>
            <p:cNvSpPr txBox="1"/>
            <p:nvPr/>
          </p:nvSpPr>
          <p:spPr>
            <a:xfrm>
              <a:off x="1373491" y="3650354"/>
              <a:ext cx="3427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Enter general ledger account numbers in the general journal</a:t>
              </a: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3093721" y="3956138"/>
              <a:ext cx="1554480" cy="148742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7" name="Rectangle 7"/>
            <p:cNvSpPr>
              <a:spLocks noChangeArrowheads="1"/>
            </p:cNvSpPr>
            <p:nvPr/>
          </p:nvSpPr>
          <p:spPr bwMode="auto">
            <a:xfrm>
              <a:off x="4484430" y="3747254"/>
              <a:ext cx="392371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31510" y="3124200"/>
            <a:ext cx="2668889" cy="889575"/>
            <a:chOff x="4343400" y="3440668"/>
            <a:chExt cx="2668889" cy="889575"/>
          </a:xfrm>
        </p:grpSpPr>
        <p:cxnSp>
          <p:nvCxnSpPr>
            <p:cNvPr id="99" name="Straight Arrow Connector 98"/>
            <p:cNvCxnSpPr/>
            <p:nvPr/>
          </p:nvCxnSpPr>
          <p:spPr>
            <a:xfrm flipV="1">
              <a:off x="4545106" y="3440668"/>
              <a:ext cx="865094" cy="445532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0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724402" y="3745468"/>
              <a:ext cx="2287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Federal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Income Tax Payable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417710" y="3200400"/>
            <a:ext cx="3764282" cy="1752600"/>
            <a:chOff x="2971800" y="3516868"/>
            <a:chExt cx="3764282" cy="1752600"/>
          </a:xfrm>
        </p:grpSpPr>
        <p:cxnSp>
          <p:nvCxnSpPr>
            <p:cNvPr id="103" name="Straight Arrow Connector 102"/>
            <p:cNvCxnSpPr/>
            <p:nvPr/>
          </p:nvCxnSpPr>
          <p:spPr>
            <a:xfrm flipH="1">
              <a:off x="2971800" y="3516868"/>
              <a:ext cx="2057400" cy="1752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4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724402" y="3745468"/>
              <a:ext cx="2011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Post the credit to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the general ledger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893710" y="2971800"/>
            <a:ext cx="2667000" cy="3124200"/>
            <a:chOff x="2362200" y="3288268"/>
            <a:chExt cx="2667000" cy="3124200"/>
          </a:xfrm>
        </p:grpSpPr>
        <p:cxnSp>
          <p:nvCxnSpPr>
            <p:cNvPr id="107" name="Straight Arrow Connector 106"/>
            <p:cNvCxnSpPr/>
            <p:nvPr/>
          </p:nvCxnSpPr>
          <p:spPr>
            <a:xfrm flipH="1">
              <a:off x="2667000" y="3288268"/>
              <a:ext cx="2362200" cy="3124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8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62200" y="3745468"/>
              <a:ext cx="2287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Post the debit to the general ledger</a:t>
              </a:r>
            </a:p>
          </p:txBody>
        </p:sp>
      </p:grp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6170310" y="5105400"/>
            <a:ext cx="392371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13" name="Flowchart: Delay 1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15-4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433</Words>
  <Application>Microsoft Macintosh PowerPoint</Application>
  <PresentationFormat>On-screen Show (4:3)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LESSON 15-4 Calculating Federal     Income Tax</vt:lpstr>
      <vt:lpstr>Adjusting Entries</vt:lpstr>
      <vt:lpstr>Posting Adjusting Entries</vt:lpstr>
      <vt:lpstr>Calculating Income  Before Federal Income Taxes </vt:lpstr>
      <vt:lpstr>Calculating Income  Before Federal Income Taxes </vt:lpstr>
      <vt:lpstr>Calculating Federal Income Tax</vt:lpstr>
      <vt:lpstr>Calculating Federal Income Tax</vt:lpstr>
      <vt:lpstr>Journalizing the Adjusting Entry for Federal Income Tax Payable</vt:lpstr>
      <vt:lpstr>Journalizing the Adjusting Entry for Federal Income Tax Payable</vt:lpstr>
      <vt:lpstr>Completing an Adjusted Trial Balance</vt:lpstr>
      <vt:lpstr>Lesson 15-4 Audit Your Understanding</vt:lpstr>
      <vt:lpstr>Lesson 15-4 Audit Your Understanding</vt:lpstr>
      <vt:lpstr>Lesson 15-4 Audit Your Understanding</vt:lpstr>
      <vt:lpstr>Lesson 15-4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296</cp:revision>
  <dcterms:created xsi:type="dcterms:W3CDTF">2012-07-02T15:51:50Z</dcterms:created>
  <dcterms:modified xsi:type="dcterms:W3CDTF">2018-02-02T11:38:08Z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