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6"/>
  </p:notesMasterIdLst>
  <p:sldIdLst>
    <p:sldId id="353" r:id="rId3"/>
    <p:sldId id="259" r:id="rId4"/>
    <p:sldId id="260" r:id="rId5"/>
    <p:sldId id="311" r:id="rId6"/>
    <p:sldId id="296" r:id="rId7"/>
    <p:sldId id="312" r:id="rId8"/>
    <p:sldId id="263" r:id="rId9"/>
    <p:sldId id="382" r:id="rId10"/>
    <p:sldId id="359" r:id="rId11"/>
    <p:sldId id="358" r:id="rId12"/>
    <p:sldId id="334" r:id="rId13"/>
    <p:sldId id="335" r:id="rId14"/>
    <p:sldId id="33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04">
          <p15:clr>
            <a:srgbClr val="A4A3A4"/>
          </p15:clr>
        </p15:guide>
        <p15:guide id="6" pos="5517">
          <p15:clr>
            <a:srgbClr val="A4A3A4"/>
          </p15:clr>
        </p15:guide>
        <p15:guide id="7" pos="300">
          <p15:clr>
            <a:srgbClr val="A4A3A4"/>
          </p15:clr>
        </p15:guide>
        <p15:guide id="8" pos="528">
          <p15:clr>
            <a:srgbClr val="A4A3A4"/>
          </p15:clr>
        </p15:guide>
        <p15:guide id="9" pos="719">
          <p15:clr>
            <a:srgbClr val="A4A3A4"/>
          </p15:clr>
        </p15:guide>
        <p15:guide id="10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2"/>
        <p:guide orient="horz" pos="1099"/>
        <p:guide orient="horz" pos="704"/>
        <p:guide pos="2880"/>
        <p:guide pos="5517"/>
        <p:guide pos="300"/>
        <p:guide pos="528"/>
        <p:guide pos="719"/>
        <p:guide pos="1048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" y="6375400"/>
            <a:ext cx="995657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5" y="6369051"/>
            <a:ext cx="99326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278318"/>
          </a:xfrm>
        </p:spPr>
        <p:txBody>
          <a:bodyPr/>
          <a:lstStyle/>
          <a:p>
            <a:pPr algn="l">
              <a:tabLst>
                <a:tab pos="1171575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16-1 </a:t>
            </a:r>
            <a:r>
              <a:rPr lang="en-IN" sz="4000" dirty="0">
                <a:solidFill>
                  <a:schemeClr val="bg1"/>
                </a:solidFill>
              </a:rPr>
              <a:t>Preparing an </a:t>
            </a:r>
            <a:r>
              <a:rPr lang="en-IN" sz="4000" dirty="0" smtClean="0">
                <a:solidFill>
                  <a:schemeClr val="bg1"/>
                </a:solidFill>
              </a:rPr>
              <a:t>Income 	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4858" y="2929585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Prepare an income statement for a merchandising business organized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 a corporation.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Completing an Income Statement for </a:t>
            </a:r>
            <a:br>
              <a:rPr lang="en-US" sz="3000" dirty="0"/>
            </a:br>
            <a:r>
              <a:rPr lang="en-US" sz="3000" dirty="0"/>
              <a:t>a Merchandising Business</a:t>
            </a:r>
          </a:p>
        </p:txBody>
      </p:sp>
      <p:pic>
        <p:nvPicPr>
          <p:cNvPr id="100" name="Picture 99" descr="Chapter 16_Page 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63625"/>
            <a:ext cx="5486400" cy="4156493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76200" y="5257800"/>
            <a:ext cx="2362200" cy="1103531"/>
            <a:chOff x="-624840" y="802374"/>
            <a:chExt cx="2362200" cy="1103531"/>
          </a:xfrm>
        </p:grpSpPr>
        <p:sp>
          <p:nvSpPr>
            <p:cNvPr id="102" name="Rectangle 101"/>
            <p:cNvSpPr/>
            <p:nvPr/>
          </p:nvSpPr>
          <p:spPr>
            <a:xfrm>
              <a:off x="-624840" y="1259574"/>
              <a:ext cx="2362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Less Federal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Income Tax Expense</a:t>
              </a:r>
            </a:p>
          </p:txBody>
        </p:sp>
        <p:grpSp>
          <p:nvGrpSpPr>
            <p:cNvPr id="103" name="Group 12"/>
            <p:cNvGrpSpPr/>
            <p:nvPr/>
          </p:nvGrpSpPr>
          <p:grpSpPr>
            <a:xfrm>
              <a:off x="762000" y="802374"/>
              <a:ext cx="518160" cy="843546"/>
              <a:chOff x="1066800" y="2478774"/>
              <a:chExt cx="518160" cy="843546"/>
            </a:xfrm>
          </p:grpSpPr>
          <p:cxnSp>
            <p:nvCxnSpPr>
              <p:cNvPr id="104" name="Straight Arrow Connector 103"/>
              <p:cNvCxnSpPr/>
              <p:nvPr/>
            </p:nvCxnSpPr>
            <p:spPr>
              <a:xfrm flipV="1">
                <a:off x="1249680" y="2478774"/>
                <a:ext cx="335280" cy="72162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5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76200" y="1313688"/>
            <a:ext cx="1905000" cy="1124712"/>
            <a:chOff x="-301077" y="990600"/>
            <a:chExt cx="1905000" cy="1124712"/>
          </a:xfrm>
        </p:grpSpPr>
        <p:sp>
          <p:nvSpPr>
            <p:cNvPr id="107" name="Rectangle 106"/>
            <p:cNvSpPr/>
            <p:nvPr/>
          </p:nvSpPr>
          <p:spPr>
            <a:xfrm>
              <a:off x="-301077" y="990600"/>
              <a:ext cx="1371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Operating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Expenses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Section</a:t>
              </a:r>
            </a:p>
          </p:txBody>
        </p:sp>
        <p:grpSp>
          <p:nvGrpSpPr>
            <p:cNvPr id="108" name="Group 12"/>
            <p:cNvGrpSpPr/>
            <p:nvPr/>
          </p:nvGrpSpPr>
          <p:grpSpPr>
            <a:xfrm>
              <a:off x="872403" y="1371600"/>
              <a:ext cx="731520" cy="743712"/>
              <a:chOff x="1177203" y="3048000"/>
              <a:chExt cx="731520" cy="743712"/>
            </a:xfrm>
          </p:grpSpPr>
          <p:cxnSp>
            <p:nvCxnSpPr>
              <p:cNvPr id="109" name="Straight Arrow Connector 108"/>
              <p:cNvCxnSpPr/>
              <p:nvPr/>
            </p:nvCxnSpPr>
            <p:spPr>
              <a:xfrm>
                <a:off x="1268643" y="3182112"/>
                <a:ext cx="640080" cy="609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0" name="Rectangle 7"/>
              <p:cNvSpPr>
                <a:spLocks noChangeArrowheads="1"/>
              </p:cNvSpPr>
              <p:nvPr/>
            </p:nvSpPr>
            <p:spPr bwMode="auto">
              <a:xfrm>
                <a:off x="1177203" y="304800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7239000" y="1676400"/>
            <a:ext cx="1905001" cy="1279267"/>
            <a:chOff x="310896" y="1698486"/>
            <a:chExt cx="1905001" cy="1279267"/>
          </a:xfrm>
        </p:grpSpPr>
        <p:sp>
          <p:nvSpPr>
            <p:cNvPr id="112" name="Rectangle 111"/>
            <p:cNvSpPr/>
            <p:nvPr/>
          </p:nvSpPr>
          <p:spPr>
            <a:xfrm>
              <a:off x="615697" y="2054423"/>
              <a:ext cx="1600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Vertical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Analysis Percentages</a:t>
              </a:r>
            </a:p>
          </p:txBody>
        </p:sp>
        <p:grpSp>
          <p:nvGrpSpPr>
            <p:cNvPr id="113" name="Group 12"/>
            <p:cNvGrpSpPr/>
            <p:nvPr/>
          </p:nvGrpSpPr>
          <p:grpSpPr>
            <a:xfrm>
              <a:off x="310896" y="1698486"/>
              <a:ext cx="670560" cy="685800"/>
              <a:chOff x="615696" y="3374886"/>
              <a:chExt cx="670560" cy="685800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 flipH="1">
                <a:off x="615696" y="3527286"/>
                <a:ext cx="571498" cy="533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5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883407" y="5425440"/>
            <a:ext cx="2602993" cy="935891"/>
            <a:chOff x="749808" y="1082040"/>
            <a:chExt cx="2602993" cy="935891"/>
          </a:xfrm>
        </p:grpSpPr>
        <p:sp>
          <p:nvSpPr>
            <p:cNvPr id="117" name="Rectangle 116"/>
            <p:cNvSpPr/>
            <p:nvPr/>
          </p:nvSpPr>
          <p:spPr>
            <a:xfrm>
              <a:off x="1021081" y="1371600"/>
              <a:ext cx="23317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Net Income after Federal Income Tax</a:t>
              </a:r>
            </a:p>
          </p:txBody>
        </p:sp>
        <p:grpSp>
          <p:nvGrpSpPr>
            <p:cNvPr id="118" name="Group 12"/>
            <p:cNvGrpSpPr/>
            <p:nvPr/>
          </p:nvGrpSpPr>
          <p:grpSpPr>
            <a:xfrm>
              <a:off x="749808" y="1082040"/>
              <a:ext cx="274320" cy="591312"/>
              <a:chOff x="1054608" y="2758440"/>
              <a:chExt cx="274320" cy="591312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flipV="1">
                <a:off x="1191769" y="2758440"/>
                <a:ext cx="0" cy="457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0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3810000" y="5105400"/>
            <a:ext cx="5145024" cy="1255931"/>
            <a:chOff x="-1143001" y="762000"/>
            <a:chExt cx="5145024" cy="1255931"/>
          </a:xfrm>
        </p:grpSpPr>
        <p:sp>
          <p:nvSpPr>
            <p:cNvPr id="122" name="Rectangle 121"/>
            <p:cNvSpPr/>
            <p:nvPr/>
          </p:nvSpPr>
          <p:spPr>
            <a:xfrm>
              <a:off x="1030224" y="1371600"/>
              <a:ext cx="2971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Net Income before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Federal Income Tax</a:t>
              </a:r>
            </a:p>
          </p:txBody>
        </p:sp>
        <p:grpSp>
          <p:nvGrpSpPr>
            <p:cNvPr id="123" name="Group 12"/>
            <p:cNvGrpSpPr/>
            <p:nvPr/>
          </p:nvGrpSpPr>
          <p:grpSpPr>
            <a:xfrm>
              <a:off x="-1143001" y="762000"/>
              <a:ext cx="2179321" cy="911352"/>
              <a:chOff x="-838201" y="2438400"/>
              <a:chExt cx="2179321" cy="911352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H="1" flipV="1">
                <a:off x="-838201" y="2438400"/>
                <a:ext cx="2133602" cy="838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5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0" y="3505200"/>
            <a:ext cx="1981200" cy="1143000"/>
            <a:chOff x="-381000" y="3913632"/>
            <a:chExt cx="1981200" cy="1143000"/>
          </a:xfrm>
        </p:grpSpPr>
        <p:sp>
          <p:nvSpPr>
            <p:cNvPr id="127" name="Rectangle 18"/>
            <p:cNvSpPr/>
            <p:nvPr/>
          </p:nvSpPr>
          <p:spPr>
            <a:xfrm>
              <a:off x="-381000" y="3913632"/>
              <a:ext cx="16928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Income from Operations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1143000" y="4477512"/>
              <a:ext cx="457200" cy="5791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9" name="Rectangle 7"/>
            <p:cNvSpPr>
              <a:spLocks noChangeArrowheads="1"/>
            </p:cNvSpPr>
            <p:nvPr/>
          </p:nvSpPr>
          <p:spPr bwMode="auto">
            <a:xfrm>
              <a:off x="957072" y="428244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81000" y="4572000"/>
            <a:ext cx="1621536" cy="923330"/>
            <a:chOff x="-36576" y="1316664"/>
            <a:chExt cx="1621536" cy="923330"/>
          </a:xfrm>
        </p:grpSpPr>
        <p:sp>
          <p:nvSpPr>
            <p:cNvPr id="131" name="Rectangle 130"/>
            <p:cNvSpPr/>
            <p:nvPr/>
          </p:nvSpPr>
          <p:spPr>
            <a:xfrm>
              <a:off x="-36576" y="1316664"/>
              <a:ext cx="1143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Other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Revenue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Section</a:t>
              </a:r>
            </a:p>
          </p:txBody>
        </p:sp>
        <p:grpSp>
          <p:nvGrpSpPr>
            <p:cNvPr id="132" name="Group 12"/>
            <p:cNvGrpSpPr/>
            <p:nvPr/>
          </p:nvGrpSpPr>
          <p:grpSpPr>
            <a:xfrm>
              <a:off x="762000" y="1371600"/>
              <a:ext cx="822960" cy="274320"/>
              <a:chOff x="1066800" y="3048000"/>
              <a:chExt cx="822960" cy="274320"/>
            </a:xfrm>
          </p:grpSpPr>
          <p:cxnSp>
            <p:nvCxnSpPr>
              <p:cNvPr id="133" name="Straight Arrow Connector 132"/>
              <p:cNvCxnSpPr/>
              <p:nvPr/>
            </p:nvCxnSpPr>
            <p:spPr>
              <a:xfrm flipV="1">
                <a:off x="1249680" y="3200400"/>
                <a:ext cx="64008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6763512" y="5220402"/>
            <a:ext cx="2362201" cy="369332"/>
            <a:chOff x="157233" y="1625477"/>
            <a:chExt cx="2381752" cy="369332"/>
          </a:xfrm>
        </p:grpSpPr>
        <p:sp>
          <p:nvSpPr>
            <p:cNvPr id="136" name="Rectangle 135"/>
            <p:cNvSpPr/>
            <p:nvPr/>
          </p:nvSpPr>
          <p:spPr>
            <a:xfrm>
              <a:off x="938786" y="1625477"/>
              <a:ext cx="16001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Double Rules</a:t>
              </a:r>
            </a:p>
          </p:txBody>
        </p:sp>
        <p:grpSp>
          <p:nvGrpSpPr>
            <p:cNvPr id="137" name="Group 12"/>
            <p:cNvGrpSpPr/>
            <p:nvPr/>
          </p:nvGrpSpPr>
          <p:grpSpPr>
            <a:xfrm>
              <a:off x="157233" y="1698486"/>
              <a:ext cx="824223" cy="274320"/>
              <a:chOff x="462033" y="3374886"/>
              <a:chExt cx="824223" cy="274320"/>
            </a:xfrm>
          </p:grpSpPr>
          <p:cxnSp>
            <p:nvCxnSpPr>
              <p:cNvPr id="138" name="Straight Arrow Connector 137"/>
              <p:cNvCxnSpPr/>
              <p:nvPr/>
            </p:nvCxnSpPr>
            <p:spPr>
              <a:xfrm flipH="1">
                <a:off x="462033" y="3527286"/>
                <a:ext cx="737574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9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</p:grpSp>
      </p:grpSp>
      <p:sp>
        <p:nvSpPr>
          <p:cNvPr id="140" name="TextBox 13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42" name="Flowchart: Delay 14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23585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76400"/>
            <a:ext cx="8033657" cy="1301116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1.	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What is the major difference between the income statements for merchandising businesses and service businesses?</a:t>
            </a: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273" y="3048000"/>
            <a:ext cx="7315200" cy="830997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Cost of Merchandise Sold section</a:t>
            </a: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23585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78241"/>
            <a:ext cx="8033657" cy="920116"/>
          </a:xfrm>
        </p:spPr>
        <p:txBody>
          <a:bodyPr>
            <a:noAutofit/>
          </a:bodyPr>
          <a:lstStyle/>
          <a:p>
            <a:pPr marL="369888" indent="-36988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2.	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How is the cost of merchandise sold calculated?</a:t>
            </a: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273" y="3048000"/>
            <a:ext cx="7315200" cy="1938992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Beginning merchandise inventory, plus purchases, equals total cost of merchandise available for sale, less ending merchandise inventory, equals cost of merchandise sold.</a:t>
            </a: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6250" y="723585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</a:t>
            </a:r>
            <a:r>
              <a:rPr lang="en-US" sz="3200">
                <a:latin typeface="Arial" pitchFamily="34" charset="0"/>
                <a:cs typeface="Arial" pitchFamily="34" charset="0"/>
              </a:rPr>
              <a:t>Your Understanding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4487" y="1678871"/>
            <a:ext cx="8033657" cy="1301116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3.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	Why is interest income presented in a section other than Operating Revenue?</a:t>
            </a: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273" y="3048000"/>
            <a:ext cx="7315200" cy="1200329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The interest earned on notes receivable is not a normal operating activity.</a:t>
            </a:r>
          </a:p>
        </p:txBody>
      </p:sp>
      <p:sp>
        <p:nvSpPr>
          <p:cNvPr id="18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9" name="Flowchart: Delay 1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/>
              <a:t>Uses of Financial Statements</a:t>
            </a:r>
            <a:endParaRPr lang="en-US" sz="3000" dirty="0"/>
          </a:p>
        </p:txBody>
      </p:sp>
      <p:sp>
        <p:nvSpPr>
          <p:cNvPr id="13" name="Content Placeholder 12"/>
          <p:cNvSpPr>
            <a:spLocks noGrp="1"/>
          </p:cNvSpPr>
          <p:nvPr>
            <p:ph type="body" sz="quarter" idx="15"/>
          </p:nvPr>
        </p:nvSpPr>
        <p:spPr>
          <a:xfrm>
            <a:off x="459443" y="1715293"/>
            <a:ext cx="8033657" cy="2018507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corporation prepares an income statement and a balance sheet similar to those used by a proprietorship. 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corporation also prepares a statement of stockholders’ equity.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pter 16_Page 474.jpg"/>
          <p:cNvPicPr>
            <a:picLocks noChangeAspect="1"/>
          </p:cNvPicPr>
          <p:nvPr/>
        </p:nvPicPr>
        <p:blipFill>
          <a:blip r:embed="rId2" cstate="print"/>
          <a:srcRect b="1359"/>
          <a:stretch>
            <a:fillRect/>
          </a:stretch>
        </p:blipFill>
        <p:spPr>
          <a:xfrm>
            <a:off x="4191000" y="1412594"/>
            <a:ext cx="4343400" cy="49815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78259"/>
            <a:ext cx="7886700" cy="839341"/>
          </a:xfrm>
        </p:spPr>
        <p:txBody>
          <a:bodyPr>
            <a:noAutofit/>
          </a:bodyPr>
          <a:lstStyle/>
          <a:p>
            <a:r>
              <a:rPr lang="en-US" sz="3000" dirty="0"/>
              <a:t>Preparing an Income Statement </a:t>
            </a:r>
            <a:br>
              <a:rPr lang="en-US" sz="3000" dirty="0"/>
            </a:br>
            <a:r>
              <a:rPr lang="en-US" sz="3000" dirty="0"/>
              <a:t>from a Trial Balance</a:t>
            </a:r>
          </a:p>
        </p:txBody>
      </p:sp>
      <p:pic>
        <p:nvPicPr>
          <p:cNvPr id="17" name="Picture 16" descr="Chapter 16_Page 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412596"/>
            <a:ext cx="3247263" cy="3864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9" name="Flowchart: Delay 1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752474"/>
          </a:xfrm>
        </p:spPr>
        <p:txBody>
          <a:bodyPr>
            <a:noAutofit/>
          </a:bodyPr>
          <a:lstStyle/>
          <a:p>
            <a:r>
              <a:rPr lang="en-US" sz="3000"/>
              <a:t>Operating Revenue Section of an Income Statement for a Merchandising Business</a:t>
            </a:r>
            <a:endParaRPr lang="en-US" sz="30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5"/>
          </p:nvPr>
        </p:nvSpPr>
        <p:spPr>
          <a:xfrm>
            <a:off x="459443" y="1707736"/>
            <a:ext cx="8033657" cy="1721264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revenue earned by a business from its normal business operations is called </a:t>
            </a:r>
            <a:r>
              <a:rPr lang="en-US" b="1" dirty="0">
                <a:solidFill>
                  <a:srgbClr val="0070C0"/>
                </a:solidFill>
              </a:rPr>
              <a:t>operating revenue</a:t>
            </a:r>
            <a:r>
              <a:rPr lang="en-US" dirty="0"/>
              <a:t>. 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amount of sales, less sales discounts and sales returns and allowances, is called </a:t>
            </a:r>
            <a:r>
              <a:rPr lang="en-US" b="1" dirty="0">
                <a:solidFill>
                  <a:srgbClr val="0070C0"/>
                </a:solidFill>
              </a:rPr>
              <a:t>net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sales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Operating Revenue Section of an Income Statement for a Merchandising Business</a:t>
            </a:r>
          </a:p>
        </p:txBody>
      </p:sp>
      <p:pic>
        <p:nvPicPr>
          <p:cNvPr id="117" name="Picture 116" descr="Chapter 16_Page 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8" y="2590800"/>
            <a:ext cx="8229600" cy="2681406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5410200" y="1676400"/>
            <a:ext cx="1568311" cy="1066800"/>
            <a:chOff x="618565" y="1371600"/>
            <a:chExt cx="1568311" cy="1066800"/>
          </a:xfrm>
        </p:grpSpPr>
        <p:sp>
          <p:nvSpPr>
            <p:cNvPr id="119" name="Rectangle 118"/>
            <p:cNvSpPr/>
            <p:nvPr/>
          </p:nvSpPr>
          <p:spPr>
            <a:xfrm>
              <a:off x="1143000" y="1371600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Heading</a:t>
              </a:r>
            </a:p>
          </p:txBody>
        </p:sp>
        <p:grpSp>
          <p:nvGrpSpPr>
            <p:cNvPr id="120" name="Group 12"/>
            <p:cNvGrpSpPr/>
            <p:nvPr/>
          </p:nvGrpSpPr>
          <p:grpSpPr>
            <a:xfrm>
              <a:off x="618565" y="1371600"/>
              <a:ext cx="509195" cy="1066800"/>
              <a:chOff x="923365" y="3048000"/>
              <a:chExt cx="509195" cy="1066800"/>
            </a:xfrm>
          </p:grpSpPr>
          <p:cxnSp>
            <p:nvCxnSpPr>
              <p:cNvPr id="121" name="Straight Arrow Connector 120"/>
              <p:cNvCxnSpPr/>
              <p:nvPr/>
            </p:nvCxnSpPr>
            <p:spPr>
              <a:xfrm flipH="1">
                <a:off x="923365" y="3124200"/>
                <a:ext cx="326315" cy="990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76200" y="1524000"/>
            <a:ext cx="1280160" cy="2282415"/>
            <a:chOff x="-152400" y="762000"/>
            <a:chExt cx="1280160" cy="2282415"/>
          </a:xfrm>
        </p:grpSpPr>
        <p:sp>
          <p:nvSpPr>
            <p:cNvPr id="124" name="Rectangle 123"/>
            <p:cNvSpPr/>
            <p:nvPr/>
          </p:nvSpPr>
          <p:spPr>
            <a:xfrm>
              <a:off x="-152400" y="762000"/>
              <a:ext cx="1219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Operating Revenue Section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5" name="Group 12"/>
            <p:cNvGrpSpPr/>
            <p:nvPr/>
          </p:nvGrpSpPr>
          <p:grpSpPr>
            <a:xfrm>
              <a:off x="762000" y="1371600"/>
              <a:ext cx="365760" cy="1672815"/>
              <a:chOff x="1066800" y="3048000"/>
              <a:chExt cx="365760" cy="1672815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>
                <a:off x="1249680" y="3074895"/>
                <a:ext cx="0" cy="16459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7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76200" y="4114800"/>
            <a:ext cx="1600201" cy="2066330"/>
            <a:chOff x="762000" y="228600"/>
            <a:chExt cx="1600201" cy="2066330"/>
          </a:xfrm>
        </p:grpSpPr>
        <p:sp>
          <p:nvSpPr>
            <p:cNvPr id="129" name="Rectangle 128"/>
            <p:cNvSpPr/>
            <p:nvPr/>
          </p:nvSpPr>
          <p:spPr>
            <a:xfrm>
              <a:off x="1143001" y="1371600"/>
              <a:ext cx="1219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Title of Revenue Account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0" name="Group 12"/>
            <p:cNvGrpSpPr/>
            <p:nvPr/>
          </p:nvGrpSpPr>
          <p:grpSpPr>
            <a:xfrm>
              <a:off x="762000" y="228600"/>
              <a:ext cx="762000" cy="1508760"/>
              <a:chOff x="1066800" y="1905000"/>
              <a:chExt cx="762000" cy="1508760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 flipV="1">
                <a:off x="1249680" y="1905000"/>
                <a:ext cx="579120" cy="1219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2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6096000" y="2133600"/>
            <a:ext cx="2977378" cy="1905000"/>
            <a:chOff x="-213421" y="1371600"/>
            <a:chExt cx="2977378" cy="1905000"/>
          </a:xfrm>
        </p:grpSpPr>
        <p:sp>
          <p:nvSpPr>
            <p:cNvPr id="134" name="Rectangle 133"/>
            <p:cNvSpPr/>
            <p:nvPr/>
          </p:nvSpPr>
          <p:spPr>
            <a:xfrm>
              <a:off x="1143000" y="1371600"/>
              <a:ext cx="1620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 Amount</a:t>
              </a:r>
            </a:p>
          </p:txBody>
        </p:sp>
        <p:grpSp>
          <p:nvGrpSpPr>
            <p:cNvPr id="135" name="Group 12"/>
            <p:cNvGrpSpPr/>
            <p:nvPr/>
          </p:nvGrpSpPr>
          <p:grpSpPr>
            <a:xfrm>
              <a:off x="-213421" y="1371600"/>
              <a:ext cx="1341181" cy="1905000"/>
              <a:chOff x="91379" y="3048000"/>
              <a:chExt cx="1341181" cy="1905000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 flipH="1">
                <a:off x="91379" y="3276600"/>
                <a:ext cx="1143001" cy="1676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7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2353392" y="2133600"/>
            <a:ext cx="2886814" cy="2133600"/>
            <a:chOff x="762000" y="1371600"/>
            <a:chExt cx="2886814" cy="2133600"/>
          </a:xfrm>
        </p:grpSpPr>
        <p:sp>
          <p:nvSpPr>
            <p:cNvPr id="139" name="Rectangle 138"/>
            <p:cNvSpPr/>
            <p:nvPr/>
          </p:nvSpPr>
          <p:spPr>
            <a:xfrm>
              <a:off x="1143000" y="1371600"/>
              <a:ext cx="2505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Less Contra Accounts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0" name="Group 12"/>
            <p:cNvGrpSpPr/>
            <p:nvPr/>
          </p:nvGrpSpPr>
          <p:grpSpPr>
            <a:xfrm>
              <a:off x="762000" y="1371600"/>
              <a:ext cx="365760" cy="2133600"/>
              <a:chOff x="1066800" y="3048000"/>
              <a:chExt cx="365760" cy="2133600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flipH="1">
                <a:off x="1075608" y="3124200"/>
                <a:ext cx="174072" cy="2057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2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3733800" y="4572000"/>
            <a:ext cx="1295400" cy="1609130"/>
            <a:chOff x="-76200" y="685800"/>
            <a:chExt cx="1295400" cy="1609130"/>
          </a:xfrm>
        </p:grpSpPr>
        <p:sp>
          <p:nvSpPr>
            <p:cNvPr id="144" name="Rectangle 143"/>
            <p:cNvSpPr/>
            <p:nvPr/>
          </p:nvSpPr>
          <p:spPr>
            <a:xfrm>
              <a:off x="-76200" y="1371600"/>
              <a:ext cx="1219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Contra Account Amounts</a:t>
              </a:r>
            </a:p>
          </p:txBody>
        </p:sp>
        <p:grpSp>
          <p:nvGrpSpPr>
            <p:cNvPr id="145" name="Group 12"/>
            <p:cNvGrpSpPr/>
            <p:nvPr/>
          </p:nvGrpSpPr>
          <p:grpSpPr>
            <a:xfrm>
              <a:off x="762000" y="685800"/>
              <a:ext cx="457200" cy="1051560"/>
              <a:chOff x="1066800" y="2362200"/>
              <a:chExt cx="457200" cy="1051560"/>
            </a:xfrm>
          </p:grpSpPr>
          <p:cxnSp>
            <p:nvCxnSpPr>
              <p:cNvPr id="146" name="Straight Arrow Connector 145"/>
              <p:cNvCxnSpPr/>
              <p:nvPr/>
            </p:nvCxnSpPr>
            <p:spPr>
              <a:xfrm flipV="1">
                <a:off x="1219200" y="2362200"/>
                <a:ext cx="304800" cy="914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7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486400" y="4648200"/>
            <a:ext cx="1219200" cy="1534762"/>
            <a:chOff x="-76200" y="760168"/>
            <a:chExt cx="1219200" cy="1534762"/>
          </a:xfrm>
        </p:grpSpPr>
        <p:sp>
          <p:nvSpPr>
            <p:cNvPr id="149" name="Rectangle 148"/>
            <p:cNvSpPr/>
            <p:nvPr/>
          </p:nvSpPr>
          <p:spPr>
            <a:xfrm>
              <a:off x="-76200" y="1371600"/>
              <a:ext cx="1219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Contra Account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</a:t>
              </a:r>
            </a:p>
          </p:txBody>
        </p:sp>
        <p:grpSp>
          <p:nvGrpSpPr>
            <p:cNvPr id="150" name="Group 12"/>
            <p:cNvGrpSpPr/>
            <p:nvPr/>
          </p:nvGrpSpPr>
          <p:grpSpPr>
            <a:xfrm>
              <a:off x="762000" y="760168"/>
              <a:ext cx="365760" cy="977192"/>
              <a:chOff x="1066800" y="2436568"/>
              <a:chExt cx="365760" cy="977192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 flipH="1" flipV="1">
                <a:off x="1246095" y="2436568"/>
                <a:ext cx="0" cy="58453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2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1524000" y="4876800"/>
            <a:ext cx="1905001" cy="750332"/>
            <a:chOff x="457200" y="990600"/>
            <a:chExt cx="1905001" cy="750332"/>
          </a:xfrm>
        </p:grpSpPr>
        <p:sp>
          <p:nvSpPr>
            <p:cNvPr id="154" name="Rectangle 153"/>
            <p:cNvSpPr/>
            <p:nvPr/>
          </p:nvSpPr>
          <p:spPr>
            <a:xfrm>
              <a:off x="1143001" y="1371600"/>
              <a:ext cx="1219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Net Sales</a:t>
              </a:r>
            </a:p>
          </p:txBody>
        </p:sp>
        <p:grpSp>
          <p:nvGrpSpPr>
            <p:cNvPr id="155" name="Group 12"/>
            <p:cNvGrpSpPr/>
            <p:nvPr/>
          </p:nvGrpSpPr>
          <p:grpSpPr>
            <a:xfrm>
              <a:off x="457200" y="990600"/>
              <a:ext cx="670560" cy="746760"/>
              <a:chOff x="762000" y="2667000"/>
              <a:chExt cx="670560" cy="746760"/>
            </a:xfrm>
          </p:grpSpPr>
          <p:cxnSp>
            <p:nvCxnSpPr>
              <p:cNvPr id="156" name="Straight Arrow Connector 155"/>
              <p:cNvCxnSpPr/>
              <p:nvPr/>
            </p:nvCxnSpPr>
            <p:spPr>
              <a:xfrm flipH="1" flipV="1">
                <a:off x="762000" y="2667000"/>
                <a:ext cx="533400" cy="609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7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7254241" y="4846320"/>
            <a:ext cx="1432559" cy="1048846"/>
            <a:chOff x="-304799" y="969085"/>
            <a:chExt cx="1432559" cy="1048846"/>
          </a:xfrm>
        </p:grpSpPr>
        <p:sp>
          <p:nvSpPr>
            <p:cNvPr id="159" name="Rectangle 158"/>
            <p:cNvSpPr/>
            <p:nvPr/>
          </p:nvSpPr>
          <p:spPr>
            <a:xfrm>
              <a:off x="-304799" y="1371600"/>
              <a:ext cx="1219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Net Sales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  <p:grpSp>
          <p:nvGrpSpPr>
            <p:cNvPr id="160" name="Group 12"/>
            <p:cNvGrpSpPr/>
            <p:nvPr/>
          </p:nvGrpSpPr>
          <p:grpSpPr>
            <a:xfrm>
              <a:off x="243840" y="969085"/>
              <a:ext cx="883920" cy="768275"/>
              <a:chOff x="548640" y="2645485"/>
              <a:chExt cx="883920" cy="768275"/>
            </a:xfrm>
          </p:grpSpPr>
          <p:cxnSp>
            <p:nvCxnSpPr>
              <p:cNvPr id="161" name="Straight Arrow Connector 160"/>
              <p:cNvCxnSpPr/>
              <p:nvPr/>
            </p:nvCxnSpPr>
            <p:spPr>
              <a:xfrm flipH="1" flipV="1">
                <a:off x="548640" y="2645485"/>
                <a:ext cx="731520" cy="6400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62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9</a:t>
                </a:r>
              </a:p>
            </p:txBody>
          </p:sp>
        </p:grpSp>
      </p:grpSp>
      <p:sp>
        <p:nvSpPr>
          <p:cNvPr id="163" name="TextBox 16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65" name="Flowchart: Delay 16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80" y="60456"/>
            <a:ext cx="8281988" cy="1158874"/>
          </a:xfrm>
        </p:spPr>
        <p:txBody>
          <a:bodyPr>
            <a:noAutofit/>
          </a:bodyPr>
          <a:lstStyle/>
          <a:p>
            <a:r>
              <a:rPr lang="en-US" sz="3000" dirty="0"/>
              <a:t>Cost of Merchandise Sold Section </a:t>
            </a:r>
            <a:br>
              <a:rPr lang="en-US" sz="3000" dirty="0"/>
            </a:br>
            <a:r>
              <a:rPr lang="en-US" sz="3000" dirty="0"/>
              <a:t>of an Income Statement </a:t>
            </a:r>
            <a:br>
              <a:rPr lang="en-US" sz="3000" dirty="0"/>
            </a:br>
            <a:r>
              <a:rPr lang="en-US" sz="3000" dirty="0"/>
              <a:t>for a Merchandising Business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type="body" sz="quarter" idx="15"/>
          </p:nvPr>
        </p:nvSpPr>
        <p:spPr>
          <a:xfrm>
            <a:off x="467000" y="1706628"/>
            <a:ext cx="8143600" cy="3732692"/>
          </a:xfrm>
        </p:spPr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original price of all merchandise sold during a fiscal period is called the </a:t>
            </a:r>
            <a:r>
              <a:rPr lang="en-US" b="1" dirty="0">
                <a:solidFill>
                  <a:srgbClr val="0070C0"/>
                </a:solidFill>
              </a:rPr>
              <a:t>cost of merchandise sold</a:t>
            </a:r>
            <a:r>
              <a:rPr lang="en-US" dirty="0"/>
              <a:t>.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Cost of merchandise sold is also known as cost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i="1" dirty="0" smtClean="0">
                <a:solidFill>
                  <a:srgbClr val="0070C0"/>
                </a:solidFill>
              </a:rPr>
              <a:t>goods </a:t>
            </a:r>
            <a:r>
              <a:rPr lang="en-US" i="1" dirty="0">
                <a:solidFill>
                  <a:srgbClr val="0070C0"/>
                </a:solidFill>
              </a:rPr>
              <a:t>sold </a:t>
            </a:r>
            <a:r>
              <a:rPr lang="en-US" dirty="0"/>
              <a:t>or </a:t>
            </a:r>
            <a:r>
              <a:rPr lang="en-US" i="1" dirty="0">
                <a:solidFill>
                  <a:srgbClr val="0070C0"/>
                </a:solidFill>
              </a:rPr>
              <a:t>cost of sales</a:t>
            </a:r>
            <a:r>
              <a:rPr lang="en-US" dirty="0"/>
              <a:t>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operating revenue remaining after cost of </a:t>
            </a:r>
            <a:r>
              <a:rPr lang="en-US" dirty="0" smtClean="0"/>
              <a:t>merchandise </a:t>
            </a:r>
            <a:r>
              <a:rPr lang="en-US" dirty="0"/>
              <a:t>sold has been deducted is </a:t>
            </a:r>
            <a:r>
              <a:rPr lang="en-US" dirty="0" smtClean="0"/>
              <a:t>called</a:t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gross </a:t>
            </a:r>
            <a:r>
              <a:rPr lang="en-US" b="1" dirty="0">
                <a:solidFill>
                  <a:srgbClr val="0070C0"/>
                </a:solidFill>
              </a:rPr>
              <a:t>profit</a:t>
            </a:r>
            <a:r>
              <a:rPr lang="en-US" dirty="0"/>
              <a:t>. 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Gross profit is often referred to as </a:t>
            </a:r>
            <a:r>
              <a:rPr lang="en-US" i="1" dirty="0">
                <a:solidFill>
                  <a:srgbClr val="0070C0"/>
                </a:solidFill>
              </a:rPr>
              <a:t>gross profit on sales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2" name="Flowchart: Delay 1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 descr="Chapter 16_Page 47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364" y="2166348"/>
            <a:ext cx="6190537" cy="3657600"/>
          </a:xfrm>
          <a:prstGeom prst="rect">
            <a:avLst/>
          </a:prstGeom>
        </p:spPr>
      </p:pic>
      <p:grpSp>
        <p:nvGrpSpPr>
          <p:cNvPr id="112" name="Group 111"/>
          <p:cNvGrpSpPr/>
          <p:nvPr/>
        </p:nvGrpSpPr>
        <p:grpSpPr>
          <a:xfrm>
            <a:off x="304800" y="4940027"/>
            <a:ext cx="1850136" cy="646331"/>
            <a:chOff x="-265176" y="1313688"/>
            <a:chExt cx="1850136" cy="646331"/>
          </a:xfrm>
        </p:grpSpPr>
        <p:sp>
          <p:nvSpPr>
            <p:cNvPr id="113" name="Rectangle 112"/>
            <p:cNvSpPr/>
            <p:nvPr/>
          </p:nvSpPr>
          <p:spPr>
            <a:xfrm>
              <a:off x="-265176" y="1313688"/>
              <a:ext cx="1219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Ending Inventory</a:t>
              </a:r>
            </a:p>
          </p:txBody>
        </p:sp>
        <p:grpSp>
          <p:nvGrpSpPr>
            <p:cNvPr id="114" name="Group 12"/>
            <p:cNvGrpSpPr/>
            <p:nvPr/>
          </p:nvGrpSpPr>
          <p:grpSpPr>
            <a:xfrm>
              <a:off x="762000" y="1371600"/>
              <a:ext cx="822960" cy="365760"/>
              <a:chOff x="1066800" y="3048000"/>
              <a:chExt cx="822960" cy="365760"/>
            </a:xfrm>
          </p:grpSpPr>
          <p:cxnSp>
            <p:nvCxnSpPr>
              <p:cNvPr id="115" name="Straight Arrow Connector 114"/>
              <p:cNvCxnSpPr/>
              <p:nvPr/>
            </p:nvCxnSpPr>
            <p:spPr>
              <a:xfrm flipV="1">
                <a:off x="1249680" y="3200400"/>
                <a:ext cx="64008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3477" y="1493097"/>
            <a:ext cx="2670723" cy="2460486"/>
            <a:chOff x="-762000" y="1044714"/>
            <a:chExt cx="2670723" cy="2460486"/>
          </a:xfrm>
        </p:grpSpPr>
        <p:sp>
          <p:nvSpPr>
            <p:cNvPr id="118" name="Rectangle 117"/>
            <p:cNvSpPr/>
            <p:nvPr/>
          </p:nvSpPr>
          <p:spPr>
            <a:xfrm>
              <a:off x="-762000" y="1044714"/>
              <a:ext cx="26707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Cost of Merchandise Sold Section</a:t>
              </a:r>
            </a:p>
          </p:txBody>
        </p:sp>
        <p:grpSp>
          <p:nvGrpSpPr>
            <p:cNvPr id="119" name="Group 12"/>
            <p:cNvGrpSpPr/>
            <p:nvPr/>
          </p:nvGrpSpPr>
          <p:grpSpPr>
            <a:xfrm>
              <a:off x="762000" y="1371600"/>
              <a:ext cx="457200" cy="2133600"/>
              <a:chOff x="1066800" y="3048000"/>
              <a:chExt cx="457200" cy="2133600"/>
            </a:xfrm>
          </p:grpSpPr>
          <p:cxnSp>
            <p:nvCxnSpPr>
              <p:cNvPr id="120" name="Straight Arrow Connector 119"/>
              <p:cNvCxnSpPr/>
              <p:nvPr/>
            </p:nvCxnSpPr>
            <p:spPr>
              <a:xfrm>
                <a:off x="1249680" y="3124200"/>
                <a:ext cx="274320" cy="2057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1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3677339" y="1493097"/>
            <a:ext cx="1658264" cy="2597646"/>
            <a:chOff x="762000" y="1044714"/>
            <a:chExt cx="1658264" cy="2597646"/>
          </a:xfrm>
        </p:grpSpPr>
        <p:sp>
          <p:nvSpPr>
            <p:cNvPr id="123" name="Rectangle 122"/>
            <p:cNvSpPr/>
            <p:nvPr/>
          </p:nvSpPr>
          <p:spPr>
            <a:xfrm>
              <a:off x="1145556" y="1044714"/>
              <a:ext cx="12747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Beginning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Inventory</a:t>
              </a:r>
            </a:p>
          </p:txBody>
        </p:sp>
        <p:grpSp>
          <p:nvGrpSpPr>
            <p:cNvPr id="124" name="Group 12"/>
            <p:cNvGrpSpPr/>
            <p:nvPr/>
          </p:nvGrpSpPr>
          <p:grpSpPr>
            <a:xfrm>
              <a:off x="762000" y="1371600"/>
              <a:ext cx="365760" cy="2270760"/>
              <a:chOff x="1066800" y="3048000"/>
              <a:chExt cx="365760" cy="2270760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 flipH="1">
                <a:off x="1075608" y="3124200"/>
                <a:ext cx="174072" cy="219456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6240185" y="1493097"/>
            <a:ext cx="1913215" cy="1393686"/>
            <a:chOff x="-687919" y="1371600"/>
            <a:chExt cx="1913215" cy="1393686"/>
          </a:xfrm>
        </p:grpSpPr>
        <p:sp>
          <p:nvSpPr>
            <p:cNvPr id="128" name="Rectangle 127"/>
            <p:cNvSpPr/>
            <p:nvPr/>
          </p:nvSpPr>
          <p:spPr>
            <a:xfrm>
              <a:off x="-687919" y="1371600"/>
              <a:ext cx="1913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Vertical Analysis Percentages</a:t>
              </a:r>
            </a:p>
          </p:txBody>
        </p:sp>
        <p:grpSp>
          <p:nvGrpSpPr>
            <p:cNvPr id="129" name="Group 12"/>
            <p:cNvGrpSpPr/>
            <p:nvPr/>
          </p:nvGrpSpPr>
          <p:grpSpPr>
            <a:xfrm>
              <a:off x="707136" y="1698486"/>
              <a:ext cx="365760" cy="1066800"/>
              <a:chOff x="1011936" y="3374886"/>
              <a:chExt cx="365760" cy="1066800"/>
            </a:xfrm>
          </p:grpSpPr>
          <p:cxnSp>
            <p:nvCxnSpPr>
              <p:cNvPr id="130" name="Straight Arrow Connector 129"/>
              <p:cNvCxnSpPr/>
              <p:nvPr/>
            </p:nvCxnSpPr>
            <p:spPr>
              <a:xfrm flipH="1">
                <a:off x="1072896" y="3527286"/>
                <a:ext cx="114298" cy="914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1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2883407" y="5355663"/>
            <a:ext cx="2602993" cy="1149251"/>
            <a:chOff x="749808" y="868680"/>
            <a:chExt cx="2602993" cy="1149251"/>
          </a:xfrm>
        </p:grpSpPr>
        <p:sp>
          <p:nvSpPr>
            <p:cNvPr id="133" name="Rectangle 132"/>
            <p:cNvSpPr/>
            <p:nvPr/>
          </p:nvSpPr>
          <p:spPr>
            <a:xfrm>
              <a:off x="1143001" y="1371600"/>
              <a:ext cx="2209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Cost of Merchandise Sold</a:t>
              </a:r>
            </a:p>
          </p:txBody>
        </p:sp>
        <p:grpSp>
          <p:nvGrpSpPr>
            <p:cNvPr id="134" name="Group 12"/>
            <p:cNvGrpSpPr/>
            <p:nvPr/>
          </p:nvGrpSpPr>
          <p:grpSpPr>
            <a:xfrm>
              <a:off x="749808" y="868680"/>
              <a:ext cx="365760" cy="896112"/>
              <a:chOff x="1054608" y="2545080"/>
              <a:chExt cx="365760" cy="896112"/>
            </a:xfrm>
          </p:grpSpPr>
          <p:cxnSp>
            <p:nvCxnSpPr>
              <p:cNvPr id="135" name="Straight Arrow Connector 134"/>
              <p:cNvCxnSpPr/>
              <p:nvPr/>
            </p:nvCxnSpPr>
            <p:spPr>
              <a:xfrm flipV="1">
                <a:off x="1249680" y="2545080"/>
                <a:ext cx="0" cy="7315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6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4038600" y="5020383"/>
            <a:ext cx="5029200" cy="1484531"/>
            <a:chOff x="-914401" y="533400"/>
            <a:chExt cx="5029200" cy="1484531"/>
          </a:xfrm>
        </p:grpSpPr>
        <p:sp>
          <p:nvSpPr>
            <p:cNvPr id="138" name="Rectangle 137"/>
            <p:cNvSpPr/>
            <p:nvPr/>
          </p:nvSpPr>
          <p:spPr>
            <a:xfrm>
              <a:off x="1143000" y="1371600"/>
              <a:ext cx="2971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Cost of Merchandise Available for Sale</a:t>
              </a:r>
            </a:p>
          </p:txBody>
        </p:sp>
        <p:grpSp>
          <p:nvGrpSpPr>
            <p:cNvPr id="139" name="Group 12"/>
            <p:cNvGrpSpPr/>
            <p:nvPr/>
          </p:nvGrpSpPr>
          <p:grpSpPr>
            <a:xfrm>
              <a:off x="-914401" y="533400"/>
              <a:ext cx="2042161" cy="1231392"/>
              <a:chOff x="-609601" y="2209800"/>
              <a:chExt cx="2042161" cy="1231392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 flipH="1" flipV="1">
                <a:off x="-609601" y="2209800"/>
                <a:ext cx="1905002" cy="10668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1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381000" y="4056465"/>
            <a:ext cx="1901952" cy="860286"/>
            <a:chOff x="0" y="3940314"/>
            <a:chExt cx="1901952" cy="860286"/>
          </a:xfrm>
        </p:grpSpPr>
        <p:sp>
          <p:nvSpPr>
            <p:cNvPr id="143" name="Rectangle 142"/>
            <p:cNvSpPr/>
            <p:nvPr/>
          </p:nvSpPr>
          <p:spPr>
            <a:xfrm>
              <a:off x="0" y="3940314"/>
              <a:ext cx="13118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Purchases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Section</a:t>
              </a: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rot="16200000" flipH="1">
              <a:off x="1463040" y="4157472"/>
              <a:ext cx="0" cy="64008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45" name="Group 46"/>
            <p:cNvGrpSpPr/>
            <p:nvPr/>
          </p:nvGrpSpPr>
          <p:grpSpPr>
            <a:xfrm>
              <a:off x="957072" y="4114800"/>
              <a:ext cx="944880" cy="685800"/>
              <a:chOff x="957072" y="4114800"/>
              <a:chExt cx="944880" cy="685800"/>
            </a:xfrm>
          </p:grpSpPr>
          <p:sp>
            <p:nvSpPr>
              <p:cNvPr id="146" name="Left Bracket 145"/>
              <p:cNvSpPr/>
              <p:nvPr/>
            </p:nvSpPr>
            <p:spPr>
              <a:xfrm>
                <a:off x="1752600" y="4114800"/>
                <a:ext cx="149352" cy="685800"/>
              </a:xfrm>
              <a:prstGeom prst="leftBracket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7"/>
              <p:cNvSpPr>
                <a:spLocks noChangeArrowheads="1"/>
              </p:cNvSpPr>
              <p:nvPr/>
            </p:nvSpPr>
            <p:spPr bwMode="auto">
              <a:xfrm>
                <a:off x="957072" y="428244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7200" y="5553783"/>
            <a:ext cx="1981200" cy="697992"/>
            <a:chOff x="-661416" y="1039368"/>
            <a:chExt cx="1981200" cy="697992"/>
          </a:xfrm>
        </p:grpSpPr>
        <p:sp>
          <p:nvSpPr>
            <p:cNvPr id="149" name="Rectangle 148"/>
            <p:cNvSpPr/>
            <p:nvPr/>
          </p:nvSpPr>
          <p:spPr>
            <a:xfrm>
              <a:off x="-661416" y="1344168"/>
              <a:ext cx="15300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Gross Profit </a:t>
              </a:r>
            </a:p>
          </p:txBody>
        </p:sp>
        <p:grpSp>
          <p:nvGrpSpPr>
            <p:cNvPr id="150" name="Group 12"/>
            <p:cNvGrpSpPr/>
            <p:nvPr/>
          </p:nvGrpSpPr>
          <p:grpSpPr>
            <a:xfrm>
              <a:off x="762000" y="1039368"/>
              <a:ext cx="557784" cy="697992"/>
              <a:chOff x="1066800" y="2715768"/>
              <a:chExt cx="557784" cy="697992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 flipV="1">
                <a:off x="1249680" y="2715768"/>
                <a:ext cx="374904" cy="48463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2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55" name="Flowchart: Delay 15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  <p:sp>
        <p:nvSpPr>
          <p:cNvPr id="158" name="Title 1"/>
          <p:cNvSpPr>
            <a:spLocks noGrp="1"/>
          </p:cNvSpPr>
          <p:nvPr>
            <p:ph type="title"/>
          </p:nvPr>
        </p:nvSpPr>
        <p:spPr>
          <a:xfrm>
            <a:off x="294980" y="60456"/>
            <a:ext cx="8281988" cy="1158874"/>
          </a:xfrm>
        </p:spPr>
        <p:txBody>
          <a:bodyPr>
            <a:noAutofit/>
          </a:bodyPr>
          <a:lstStyle/>
          <a:p>
            <a:r>
              <a:rPr lang="en-US" sz="3000" dirty="0"/>
              <a:t>Cost of Merchandise Sold Section </a:t>
            </a:r>
            <a:br>
              <a:rPr lang="en-US" sz="3000" dirty="0"/>
            </a:br>
            <a:r>
              <a:rPr lang="en-US" sz="3000" dirty="0"/>
              <a:t>of an Income Statement </a:t>
            </a:r>
            <a:br>
              <a:rPr lang="en-US" sz="3000" dirty="0"/>
            </a:br>
            <a:r>
              <a:rPr lang="en-US" sz="3000" dirty="0"/>
              <a:t>for a Merchandising Business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pter 16_Page 47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6400800" cy="205289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469340" y="3581400"/>
            <a:ext cx="3160060" cy="1184781"/>
            <a:chOff x="-585216" y="582168"/>
            <a:chExt cx="3160060" cy="1184781"/>
          </a:xfrm>
        </p:grpSpPr>
        <p:sp>
          <p:nvSpPr>
            <p:cNvPr id="25" name="Rectangle 24"/>
            <p:cNvSpPr/>
            <p:nvPr/>
          </p:nvSpPr>
          <p:spPr>
            <a:xfrm>
              <a:off x="-585216" y="1366839"/>
              <a:ext cx="31600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of adjacent column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944880" y="582168"/>
              <a:ext cx="73152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29" name="Flowchart: Delay 2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94980" y="60456"/>
            <a:ext cx="8281988" cy="1158874"/>
          </a:xfrm>
        </p:spPr>
        <p:txBody>
          <a:bodyPr>
            <a:noAutofit/>
          </a:bodyPr>
          <a:lstStyle/>
          <a:p>
            <a:r>
              <a:rPr lang="en-US" sz="3000" dirty="0"/>
              <a:t>Cost of Merchandise Sold Section </a:t>
            </a:r>
            <a:br>
              <a:rPr lang="en-US" sz="3000" dirty="0"/>
            </a:br>
            <a:r>
              <a:rPr lang="en-US" sz="3000" dirty="0"/>
              <a:t>of an Income Statement </a:t>
            </a:r>
            <a:br>
              <a:rPr lang="en-US" sz="3000" dirty="0"/>
            </a:br>
            <a:r>
              <a:rPr lang="en-US" sz="3000" dirty="0"/>
              <a:t>for a Merchandising Business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Completing an Income Statement for </a:t>
            </a:r>
            <a:br>
              <a:rPr lang="en-US" sz="3000" dirty="0"/>
            </a:br>
            <a:r>
              <a:rPr lang="en-US" sz="3000" dirty="0"/>
              <a:t>a Merchandising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5"/>
          </p:nvPr>
        </p:nvSpPr>
        <p:spPr>
          <a:xfrm>
            <a:off x="459443" y="1708366"/>
            <a:ext cx="8033657" cy="2863634"/>
          </a:xfrm>
        </p:spPr>
        <p:txBody>
          <a:bodyPr>
            <a:normAutofit/>
          </a:bodyPr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expenses incurred by a business in its normal operations are called </a:t>
            </a:r>
            <a:r>
              <a:rPr lang="en-US" b="1" dirty="0">
                <a:solidFill>
                  <a:srgbClr val="0070C0"/>
                </a:solidFill>
              </a:rPr>
              <a:t>operating expenses</a:t>
            </a:r>
            <a:r>
              <a:rPr lang="en-US" dirty="0"/>
              <a:t>. 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operating revenue remaining after the cost of merchandise sold and operating expenses have been deducted is called </a:t>
            </a:r>
            <a:r>
              <a:rPr lang="en-US" b="1" dirty="0">
                <a:solidFill>
                  <a:srgbClr val="0070C0"/>
                </a:solidFill>
              </a:rPr>
              <a:t>income from operations</a:t>
            </a:r>
            <a:r>
              <a:rPr lang="en-US" dirty="0"/>
              <a:t>. 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Income from operations is also referred to </a:t>
            </a:r>
            <a:r>
              <a:rPr lang="en-US" dirty="0" smtClean="0"/>
              <a:t>as</a:t>
            </a:r>
            <a:br>
              <a:rPr lang="en-US" dirty="0" smtClean="0"/>
            </a:br>
            <a:r>
              <a:rPr lang="en-US" i="1" dirty="0" smtClean="0">
                <a:solidFill>
                  <a:srgbClr val="0070C0"/>
                </a:solidFill>
              </a:rPr>
              <a:t>operating </a:t>
            </a:r>
            <a:r>
              <a:rPr lang="en-US" i="1" dirty="0">
                <a:solidFill>
                  <a:srgbClr val="0070C0"/>
                </a:solidFill>
              </a:rPr>
              <a:t>income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2" name="Flowchart: Delay 1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16-1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421</Words>
  <Application>Microsoft Macintosh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LESSON 16-1 Preparing an Income  Statement</vt:lpstr>
      <vt:lpstr>Uses of Financial Statements</vt:lpstr>
      <vt:lpstr>Preparing an Income Statement  from a Trial Balance</vt:lpstr>
      <vt:lpstr>Operating Revenue Section of an Income Statement for a Merchandising Business</vt:lpstr>
      <vt:lpstr>Operating Revenue Section of an Income Statement for a Merchandising Business</vt:lpstr>
      <vt:lpstr>Cost of Merchandise Sold Section  of an Income Statement  for a Merchandising Business</vt:lpstr>
      <vt:lpstr>Cost of Merchandise Sold Section  of an Income Statement  for a Merchandising Business</vt:lpstr>
      <vt:lpstr>Cost of Merchandise Sold Section  of an Income Statement  for a Merchandising Business</vt:lpstr>
      <vt:lpstr>Completing an Income Statement for  a Merchandising Business</vt:lpstr>
      <vt:lpstr>Completing an Income Statement for  a Merchandising Business</vt:lpstr>
      <vt:lpstr>Lesson 16-1 Audit Your Understanding</vt:lpstr>
      <vt:lpstr>Lesson 16-1 Audit Your Understanding</vt:lpstr>
      <vt:lpstr>Lesson 16-1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322</cp:revision>
  <dcterms:created xsi:type="dcterms:W3CDTF">2012-07-02T15:51:50Z</dcterms:created>
  <dcterms:modified xsi:type="dcterms:W3CDTF">2018-02-02T11:42:46Z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