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  <p:sldMasterId id="2147483656" r:id="rId2"/>
  </p:sldMasterIdLst>
  <p:notesMasterIdLst>
    <p:notesMasterId r:id="rId15"/>
  </p:notesMasterIdLst>
  <p:sldIdLst>
    <p:sldId id="354" r:id="rId3"/>
    <p:sldId id="264" r:id="rId4"/>
    <p:sldId id="360" r:id="rId5"/>
    <p:sldId id="361" r:id="rId6"/>
    <p:sldId id="362" r:id="rId7"/>
    <p:sldId id="363" r:id="rId8"/>
    <p:sldId id="337" r:id="rId9"/>
    <p:sldId id="338" r:id="rId10"/>
    <p:sldId id="339" r:id="rId11"/>
    <p:sldId id="340" r:id="rId12"/>
    <p:sldId id="341" r:id="rId13"/>
    <p:sldId id="34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922">
          <p15:clr>
            <a:srgbClr val="A4A3A4"/>
          </p15:clr>
        </p15:guide>
        <p15:guide id="4" orient="horz" pos="1103">
          <p15:clr>
            <a:srgbClr val="A4A3A4"/>
          </p15:clr>
        </p15:guide>
        <p15:guide id="5" orient="horz" pos="703">
          <p15:clr>
            <a:srgbClr val="A4A3A4"/>
          </p15:clr>
        </p15:guide>
        <p15:guide id="6" pos="5517">
          <p15:clr>
            <a:srgbClr val="A4A3A4"/>
          </p15:clr>
        </p15:guide>
        <p15:guide id="7" pos="298">
          <p15:clr>
            <a:srgbClr val="A4A3A4"/>
          </p15:clr>
        </p15:guide>
        <p15:guide id="8" pos="529">
          <p15:clr>
            <a:srgbClr val="A4A3A4"/>
          </p15:clr>
        </p15:guide>
        <p15:guide id="9" pos="719">
          <p15:clr>
            <a:srgbClr val="A4A3A4"/>
          </p15:clr>
        </p15:guide>
        <p15:guide id="10" pos="104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L User" initials="CU" lastIdx="1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D5AB"/>
    <a:srgbClr val="EA0000"/>
    <a:srgbClr val="77933C"/>
    <a:srgbClr val="FF3300"/>
    <a:srgbClr val="FF0000"/>
    <a:srgbClr val="CC0000"/>
    <a:srgbClr val="73BEF1"/>
    <a:srgbClr val="1376B9"/>
    <a:srgbClr val="1312B9"/>
    <a:srgbClr val="4F81B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5889" autoAdjust="0"/>
    <p:restoredTop sz="94686" autoAdjust="0"/>
  </p:normalViewPr>
  <p:slideViewPr>
    <p:cSldViewPr>
      <p:cViewPr varScale="1">
        <p:scale>
          <a:sx n="126" d="100"/>
          <a:sy n="126" d="100"/>
        </p:scale>
        <p:origin x="-738" y="-90"/>
      </p:cViewPr>
      <p:guideLst>
        <p:guide orient="horz" pos="2160"/>
        <p:guide orient="horz" pos="1922"/>
        <p:guide orient="horz" pos="1103"/>
        <p:guide orient="horz" pos="703"/>
        <p:guide pos="2880"/>
        <p:guide pos="5517"/>
        <p:guide pos="298"/>
        <p:guide pos="529"/>
        <p:guide pos="719"/>
        <p:guide pos="1048"/>
      </p:guideLst>
    </p:cSldViewPr>
  </p:slideViewPr>
  <p:outlineViewPr>
    <p:cViewPr>
      <p:scale>
        <a:sx n="33" d="100"/>
        <a:sy n="33" d="100"/>
      </p:scale>
      <p:origin x="0" y="73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B02248-3E8E-4013-A492-EE2D20E1DA6B}" type="datetimeFigureOut">
              <a:rPr lang="en-US" smtClean="0"/>
              <a:pPr/>
              <a:t>2/2/2018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F03EE-1FBA-4CD6-A9B1-250AC4FFD3B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91187"/>
            <a:ext cx="7886700" cy="68402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0457" y="3619988"/>
            <a:ext cx="1843088" cy="597477"/>
          </a:xfrm>
        </p:spPr>
        <p:txBody>
          <a:bodyPr>
            <a:normAutofit/>
          </a:bodyPr>
          <a:lstStyle>
            <a:lvl1pPr marL="0" indent="0" algn="ctr">
              <a:buNone/>
              <a:defRPr sz="2000" b="0" i="0">
                <a:solidFill>
                  <a:srgbClr val="004A78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Click to edit date</a:t>
            </a:r>
          </a:p>
        </p:txBody>
      </p:sp>
      <p:pic>
        <p:nvPicPr>
          <p:cNvPr id="10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562" y="6375400"/>
            <a:ext cx="995657" cy="296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 userDrawn="1"/>
        </p:nvSpPr>
        <p:spPr>
          <a:xfrm>
            <a:off x="0" y="6527322"/>
            <a:ext cx="914400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bg2">
                    <a:lumMod val="10000"/>
                  </a:schemeClr>
                </a:solidFill>
              </a:rPr>
              <a:t>Gilbertson, Century 21 Accounting General Journal, 11 Edition. © 2019 Cengage. All Rights Reserved. </a:t>
            </a:r>
          </a:p>
          <a:p>
            <a:pPr algn="ctr"/>
            <a:r>
              <a:rPr lang="en-US" sz="1000" dirty="0">
                <a:solidFill>
                  <a:schemeClr val="bg2">
                    <a:lumMod val="10000"/>
                  </a:schemeClr>
                </a:solidFill>
              </a:rPr>
              <a:t>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1732658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557684" y="1638300"/>
            <a:ext cx="8033657" cy="4394200"/>
          </a:xfrm>
        </p:spPr>
        <p:txBody>
          <a:bodyPr>
            <a:normAutofit/>
          </a:bodyPr>
          <a:lstStyle>
            <a:lvl1pPr marL="342900" indent="-342900">
              <a:buClr>
                <a:srgbClr val="004A78"/>
              </a:buClr>
              <a:buFont typeface="Arial" charset="0"/>
              <a:buChar char="•"/>
              <a:defRPr sz="2000">
                <a:solidFill>
                  <a:srgbClr val="000000"/>
                </a:solidFill>
              </a:defRPr>
            </a:lvl1pPr>
            <a:lvl2pPr marL="685800" marR="0" indent="-22860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FF6300"/>
              </a:buClr>
              <a:buSzTx/>
              <a:buFont typeface="Arial" charset="0"/>
              <a:buChar char="•"/>
              <a:tabLst/>
              <a:defRPr sz="2000" baseline="0"/>
            </a:lvl2pPr>
            <a:lvl3pPr marL="1143000" indent="-228600">
              <a:buClr>
                <a:srgbClr val="000000"/>
              </a:buClr>
              <a:buFont typeface="Arial" charset="0"/>
              <a:buChar char="•"/>
              <a:defRPr sz="2000"/>
            </a:lvl3pPr>
            <a:lvl4pPr marL="1600200" indent="-228600">
              <a:buClr>
                <a:srgbClr val="000000"/>
              </a:buClr>
              <a:buSzPct val="50000"/>
              <a:buFont typeface="LucidaGrande" charset="0"/>
              <a:buChar char="▶"/>
              <a:defRPr sz="2000"/>
            </a:lvl4pPr>
            <a:lvl5pPr marL="2057400" indent="-228600">
              <a:buClr>
                <a:srgbClr val="000000"/>
              </a:buClr>
              <a:buFont typeface="Helvetica" charset="0"/>
              <a:buChar char="⁃"/>
              <a:defRPr sz="2000"/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</a:t>
            </a:r>
          </a:p>
          <a:p>
            <a:pPr lvl="0"/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nisi. </a:t>
            </a:r>
            <a:r>
              <a:rPr lang="en-US" dirty="0" err="1"/>
              <a:t>Mauris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vitae.</a:t>
            </a:r>
          </a:p>
          <a:p>
            <a:pPr lvl="0"/>
            <a:r>
              <a:rPr lang="en-US" dirty="0" err="1"/>
              <a:t>Consectetur</a:t>
            </a:r>
            <a:r>
              <a:rPr lang="en-US" dirty="0"/>
              <a:t> libero id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tempus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id </a:t>
            </a:r>
            <a:r>
              <a:rPr lang="en-US" dirty="0" err="1"/>
              <a:t>volutpat</a:t>
            </a:r>
            <a:r>
              <a:rPr lang="en-US" dirty="0"/>
              <a:t> lacus.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gravida cum </a:t>
            </a:r>
            <a:r>
              <a:rPr lang="en-US" dirty="0" err="1"/>
              <a:t>sociis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6219" y="635000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905811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557684" y="1638300"/>
            <a:ext cx="8033657" cy="4394200"/>
          </a:xfrm>
        </p:spPr>
        <p:txBody>
          <a:bodyPr>
            <a:normAutofit/>
          </a:bodyPr>
          <a:lstStyle>
            <a:lvl1pPr marL="457200" indent="-457200">
              <a:buClr>
                <a:srgbClr val="004A78"/>
              </a:buClr>
              <a:buFont typeface="+mj-lt"/>
              <a:buAutoNum type="arabicPeriod"/>
              <a:defRPr sz="2000">
                <a:solidFill>
                  <a:srgbClr val="000000"/>
                </a:solidFill>
              </a:defRPr>
            </a:lvl1pPr>
            <a:lvl2pPr marL="685800" marR="0" indent="-22860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FF6300"/>
              </a:buClr>
              <a:buSzTx/>
              <a:buFont typeface="Arial" charset="0"/>
              <a:buChar char="•"/>
              <a:tabLst/>
              <a:defRPr sz="2000" baseline="0"/>
            </a:lvl2pPr>
            <a:lvl3pPr marL="1143000" indent="-228600">
              <a:buClr>
                <a:srgbClr val="000000"/>
              </a:buClr>
              <a:buFont typeface="Arial" charset="0"/>
              <a:buChar char="•"/>
              <a:defRPr sz="2000"/>
            </a:lvl3pPr>
            <a:lvl4pPr marL="1600200" indent="-228600">
              <a:buClr>
                <a:srgbClr val="000000"/>
              </a:buClr>
              <a:buSzPct val="50000"/>
              <a:buFont typeface="LucidaGrande" charset="0"/>
              <a:buChar char="▶"/>
              <a:defRPr sz="2000"/>
            </a:lvl4pPr>
            <a:lvl5pPr marL="2057400" indent="-228600">
              <a:buClr>
                <a:srgbClr val="000000"/>
              </a:buClr>
              <a:buFont typeface="Helvetica" charset="0"/>
              <a:buChar char="⁃"/>
              <a:defRPr sz="2000"/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</a:t>
            </a:r>
          </a:p>
          <a:p>
            <a:pPr lvl="0"/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nisi. </a:t>
            </a:r>
            <a:r>
              <a:rPr lang="en-US" dirty="0" err="1"/>
              <a:t>Mauris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vitae.</a:t>
            </a:r>
          </a:p>
          <a:p>
            <a:pPr lvl="0"/>
            <a:r>
              <a:rPr lang="en-US" dirty="0" err="1"/>
              <a:t>Consectetur</a:t>
            </a:r>
            <a:r>
              <a:rPr lang="en-US" dirty="0"/>
              <a:t> libero id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tempus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id </a:t>
            </a:r>
            <a:r>
              <a:rPr lang="en-US" dirty="0" err="1"/>
              <a:t>volutpat</a:t>
            </a:r>
            <a:r>
              <a:rPr lang="en-US" dirty="0"/>
              <a:t> lacus.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gravida cum </a:t>
            </a:r>
            <a:r>
              <a:rPr lang="en-US" dirty="0" err="1"/>
              <a:t>sociis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66454" y="635000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734264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557684" y="1638300"/>
            <a:ext cx="8033657" cy="4394200"/>
          </a:xfrm>
        </p:spPr>
        <p:txBody>
          <a:bodyPr>
            <a:normAutofit/>
          </a:bodyPr>
          <a:lstStyle>
            <a:lvl1pPr marL="342900" indent="-342900">
              <a:buClr>
                <a:srgbClr val="004A78"/>
              </a:buClr>
              <a:buFont typeface="Arial" charset="0"/>
              <a:buChar char="•"/>
              <a:defRPr sz="2000">
                <a:solidFill>
                  <a:srgbClr val="004A78"/>
                </a:solidFill>
              </a:defRPr>
            </a:lvl1pPr>
            <a:lvl2pPr marL="685800" marR="0" indent="-22860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FF6300"/>
              </a:buClr>
              <a:buSzTx/>
              <a:buFont typeface="Arial" charset="0"/>
              <a:buChar char="•"/>
              <a:tabLst/>
              <a:defRPr sz="2000" baseline="0"/>
            </a:lvl2pPr>
            <a:lvl3pPr marL="1143000" indent="-228600">
              <a:buClr>
                <a:srgbClr val="000000"/>
              </a:buClr>
              <a:buFont typeface="Arial" charset="0"/>
              <a:buChar char="•"/>
              <a:defRPr sz="2000"/>
            </a:lvl3pPr>
            <a:lvl4pPr marL="1600200" indent="-228600">
              <a:buClr>
                <a:srgbClr val="000000"/>
              </a:buClr>
              <a:buSzPct val="50000"/>
              <a:buFont typeface="LucidaGrande" charset="0"/>
              <a:buChar char="▶"/>
              <a:defRPr sz="2000"/>
            </a:lvl4pPr>
            <a:lvl5pPr marL="2057400" indent="-228600">
              <a:buClr>
                <a:srgbClr val="000000"/>
              </a:buClr>
              <a:buFont typeface="Helvetica" charset="0"/>
              <a:buChar char="⁃"/>
              <a:defRPr sz="20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6219" y="635000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9151730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0"/>
          </p:nvPr>
        </p:nvSpPr>
        <p:spPr>
          <a:xfrm>
            <a:off x="1421642" y="2019870"/>
            <a:ext cx="6096000" cy="3380095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45983" y="635000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7640349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75438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962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396239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396239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4" y="1289684"/>
            <a:ext cx="8033657" cy="3732692"/>
          </a:xfrm>
        </p:spPr>
        <p:txBody>
          <a:bodyPr>
            <a:noAutofit/>
          </a:bodyPr>
          <a:lstStyle>
            <a:lvl1pPr marL="0" indent="0" algn="l">
              <a:buNone/>
              <a:defRPr sz="2400" b="0" i="0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 </a:t>
            </a:r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nisi. </a:t>
            </a:r>
            <a:r>
              <a:rPr lang="en-US" dirty="0" err="1"/>
              <a:t>Mauris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vitae. </a:t>
            </a:r>
            <a:r>
              <a:rPr lang="en-US" dirty="0" err="1"/>
              <a:t>Consectetur</a:t>
            </a:r>
            <a:r>
              <a:rPr lang="en-US" dirty="0"/>
              <a:t> libero id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tempus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id </a:t>
            </a:r>
            <a:r>
              <a:rPr lang="en-US" dirty="0" err="1"/>
              <a:t>volutpat</a:t>
            </a:r>
            <a:r>
              <a:rPr lang="en-US" dirty="0"/>
              <a:t> lacus.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gravida cum </a:t>
            </a:r>
            <a:r>
              <a:rPr lang="en-US" dirty="0" err="1"/>
              <a:t>sociis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527322"/>
            <a:ext cx="914400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bg2">
                    <a:lumMod val="10000"/>
                  </a:schemeClr>
                </a:solidFill>
              </a:rPr>
              <a:t>Gilbertson, Century 21 Accounting General Journal, 11 Edition. © 2019 Cengage. All Rights Reserved. </a:t>
            </a:r>
          </a:p>
          <a:p>
            <a:pPr algn="ctr"/>
            <a:r>
              <a:rPr lang="en-US" sz="1000" dirty="0">
                <a:solidFill>
                  <a:schemeClr val="bg2">
                    <a:lumMod val="10000"/>
                  </a:schemeClr>
                </a:solidFill>
              </a:rPr>
              <a:t>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10350673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Sections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2" y="1290693"/>
            <a:ext cx="8033657" cy="348047"/>
          </a:xfrm>
        </p:spPr>
        <p:txBody>
          <a:bodyPr>
            <a:noAutofit/>
          </a:bodyPr>
          <a:lstStyle>
            <a:lvl1pPr marL="0" indent="0" algn="l">
              <a:buNone/>
              <a:defRPr sz="2400" b="1" i="0" baseline="0">
                <a:solidFill>
                  <a:srgbClr val="006298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Section Header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557679" y="1737343"/>
            <a:ext cx="8033657" cy="1462674"/>
          </a:xfrm>
        </p:spPr>
        <p:txBody>
          <a:bodyPr>
            <a:noAutofit/>
          </a:bodyPr>
          <a:lstStyle>
            <a:lvl1pPr marL="0" indent="0" algn="l">
              <a:buNone/>
              <a:defRPr sz="2400" b="0" i="0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 </a:t>
            </a:r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557681" y="3389730"/>
            <a:ext cx="8033657" cy="348047"/>
          </a:xfrm>
        </p:spPr>
        <p:txBody>
          <a:bodyPr>
            <a:noAutofit/>
          </a:bodyPr>
          <a:lstStyle>
            <a:lvl1pPr marL="0" indent="0" algn="l">
              <a:buNone/>
              <a:defRPr sz="2400" b="1" i="0" baseline="0">
                <a:solidFill>
                  <a:srgbClr val="006298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Section Header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557679" y="3856204"/>
            <a:ext cx="8033657" cy="1462674"/>
          </a:xfrm>
        </p:spPr>
        <p:txBody>
          <a:bodyPr>
            <a:noAutofit/>
          </a:bodyPr>
          <a:lstStyle>
            <a:lvl1pPr marL="0" indent="0" algn="l">
              <a:buNone/>
              <a:defRPr sz="2400" b="0" i="0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 </a:t>
            </a:r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6690" y="6315078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879366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557683" y="1579018"/>
            <a:ext cx="3813351" cy="492443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3" y="2202774"/>
            <a:ext cx="3813351" cy="3953578"/>
          </a:xfrm>
        </p:spPr>
        <p:txBody>
          <a:bodyPr>
            <a:normAutofit/>
          </a:bodyPr>
          <a:lstStyle>
            <a:lvl1pPr marL="2286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1pPr>
            <a:lvl2pPr marL="6858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2pPr>
            <a:lvl3pPr marL="11430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3pPr>
            <a:lvl4pPr marL="16002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4pPr>
            <a:lvl5pPr marL="20574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 Massa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fusce</a:t>
            </a:r>
            <a:r>
              <a:rPr lang="en-US" dirty="0"/>
              <a:t> id </a:t>
            </a:r>
            <a:r>
              <a:rPr lang="en-US" dirty="0" err="1"/>
              <a:t>velit</a:t>
            </a:r>
            <a:r>
              <a:rPr lang="en-US" dirty="0"/>
              <a:t>.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placerat</a:t>
            </a:r>
            <a:r>
              <a:rPr lang="en-US" dirty="0"/>
              <a:t> in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. In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nisi porta lorem. </a:t>
            </a:r>
            <a:r>
              <a:rPr lang="en-US" dirty="0" err="1"/>
              <a:t>Fermentum</a:t>
            </a:r>
            <a:r>
              <a:rPr lang="en-US" dirty="0"/>
              <a:t> et </a:t>
            </a:r>
            <a:r>
              <a:rPr lang="en-US" dirty="0" err="1"/>
              <a:t>sollicitudin</a:t>
            </a:r>
            <a:r>
              <a:rPr lang="en-US" dirty="0"/>
              <a:t> ac </a:t>
            </a:r>
            <a:r>
              <a:rPr lang="en-US" dirty="0" err="1"/>
              <a:t>orci</a:t>
            </a:r>
            <a:r>
              <a:rPr lang="en-US" dirty="0"/>
              <a:t> </a:t>
            </a:r>
            <a:r>
              <a:rPr lang="en-US" dirty="0" err="1"/>
              <a:t>phasellus</a:t>
            </a:r>
            <a:r>
              <a:rPr lang="en-US" dirty="0"/>
              <a:t>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 </a:t>
            </a:r>
            <a:r>
              <a:rPr lang="en-US" dirty="0" err="1"/>
              <a:t>rutrum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. </a:t>
            </a:r>
            <a:r>
              <a:rPr lang="en-US" dirty="0" err="1"/>
              <a:t>Nec</a:t>
            </a:r>
            <a:r>
              <a:rPr lang="en-US" dirty="0"/>
              <a:t> dui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.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condimentum</a:t>
            </a:r>
            <a:r>
              <a:rPr lang="en-US" dirty="0"/>
              <a:t> id </a:t>
            </a:r>
            <a:r>
              <a:rPr lang="en-US" dirty="0" err="1"/>
              <a:t>venenatis</a:t>
            </a:r>
            <a:r>
              <a:rPr lang="en-US" dirty="0"/>
              <a:t> a </a:t>
            </a:r>
            <a:r>
              <a:rPr lang="en-US" dirty="0" err="1"/>
              <a:t>condimentum</a:t>
            </a:r>
            <a:r>
              <a:rPr lang="en-US" dirty="0"/>
              <a:t>. Non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praesent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facilisis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fringilla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.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20"/>
          </p:nvPr>
        </p:nvSpPr>
        <p:spPr>
          <a:xfrm>
            <a:off x="4777988" y="1579018"/>
            <a:ext cx="3813351" cy="492443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4777988" y="2202774"/>
            <a:ext cx="3813351" cy="3953578"/>
          </a:xfrm>
        </p:spPr>
        <p:txBody>
          <a:bodyPr>
            <a:normAutofit/>
          </a:bodyPr>
          <a:lstStyle>
            <a:lvl1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1pPr>
            <a:lvl2pPr marL="685800" indent="-228600">
              <a:buClr>
                <a:srgbClr val="004A78"/>
              </a:buClr>
              <a:buFontTx/>
              <a:buChar char="‒"/>
              <a:defRPr sz="1800">
                <a:solidFill>
                  <a:srgbClr val="000000"/>
                </a:solidFill>
              </a:defRPr>
            </a:lvl2pPr>
            <a:lvl3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3pPr>
            <a:lvl4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4pPr>
            <a:lvl5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 Massa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fusce</a:t>
            </a:r>
            <a:r>
              <a:rPr lang="en-US" dirty="0"/>
              <a:t> id </a:t>
            </a:r>
            <a:r>
              <a:rPr lang="en-US" dirty="0" err="1"/>
              <a:t>velit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placerat</a:t>
            </a:r>
            <a:r>
              <a:rPr lang="en-US" dirty="0"/>
              <a:t> in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. In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nisi porta lorem. </a:t>
            </a:r>
            <a:r>
              <a:rPr lang="en-US" dirty="0" err="1"/>
              <a:t>Fermentum</a:t>
            </a:r>
            <a:r>
              <a:rPr lang="en-US" dirty="0"/>
              <a:t> et </a:t>
            </a:r>
            <a:r>
              <a:rPr lang="en-US" dirty="0" err="1"/>
              <a:t>sollicitudin</a:t>
            </a:r>
            <a:r>
              <a:rPr lang="en-US" dirty="0"/>
              <a:t> ac </a:t>
            </a:r>
            <a:r>
              <a:rPr lang="en-US" dirty="0" err="1"/>
              <a:t>orci</a:t>
            </a:r>
            <a:r>
              <a:rPr lang="en-US" dirty="0"/>
              <a:t> </a:t>
            </a:r>
            <a:r>
              <a:rPr lang="en-US" dirty="0" err="1"/>
              <a:t>phasellus</a:t>
            </a:r>
            <a:r>
              <a:rPr lang="en-US" dirty="0"/>
              <a:t>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 </a:t>
            </a:r>
            <a:r>
              <a:rPr lang="en-US" dirty="0" err="1"/>
              <a:t>rutrum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. </a:t>
            </a:r>
            <a:r>
              <a:rPr lang="en-US" dirty="0" err="1"/>
              <a:t>Nec</a:t>
            </a:r>
            <a:r>
              <a:rPr lang="en-US" dirty="0"/>
              <a:t> dui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.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condimentum</a:t>
            </a:r>
            <a:r>
              <a:rPr lang="en-US" dirty="0"/>
              <a:t> id </a:t>
            </a:r>
            <a:r>
              <a:rPr lang="en-US" dirty="0" err="1"/>
              <a:t>venenatis</a:t>
            </a:r>
            <a:r>
              <a:rPr lang="en-US" dirty="0"/>
              <a:t> a </a:t>
            </a:r>
            <a:r>
              <a:rPr lang="en-US" dirty="0" err="1"/>
              <a:t>condimentum</a:t>
            </a:r>
            <a:r>
              <a:rPr lang="en-US" dirty="0"/>
              <a:t>. Non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praesent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facilisis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fringilla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.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6219" y="6369670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1759007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557683" y="1579018"/>
            <a:ext cx="2475302" cy="800219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3" y="2202774"/>
            <a:ext cx="2475302" cy="3953578"/>
          </a:xfrm>
        </p:spPr>
        <p:txBody>
          <a:bodyPr>
            <a:normAutofit/>
          </a:bodyPr>
          <a:lstStyle>
            <a:lvl1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1pPr>
            <a:lvl2pPr marL="685800" indent="-228600">
              <a:buFontTx/>
              <a:buChar char="‒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22"/>
          </p:nvPr>
        </p:nvSpPr>
        <p:spPr>
          <a:xfrm>
            <a:off x="3334350" y="1579018"/>
            <a:ext cx="2475302" cy="800219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3334350" y="2202774"/>
            <a:ext cx="2475302" cy="3953578"/>
          </a:xfrm>
        </p:spPr>
        <p:txBody>
          <a:bodyPr>
            <a:normAutofit/>
          </a:bodyPr>
          <a:lstStyle>
            <a:lvl1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1pPr>
            <a:lvl2pPr marL="685800" indent="-228600">
              <a:buFontTx/>
              <a:buChar char="‒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idx="23"/>
          </p:nvPr>
        </p:nvSpPr>
        <p:spPr>
          <a:xfrm>
            <a:off x="6109465" y="1579018"/>
            <a:ext cx="2475302" cy="800219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quarter" idx="20" hasCustomPrompt="1"/>
          </p:nvPr>
        </p:nvSpPr>
        <p:spPr>
          <a:xfrm>
            <a:off x="6116038" y="2202774"/>
            <a:ext cx="2475302" cy="3953578"/>
          </a:xfrm>
        </p:spPr>
        <p:txBody>
          <a:bodyPr>
            <a:normAutofit/>
          </a:bodyPr>
          <a:lstStyle>
            <a:lvl1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1pPr>
            <a:lvl2pPr marL="685800" indent="-228600">
              <a:buFontTx/>
              <a:buChar char="‒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6219" y="6369670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1377184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1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4" y="1289687"/>
            <a:ext cx="8033657" cy="2750053"/>
          </a:xfrm>
        </p:spPr>
        <p:txBody>
          <a:bodyPr>
            <a:noAutofit/>
          </a:bodyPr>
          <a:lstStyle>
            <a:lvl1pPr marL="0" indent="0" algn="l">
              <a:buNone/>
              <a:defRPr sz="2400" b="0" i="0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 </a:t>
            </a:r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nisi. </a:t>
            </a:r>
            <a:r>
              <a:rPr lang="en-US" dirty="0" err="1"/>
              <a:t>Mauris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vitae. </a:t>
            </a:r>
            <a:r>
              <a:rPr lang="en-US" dirty="0" err="1"/>
              <a:t>Consectetur</a:t>
            </a:r>
            <a:r>
              <a:rPr lang="en-US" dirty="0"/>
              <a:t> libero id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tempus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id </a:t>
            </a:r>
            <a:r>
              <a:rPr lang="en-US" dirty="0" err="1"/>
              <a:t>volutpat</a:t>
            </a:r>
            <a:r>
              <a:rPr lang="en-US" dirty="0"/>
              <a:t> lacus.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gravida cum </a:t>
            </a:r>
            <a:r>
              <a:rPr lang="en-US" dirty="0" err="1"/>
              <a:t>sociis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555173" y="4846655"/>
            <a:ext cx="8033657" cy="825500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>
                <a:solidFill>
                  <a:srgbClr val="00629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Click to add caption to accompany content. Lorem ipsum dolor sit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amet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elit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sed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do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eiusmod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tempor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ut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labore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et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dolore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magna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aliqua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.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Viverra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vitae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congue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eu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consequat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ac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felis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donec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et.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35747" y="6315078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1474805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549838" y="1619557"/>
            <a:ext cx="4857750" cy="4259263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609230" y="4070657"/>
            <a:ext cx="2982305" cy="1808163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>
                <a:solidFill>
                  <a:srgbClr val="00629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Click to add caption to accompany content. Lorem ipsum dolor sit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amet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elit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sed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do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eiusmod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tempor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ut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labore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et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dolore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magna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aliqua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.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Viverra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vitae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congue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eu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consequat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ac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felis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donec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et.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08605" y="6315078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87119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i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96125"/>
            <a:ext cx="7886700" cy="6721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955931" y="2193424"/>
            <a:ext cx="7232139" cy="618014"/>
          </a:xfrm>
        </p:spPr>
        <p:txBody>
          <a:bodyPr anchor="b">
            <a:noAutofit/>
          </a:bodyPr>
          <a:lstStyle>
            <a:lvl1pPr marL="0" indent="0" algn="ctr">
              <a:buNone/>
              <a:defRPr sz="50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2pPr>
            <a:lvl3pPr marL="9144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3pPr>
            <a:lvl4pPr marL="13716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4pPr>
          </a:lstStyle>
          <a:p>
            <a:pPr lvl="0"/>
            <a:r>
              <a:rPr lang="en-US" dirty="0"/>
              <a:t>Unit 1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47" y="6356350"/>
            <a:ext cx="1274569" cy="383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46362" y="635635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838174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997682" y="3112899"/>
            <a:ext cx="2473070" cy="618014"/>
          </a:xfrm>
        </p:spPr>
        <p:txBody>
          <a:bodyPr anchor="b">
            <a:noAutofit/>
          </a:bodyPr>
          <a:lstStyle>
            <a:lvl1pPr marL="0" indent="0" algn="l">
              <a:buNone/>
              <a:defRPr sz="36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2pPr>
            <a:lvl3pPr marL="9144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3pPr>
            <a:lvl4pPr marL="13716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4pPr>
          </a:lstStyle>
          <a:p>
            <a:pPr lvl="0"/>
            <a:r>
              <a:rPr lang="en-US" dirty="0"/>
              <a:t>Chapter 1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997683" y="4035477"/>
            <a:ext cx="4802013" cy="67210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4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184549" y="314482"/>
            <a:ext cx="2507456" cy="4318000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47" y="6356350"/>
            <a:ext cx="1274569" cy="383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1880" y="635635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617780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6"/>
            <a:ext cx="7886700" cy="672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0701" y="6356351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629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25" y="6369051"/>
            <a:ext cx="993269" cy="296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 userDrawn="1"/>
        </p:nvCxnSpPr>
        <p:spPr>
          <a:xfrm>
            <a:off x="0" y="1325880"/>
            <a:ext cx="8686800" cy="0"/>
          </a:xfrm>
          <a:prstGeom prst="line">
            <a:avLst/>
          </a:prstGeom>
          <a:ln w="38100">
            <a:solidFill>
              <a:srgbClr val="AAD2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</p:sldLayoutIdLst>
  <p:hf sldNum="0" hdr="0" dt="0"/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 b="1" i="0"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9pPr>
    </p:titleStyle>
    <p:bodyStyle>
      <a:lvl1pPr marL="0" indent="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None/>
        <a:defRPr sz="2800" kern="1200" baseline="0">
          <a:solidFill>
            <a:srgbClr val="000000"/>
          </a:solidFill>
          <a:latin typeface="Arial" charset="0"/>
          <a:ea typeface="Arial" charset="0"/>
          <a:cs typeface="Arial" charset="0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Wave 6"/>
          <p:cNvSpPr/>
          <p:nvPr/>
        </p:nvSpPr>
        <p:spPr>
          <a:xfrm>
            <a:off x="0" y="6400800"/>
            <a:ext cx="9144000" cy="457200"/>
          </a:xfrm>
          <a:prstGeom prst="wav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6583680"/>
            <a:ext cx="9144000" cy="2743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accent1"/>
                </a:solidFill>
              </a:rPr>
              <a:t>© 2014 Cengage Learning.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2320" y="6583680"/>
            <a:ext cx="1828800" cy="27432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1325880"/>
            <a:ext cx="8686800" cy="0"/>
          </a:xfrm>
          <a:prstGeom prst="line">
            <a:avLst/>
          </a:prstGeom>
          <a:ln w="38100">
            <a:solidFill>
              <a:srgbClr val="AAD2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</p:sldLayoutIdLst>
  <p:transition>
    <p:wipe dir="r"/>
  </p:transition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0000"/>
        </a:buClr>
        <a:buFont typeface="Calibri" pitchFamily="34" charset="0"/>
        <a:buChar char="●"/>
        <a:defRPr lang="en-US" sz="320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2"/>
        </a:buClr>
        <a:buFont typeface="Calibri" pitchFamily="34" charset="0"/>
        <a:buChar char="●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●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9"/>
          <p:cNvSpPr>
            <a:spLocks noGrp="1"/>
          </p:cNvSpPr>
          <p:nvPr>
            <p:ph type="title"/>
          </p:nvPr>
        </p:nvSpPr>
        <p:spPr>
          <a:xfrm>
            <a:off x="817968" y="702882"/>
            <a:ext cx="8021232" cy="1278318"/>
          </a:xfrm>
        </p:spPr>
        <p:txBody>
          <a:bodyPr/>
          <a:lstStyle/>
          <a:p>
            <a:pPr algn="l">
              <a:tabLst>
                <a:tab pos="1171575" algn="l"/>
              </a:tabLst>
            </a:pPr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LESSON</a:t>
            </a:r>
            <a:r>
              <a:rPr lang="en-US" dirty="0"/>
              <a:t/>
            </a:r>
            <a:br>
              <a:rPr lang="en-US" dirty="0"/>
            </a:br>
            <a:r>
              <a:rPr lang="en-US" sz="4000" dirty="0" smtClean="0">
                <a:solidFill>
                  <a:schemeClr val="bg1"/>
                </a:solidFill>
              </a:rPr>
              <a:t>16-2 </a:t>
            </a:r>
            <a:r>
              <a:rPr lang="en-IN" sz="4000" dirty="0">
                <a:solidFill>
                  <a:schemeClr val="bg1"/>
                </a:solidFill>
              </a:rPr>
              <a:t>Preparing a </a:t>
            </a:r>
            <a:r>
              <a:rPr lang="en-IN" sz="4000" dirty="0" smtClean="0">
                <a:solidFill>
                  <a:schemeClr val="bg1"/>
                </a:solidFill>
              </a:rPr>
              <a:t>Statement of 	Stockholders</a:t>
            </a:r>
            <a:r>
              <a:rPr lang="en-IN" sz="4000" dirty="0">
                <a:solidFill>
                  <a:schemeClr val="bg1"/>
                </a:solidFill>
              </a:rPr>
              <a:t>’ Equity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46671" y="2937107"/>
            <a:ext cx="69278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marR="0" lvl="0" indent="-6858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C245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Prepare a statement of stockholders’ equity.</a:t>
            </a:r>
          </a:p>
        </p:txBody>
      </p:sp>
      <p:sp>
        <p:nvSpPr>
          <p:cNvPr id="5" name="Rectangle 4"/>
          <p:cNvSpPr/>
          <p:nvPr/>
        </p:nvSpPr>
        <p:spPr>
          <a:xfrm>
            <a:off x="533400" y="1425129"/>
            <a:ext cx="914400" cy="419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Arial" pitchFamily="34" charset="0"/>
              </a:rPr>
              <a:t>Learning Objectives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6"/>
          <p:cNvSpPr>
            <a:spLocks noGrp="1"/>
          </p:cNvSpPr>
          <p:nvPr>
            <p:ph type="body" sz="quarter" idx="15"/>
          </p:nvPr>
        </p:nvSpPr>
        <p:spPr>
          <a:xfrm>
            <a:off x="459443" y="1685798"/>
            <a:ext cx="8033657" cy="996316"/>
          </a:xfrm>
        </p:spPr>
        <p:txBody>
          <a:bodyPr>
            <a:normAutofit/>
          </a:bodyPr>
          <a:lstStyle/>
          <a:p>
            <a:pPr marL="369888" indent="-369888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  <a:ea typeface="Times New Roman"/>
                <a:cs typeface="MyriadPro-Regular"/>
              </a:rPr>
              <a:t>4.</a:t>
            </a:r>
            <a:r>
              <a:rPr lang="en-US" dirty="0">
                <a:ea typeface="Times New Roman"/>
                <a:cs typeface="MyriadPro-Regular"/>
              </a:rPr>
              <a:t>	Where is the beginning balance of retained earnings found?</a:t>
            </a:r>
            <a:endParaRPr lang="en-US" sz="2800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76250" y="723585"/>
            <a:ext cx="8280400" cy="67210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Lesson 16-2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Audit Your Understanding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31273" y="3024699"/>
            <a:ext cx="7315200" cy="1255728"/>
          </a:xfrm>
          <a:prstGeom prst="rect">
            <a:avLst/>
          </a:prstGeom>
          <a:solidFill>
            <a:srgbClr val="EEECE1"/>
          </a:solidFill>
        </p:spPr>
        <p:txBody>
          <a:bodyPr wrap="square" rtlCol="0">
            <a:spAutoFit/>
          </a:bodyPr>
          <a:lstStyle/>
          <a:p>
            <a:pPr marL="0" marR="0" lvl="0" indent="-34290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ANSWER</a:t>
            </a:r>
          </a:p>
          <a:p>
            <a:pPr marL="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The Retained Earnings amount on the unadjusted trial balance</a:t>
            </a:r>
          </a:p>
        </p:txBody>
      </p:sp>
      <p:sp>
        <p:nvSpPr>
          <p:cNvPr id="17" name="Slide Number Placeholder 10"/>
          <p:cNvSpPr txBox="1">
            <a:spLocks/>
          </p:cNvSpPr>
          <p:nvPr/>
        </p:nvSpPr>
        <p:spPr>
          <a:xfrm>
            <a:off x="7170357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10</a:t>
            </a:r>
          </a:p>
        </p:txBody>
      </p:sp>
      <p:sp>
        <p:nvSpPr>
          <p:cNvPr id="18" name="Flowchart: Delay 17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978329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16-2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76250" y="723585"/>
            <a:ext cx="8280400" cy="67210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Lesson 16-2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Audit Your Understanding</a:t>
            </a:r>
          </a:p>
        </p:txBody>
      </p:sp>
      <p:sp>
        <p:nvSpPr>
          <p:cNvPr id="15" name="Content Placeholder 6"/>
          <p:cNvSpPr>
            <a:spLocks noGrp="1"/>
          </p:cNvSpPr>
          <p:nvPr>
            <p:ph type="body" sz="quarter" idx="15"/>
          </p:nvPr>
        </p:nvSpPr>
        <p:spPr>
          <a:xfrm>
            <a:off x="459443" y="1685065"/>
            <a:ext cx="8033657" cy="981935"/>
          </a:xfrm>
        </p:spPr>
        <p:txBody>
          <a:bodyPr>
            <a:normAutofit/>
          </a:bodyPr>
          <a:lstStyle/>
          <a:p>
            <a:pPr marL="369888" indent="-369888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  <a:ea typeface="Times New Roman"/>
                <a:cs typeface="MyriadPro-Regular"/>
              </a:rPr>
              <a:t>5.</a:t>
            </a:r>
            <a:r>
              <a:rPr lang="en-US" dirty="0">
                <a:ea typeface="Times New Roman"/>
                <a:cs typeface="MyriadPro-Regular"/>
              </a:rPr>
              <a:t>	When issuing shares of stock, what par value can a corporation assign to each share?</a:t>
            </a:r>
            <a:endParaRPr lang="en-US" sz="2800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1273" y="3048000"/>
            <a:ext cx="7315200" cy="1200329"/>
          </a:xfrm>
          <a:prstGeom prst="rect">
            <a:avLst/>
          </a:prstGeom>
          <a:solidFill>
            <a:srgbClr val="EEECE1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ANSWER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A corporation can assign any par value allowed by laws in the state in which it incorporates.</a:t>
            </a:r>
          </a:p>
        </p:txBody>
      </p:sp>
      <p:sp>
        <p:nvSpPr>
          <p:cNvPr id="17" name="Slide Number Placeholder 10"/>
          <p:cNvSpPr txBox="1">
            <a:spLocks/>
          </p:cNvSpPr>
          <p:nvPr/>
        </p:nvSpPr>
        <p:spPr>
          <a:xfrm>
            <a:off x="71628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11</a:t>
            </a:r>
          </a:p>
        </p:txBody>
      </p:sp>
      <p:sp>
        <p:nvSpPr>
          <p:cNvPr id="18" name="Flowchart: Delay 17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978329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16-2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76250" y="723585"/>
            <a:ext cx="8280400" cy="67210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Lesson 16-2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Audit </a:t>
            </a:r>
            <a:r>
              <a:rPr lang="en-US" sz="3200">
                <a:latin typeface="Arial" pitchFamily="34" charset="0"/>
                <a:cs typeface="Arial" pitchFamily="34" charset="0"/>
              </a:rPr>
              <a:t>Your Understanding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Content Placeholder 6"/>
          <p:cNvSpPr>
            <a:spLocks noGrp="1"/>
          </p:cNvSpPr>
          <p:nvPr>
            <p:ph type="body" sz="quarter" idx="15"/>
          </p:nvPr>
        </p:nvSpPr>
        <p:spPr>
          <a:xfrm>
            <a:off x="459443" y="1692622"/>
            <a:ext cx="8033657" cy="821978"/>
          </a:xfrm>
        </p:spPr>
        <p:txBody>
          <a:bodyPr>
            <a:normAutofit/>
          </a:bodyPr>
          <a:lstStyle/>
          <a:p>
            <a:pPr marL="369888" indent="-369888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  <a:ea typeface="Times New Roman"/>
                <a:cs typeface="MyriadPro-Regular"/>
              </a:rPr>
              <a:t>6.</a:t>
            </a:r>
            <a:r>
              <a:rPr lang="en-US" dirty="0">
                <a:ea typeface="Times New Roman"/>
                <a:cs typeface="MyriadPro-Regular"/>
              </a:rPr>
              <a:t>	Where is net income after federal income taxes found?</a:t>
            </a:r>
            <a:endParaRPr lang="en-US" sz="2800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1273" y="3025329"/>
            <a:ext cx="7315200" cy="905633"/>
          </a:xfrm>
          <a:prstGeom prst="rect">
            <a:avLst/>
          </a:prstGeom>
          <a:solidFill>
            <a:srgbClr val="EEECE1"/>
          </a:solidFill>
        </p:spPr>
        <p:txBody>
          <a:bodyPr wrap="square" rtlCol="0">
            <a:spAutoFit/>
          </a:bodyPr>
          <a:lstStyle/>
          <a:p>
            <a:pPr marL="0" marR="0" lvl="0" indent="-34290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ANSWER</a:t>
            </a:r>
          </a:p>
          <a:p>
            <a:pPr marL="0" marR="0" lvl="0" indent="-34290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The income statement</a:t>
            </a:r>
          </a:p>
        </p:txBody>
      </p:sp>
      <p:sp>
        <p:nvSpPr>
          <p:cNvPr id="17" name="Slide Number Placeholder 10"/>
          <p:cNvSpPr txBox="1">
            <a:spLocks/>
          </p:cNvSpPr>
          <p:nvPr/>
        </p:nvSpPr>
        <p:spPr>
          <a:xfrm>
            <a:off x="7170357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12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6198"/>
              </a:solidFill>
              <a:effectLst/>
              <a:uLnTx/>
              <a:uFillTx/>
              <a:latin typeface="Arial" pitchFamily="34" charset="0"/>
              <a:ea typeface="Arial" charset="0"/>
              <a:cs typeface="Arial" pitchFamily="34" charset="0"/>
            </a:endParaRPr>
          </a:p>
        </p:txBody>
      </p:sp>
      <p:sp>
        <p:nvSpPr>
          <p:cNvPr id="18" name="Flowchart: Delay 17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978329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16-2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83252"/>
            <a:ext cx="7886700" cy="672105"/>
          </a:xfrm>
        </p:spPr>
        <p:txBody>
          <a:bodyPr/>
          <a:lstStyle/>
          <a:p>
            <a:r>
              <a:rPr lang="en-US" sz="3000" dirty="0"/>
              <a:t>Stockholders’ Equity Information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type="body" sz="quarter" idx="15"/>
          </p:nvPr>
        </p:nvSpPr>
        <p:spPr>
          <a:xfrm>
            <a:off x="482114" y="1723480"/>
            <a:ext cx="8033657" cy="1553120"/>
          </a:xfrm>
        </p:spPr>
        <p:txBody>
          <a:bodyPr>
            <a:normAutofit/>
          </a:bodyPr>
          <a:lstStyle/>
          <a:p>
            <a:pPr marL="347663" indent="-347663"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A financial statement that shows changes in a corporation’s ownership for a fiscal period is called a </a:t>
            </a:r>
            <a:r>
              <a:rPr lang="en-US" b="1" dirty="0">
                <a:solidFill>
                  <a:srgbClr val="0070C0"/>
                </a:solidFill>
              </a:rPr>
              <a:t>statement of stockholders’ equity</a:t>
            </a:r>
            <a:r>
              <a:rPr lang="en-US" dirty="0"/>
              <a:t>.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LO2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2</a:t>
            </a:r>
          </a:p>
        </p:txBody>
      </p:sp>
      <p:sp>
        <p:nvSpPr>
          <p:cNvPr id="14" name="Flowchart: Delay 13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78329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16-2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28650" y="783252"/>
            <a:ext cx="7886700" cy="672105"/>
          </a:xfrm>
        </p:spPr>
        <p:txBody>
          <a:bodyPr/>
          <a:lstStyle/>
          <a:p>
            <a:r>
              <a:rPr lang="en-US" sz="3000" dirty="0"/>
              <a:t>Stockholders’ Equity Information</a:t>
            </a:r>
          </a:p>
        </p:txBody>
      </p:sp>
      <p:pic>
        <p:nvPicPr>
          <p:cNvPr id="6" name="Picture 5" descr="Chapter 16_Page 482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1407590"/>
            <a:ext cx="6400800" cy="1654361"/>
          </a:xfrm>
          <a:prstGeom prst="rect">
            <a:avLst/>
          </a:prstGeom>
        </p:spPr>
      </p:pic>
      <p:pic>
        <p:nvPicPr>
          <p:cNvPr id="7" name="Picture 6" descr="Chapter 16_Page 482_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28800" y="3093580"/>
            <a:ext cx="5486400" cy="1330381"/>
          </a:xfrm>
          <a:prstGeom prst="rect">
            <a:avLst/>
          </a:prstGeom>
        </p:spPr>
      </p:pic>
      <p:pic>
        <p:nvPicPr>
          <p:cNvPr id="8" name="Picture 7" descr="Chapter 16_Page 482_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0" y="4455590"/>
            <a:ext cx="4572000" cy="186901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LO2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3</a:t>
            </a:r>
          </a:p>
        </p:txBody>
      </p:sp>
      <p:sp>
        <p:nvSpPr>
          <p:cNvPr id="16" name="Flowchart: Delay 15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78329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16-2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387797"/>
            <a:ext cx="7886700" cy="728216"/>
          </a:xfrm>
        </p:spPr>
        <p:txBody>
          <a:bodyPr>
            <a:noAutofit/>
          </a:bodyPr>
          <a:lstStyle/>
          <a:p>
            <a:r>
              <a:rPr lang="en-US" sz="3000" dirty="0"/>
              <a:t>Capital Stock Section of the Statement </a:t>
            </a:r>
            <a:br>
              <a:rPr lang="en-US" sz="3000" dirty="0"/>
            </a:br>
            <a:r>
              <a:rPr lang="en-US" sz="3000" dirty="0"/>
              <a:t>of Stockholders’ Equity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type="body" sz="quarter" idx="15"/>
          </p:nvPr>
        </p:nvSpPr>
        <p:spPr>
          <a:xfrm>
            <a:off x="474557" y="1723480"/>
            <a:ext cx="8033657" cy="2238920"/>
          </a:xfrm>
        </p:spPr>
        <p:txBody>
          <a:bodyPr/>
          <a:lstStyle/>
          <a:p>
            <a:pPr marL="355600" indent="-355600"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A value assigned to a share of stock and printed on the stock certificate is called </a:t>
            </a:r>
            <a:r>
              <a:rPr lang="en-US" b="1" dirty="0">
                <a:solidFill>
                  <a:srgbClr val="0070C0"/>
                </a:solidFill>
              </a:rPr>
              <a:t>par value</a:t>
            </a:r>
            <a:r>
              <a:rPr lang="en-US" dirty="0"/>
              <a:t>.</a:t>
            </a:r>
          </a:p>
          <a:p>
            <a:pPr marL="355600" indent="-355600"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When issuing shares of stock, a corporation can assign any par value allowed by laws in the state in which it incorporates.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LO2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4</a:t>
            </a:r>
          </a:p>
        </p:txBody>
      </p:sp>
      <p:sp>
        <p:nvSpPr>
          <p:cNvPr id="12" name="Flowchart: Delay 11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978329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16-2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28650" y="387138"/>
            <a:ext cx="7886700" cy="728875"/>
          </a:xfrm>
        </p:spPr>
        <p:txBody>
          <a:bodyPr>
            <a:noAutofit/>
          </a:bodyPr>
          <a:lstStyle/>
          <a:p>
            <a:r>
              <a:rPr lang="en-US" sz="3000" dirty="0"/>
              <a:t>Capital Stock Section of the Statement </a:t>
            </a:r>
            <a:br>
              <a:rPr lang="en-US" sz="3000" dirty="0"/>
            </a:br>
            <a:r>
              <a:rPr lang="en-US" sz="3000" dirty="0"/>
              <a:t>of Stockholders’ Equity</a:t>
            </a:r>
          </a:p>
        </p:txBody>
      </p:sp>
      <p:pic>
        <p:nvPicPr>
          <p:cNvPr id="71" name="Picture 70" descr="Chapter 16_Page 48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3129" y="2478788"/>
            <a:ext cx="7772400" cy="2504440"/>
          </a:xfrm>
          <a:prstGeom prst="rect">
            <a:avLst/>
          </a:prstGeom>
        </p:spPr>
      </p:pic>
      <p:grpSp>
        <p:nvGrpSpPr>
          <p:cNvPr id="72" name="Group 71"/>
          <p:cNvGrpSpPr/>
          <p:nvPr/>
        </p:nvGrpSpPr>
        <p:grpSpPr>
          <a:xfrm>
            <a:off x="434529" y="1678374"/>
            <a:ext cx="2692734" cy="1780854"/>
            <a:chOff x="762000" y="1343346"/>
            <a:chExt cx="2692734" cy="1780854"/>
          </a:xfrm>
        </p:grpSpPr>
        <p:sp>
          <p:nvSpPr>
            <p:cNvPr id="73" name="Rectangle 72"/>
            <p:cNvSpPr/>
            <p:nvPr/>
          </p:nvSpPr>
          <p:spPr>
            <a:xfrm>
              <a:off x="1088811" y="1343346"/>
              <a:ext cx="2365923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Capital Stock Section</a:t>
              </a:r>
            </a:p>
          </p:txBody>
        </p:sp>
        <p:grpSp>
          <p:nvGrpSpPr>
            <p:cNvPr id="74" name="Group 12"/>
            <p:cNvGrpSpPr/>
            <p:nvPr/>
          </p:nvGrpSpPr>
          <p:grpSpPr>
            <a:xfrm>
              <a:off x="762000" y="1371600"/>
              <a:ext cx="609600" cy="1752600"/>
              <a:chOff x="1066800" y="3048000"/>
              <a:chExt cx="609600" cy="1752600"/>
            </a:xfrm>
          </p:grpSpPr>
          <p:cxnSp>
            <p:nvCxnSpPr>
              <p:cNvPr id="75" name="Straight Arrow Connector 74"/>
              <p:cNvCxnSpPr/>
              <p:nvPr/>
            </p:nvCxnSpPr>
            <p:spPr>
              <a:xfrm>
                <a:off x="1249680" y="3124200"/>
                <a:ext cx="426720" cy="1676400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00B0F0"/>
                </a:solidFill>
                <a:prstDash val="solid"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76" name="Rectangle 7"/>
              <p:cNvSpPr>
                <a:spLocks noChangeArrowheads="1"/>
              </p:cNvSpPr>
              <p:nvPr/>
            </p:nvSpPr>
            <p:spPr bwMode="auto">
              <a:xfrm>
                <a:off x="1066800" y="3048000"/>
                <a:ext cx="365760" cy="36576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80000">
                    <a:srgbClr val="C0504D">
                      <a:shade val="93000"/>
                      <a:satMod val="130000"/>
                    </a:srgbClr>
                  </a:gs>
                  <a:gs pos="100000">
                    <a:srgbClr val="C0504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lIns="0" tIns="0" rIns="0" bIns="0" rtlCol="0" anchor="ctr" anchorCtr="1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2</a:t>
                </a:r>
              </a:p>
            </p:txBody>
          </p:sp>
        </p:grpSp>
      </p:grpSp>
      <p:grpSp>
        <p:nvGrpSpPr>
          <p:cNvPr id="77" name="Group 76"/>
          <p:cNvGrpSpPr/>
          <p:nvPr/>
        </p:nvGrpSpPr>
        <p:grpSpPr>
          <a:xfrm>
            <a:off x="3654668" y="1678374"/>
            <a:ext cx="1426458" cy="942654"/>
            <a:chOff x="762000" y="1343346"/>
            <a:chExt cx="1426458" cy="942654"/>
          </a:xfrm>
        </p:grpSpPr>
        <p:sp>
          <p:nvSpPr>
            <p:cNvPr id="78" name="Rectangle 77"/>
            <p:cNvSpPr/>
            <p:nvPr/>
          </p:nvSpPr>
          <p:spPr>
            <a:xfrm>
              <a:off x="1144582" y="1343346"/>
              <a:ext cx="104387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Heading</a:t>
              </a:r>
            </a:p>
          </p:txBody>
        </p:sp>
        <p:grpSp>
          <p:nvGrpSpPr>
            <p:cNvPr id="79" name="Group 12"/>
            <p:cNvGrpSpPr/>
            <p:nvPr/>
          </p:nvGrpSpPr>
          <p:grpSpPr>
            <a:xfrm>
              <a:off x="762000" y="1371600"/>
              <a:ext cx="365760" cy="914400"/>
              <a:chOff x="1066800" y="3048000"/>
              <a:chExt cx="365760" cy="914400"/>
            </a:xfrm>
          </p:grpSpPr>
          <p:cxnSp>
            <p:nvCxnSpPr>
              <p:cNvPr id="80" name="Straight Arrow Connector 79"/>
              <p:cNvCxnSpPr/>
              <p:nvPr/>
            </p:nvCxnSpPr>
            <p:spPr>
              <a:xfrm>
                <a:off x="1249680" y="3124200"/>
                <a:ext cx="0" cy="838200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00B0F0"/>
                </a:solidFill>
                <a:prstDash val="solid"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81" name="Rectangle 7"/>
              <p:cNvSpPr>
                <a:spLocks noChangeArrowheads="1"/>
              </p:cNvSpPr>
              <p:nvPr/>
            </p:nvSpPr>
            <p:spPr bwMode="auto">
              <a:xfrm>
                <a:off x="1066800" y="3048000"/>
                <a:ext cx="365760" cy="36576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80000">
                    <a:srgbClr val="C0504D">
                      <a:shade val="93000"/>
                      <a:satMod val="130000"/>
                    </a:srgbClr>
                  </a:gs>
                  <a:gs pos="100000">
                    <a:srgbClr val="C0504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lIns="0" tIns="0" rIns="0" bIns="0" rtlCol="0" anchor="ctr" anchorCtr="1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1</a:t>
                </a:r>
              </a:p>
            </p:txBody>
          </p:sp>
        </p:grpSp>
      </p:grpSp>
      <p:grpSp>
        <p:nvGrpSpPr>
          <p:cNvPr id="82" name="Group 81"/>
          <p:cNvGrpSpPr/>
          <p:nvPr/>
        </p:nvGrpSpPr>
        <p:grpSpPr>
          <a:xfrm>
            <a:off x="4015929" y="1687518"/>
            <a:ext cx="4548804" cy="2609910"/>
            <a:chOff x="-3727704" y="1679376"/>
            <a:chExt cx="4548804" cy="2609910"/>
          </a:xfrm>
        </p:grpSpPr>
        <p:sp>
          <p:nvSpPr>
            <p:cNvPr id="83" name="Rectangle 82"/>
            <p:cNvSpPr/>
            <p:nvPr/>
          </p:nvSpPr>
          <p:spPr>
            <a:xfrm>
              <a:off x="-1365503" y="1679376"/>
              <a:ext cx="2065614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Stock Issued </a:t>
              </a:r>
              <a:br>
                <a:rPr kumimoji="0" lang="en-US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</a:br>
              <a:r>
                <a:rPr kumimoji="0" lang="en-US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during the Year</a:t>
              </a:r>
            </a:p>
          </p:txBody>
        </p:sp>
        <p:grpSp>
          <p:nvGrpSpPr>
            <p:cNvPr id="84" name="Group 12"/>
            <p:cNvGrpSpPr/>
            <p:nvPr/>
          </p:nvGrpSpPr>
          <p:grpSpPr>
            <a:xfrm>
              <a:off x="-3727704" y="1922449"/>
              <a:ext cx="4548804" cy="2366837"/>
              <a:chOff x="-3422904" y="3598849"/>
              <a:chExt cx="4548804" cy="2366837"/>
            </a:xfrm>
          </p:grpSpPr>
          <p:cxnSp>
            <p:nvCxnSpPr>
              <p:cNvPr id="85" name="Straight Arrow Connector 84"/>
              <p:cNvCxnSpPr>
                <a:cxnSpLocks/>
              </p:cNvCxnSpPr>
              <p:nvPr/>
            </p:nvCxnSpPr>
            <p:spPr>
              <a:xfrm flipH="1">
                <a:off x="-3422904" y="3878058"/>
                <a:ext cx="4213671" cy="2087628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00B0F0"/>
                </a:solidFill>
                <a:prstDash val="solid"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86" name="Rectangle 7"/>
              <p:cNvSpPr>
                <a:spLocks noChangeArrowheads="1"/>
              </p:cNvSpPr>
              <p:nvPr/>
            </p:nvSpPr>
            <p:spPr bwMode="auto">
              <a:xfrm>
                <a:off x="760140" y="3598849"/>
                <a:ext cx="365760" cy="36576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80000">
                    <a:srgbClr val="C0504D">
                      <a:shade val="93000"/>
                      <a:satMod val="130000"/>
                    </a:srgbClr>
                  </a:gs>
                  <a:gs pos="100000">
                    <a:srgbClr val="C0504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lIns="0" tIns="0" rIns="0" bIns="0" rtlCol="0" anchor="ctr" anchorCtr="1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4</a:t>
                </a:r>
              </a:p>
            </p:txBody>
          </p:sp>
        </p:grpSp>
      </p:grpSp>
      <p:grpSp>
        <p:nvGrpSpPr>
          <p:cNvPr id="87" name="Group 86"/>
          <p:cNvGrpSpPr/>
          <p:nvPr/>
        </p:nvGrpSpPr>
        <p:grpSpPr>
          <a:xfrm>
            <a:off x="4777929" y="4526028"/>
            <a:ext cx="4114800" cy="1612392"/>
            <a:chOff x="-838201" y="152400"/>
            <a:chExt cx="4114800" cy="1612392"/>
          </a:xfrm>
        </p:grpSpPr>
        <p:sp>
          <p:nvSpPr>
            <p:cNvPr id="88" name="Rectangle 87"/>
            <p:cNvSpPr/>
            <p:nvPr/>
          </p:nvSpPr>
          <p:spPr>
            <a:xfrm>
              <a:off x="1143000" y="1371600"/>
              <a:ext cx="2133599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Total Stock Issued</a:t>
              </a:r>
            </a:p>
          </p:txBody>
        </p:sp>
        <p:grpSp>
          <p:nvGrpSpPr>
            <p:cNvPr id="89" name="Group 12"/>
            <p:cNvGrpSpPr/>
            <p:nvPr/>
          </p:nvGrpSpPr>
          <p:grpSpPr>
            <a:xfrm>
              <a:off x="-838201" y="152400"/>
              <a:ext cx="1965961" cy="1612392"/>
              <a:chOff x="-533401" y="1828800"/>
              <a:chExt cx="1965961" cy="1612392"/>
            </a:xfrm>
          </p:grpSpPr>
          <p:cxnSp>
            <p:nvCxnSpPr>
              <p:cNvPr id="90" name="Straight Arrow Connector 89"/>
              <p:cNvCxnSpPr/>
              <p:nvPr/>
            </p:nvCxnSpPr>
            <p:spPr>
              <a:xfrm flipH="1" flipV="1">
                <a:off x="-533401" y="1828800"/>
                <a:ext cx="1828802" cy="1447800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00B0F0"/>
                </a:solidFill>
                <a:prstDash val="solid"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91" name="Rectangle 7"/>
              <p:cNvSpPr>
                <a:spLocks noChangeArrowheads="1"/>
              </p:cNvSpPr>
              <p:nvPr/>
            </p:nvSpPr>
            <p:spPr bwMode="auto">
              <a:xfrm>
                <a:off x="1066800" y="3075432"/>
                <a:ext cx="365760" cy="36576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80000">
                    <a:srgbClr val="C0504D">
                      <a:shade val="93000"/>
                      <a:satMod val="130000"/>
                    </a:srgbClr>
                  </a:gs>
                  <a:gs pos="100000">
                    <a:srgbClr val="C0504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lIns="0" tIns="0" rIns="0" bIns="0" rtlCol="0" anchor="ctr" anchorCtr="1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5</a:t>
                </a:r>
              </a:p>
            </p:txBody>
          </p:sp>
        </p:grpSp>
      </p:grpSp>
      <p:grpSp>
        <p:nvGrpSpPr>
          <p:cNvPr id="92" name="Group 91"/>
          <p:cNvGrpSpPr/>
          <p:nvPr/>
        </p:nvGrpSpPr>
        <p:grpSpPr>
          <a:xfrm>
            <a:off x="358329" y="4041932"/>
            <a:ext cx="3242714" cy="2096488"/>
            <a:chOff x="381000" y="4011704"/>
            <a:chExt cx="3242714" cy="2096488"/>
          </a:xfrm>
        </p:grpSpPr>
        <p:sp>
          <p:nvSpPr>
            <p:cNvPr id="93" name="Freeform 92"/>
            <p:cNvSpPr/>
            <p:nvPr/>
          </p:nvSpPr>
          <p:spPr>
            <a:xfrm>
              <a:off x="560295" y="4011704"/>
              <a:ext cx="582705" cy="1931895"/>
            </a:xfrm>
            <a:custGeom>
              <a:avLst/>
              <a:gdLst>
                <a:gd name="connsiteX0" fmla="*/ 8964 w 376517"/>
                <a:gd name="connsiteY0" fmla="*/ 1828800 h 1828800"/>
                <a:gd name="connsiteX1" fmla="*/ 0 w 376517"/>
                <a:gd name="connsiteY1" fmla="*/ 0 h 1828800"/>
                <a:gd name="connsiteX2" fmla="*/ 376517 w 376517"/>
                <a:gd name="connsiteY2" fmla="*/ 8964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6517" h="1828800">
                  <a:moveTo>
                    <a:pt x="8964" y="1828800"/>
                  </a:moveTo>
                  <a:lnTo>
                    <a:pt x="0" y="0"/>
                  </a:lnTo>
                  <a:lnTo>
                    <a:pt x="376517" y="8964"/>
                  </a:lnTo>
                </a:path>
              </a:pathLst>
            </a:custGeom>
            <a:noFill/>
            <a:ln w="38100" cap="flat" cmpd="sng" algn="ctr">
              <a:solidFill>
                <a:srgbClr val="00B0F0"/>
              </a:solidFill>
              <a:prstDash val="solid"/>
              <a:headEnd type="none" w="med" len="med"/>
              <a:tailEnd type="triangle" w="med" len="me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94" name="Group 46"/>
            <p:cNvGrpSpPr/>
            <p:nvPr/>
          </p:nvGrpSpPr>
          <p:grpSpPr>
            <a:xfrm>
              <a:off x="381000" y="5715000"/>
              <a:ext cx="3242714" cy="393192"/>
              <a:chOff x="762000" y="1344168"/>
              <a:chExt cx="3242714" cy="393192"/>
            </a:xfrm>
          </p:grpSpPr>
          <p:sp>
            <p:nvSpPr>
              <p:cNvPr id="95" name="Rectangle 94"/>
              <p:cNvSpPr/>
              <p:nvPr/>
            </p:nvSpPr>
            <p:spPr>
              <a:xfrm>
                <a:off x="1103018" y="1344168"/>
                <a:ext cx="2901696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Stock at Beginning of Year</a:t>
                </a:r>
              </a:p>
            </p:txBody>
          </p:sp>
          <p:sp>
            <p:nvSpPr>
              <p:cNvPr id="96" name="Rectangle 7"/>
              <p:cNvSpPr>
                <a:spLocks noChangeArrowheads="1"/>
              </p:cNvSpPr>
              <p:nvPr/>
            </p:nvSpPr>
            <p:spPr bwMode="auto">
              <a:xfrm>
                <a:off x="762000" y="1371600"/>
                <a:ext cx="365760" cy="36576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80000">
                    <a:srgbClr val="C0504D">
                      <a:shade val="93000"/>
                      <a:satMod val="130000"/>
                    </a:srgbClr>
                  </a:gs>
                  <a:gs pos="100000">
                    <a:srgbClr val="C0504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lIns="0" tIns="0" rIns="0" bIns="0" rtlCol="0" anchor="ctr" anchorCtr="1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3</a:t>
                </a:r>
              </a:p>
            </p:txBody>
          </p:sp>
        </p:grpSp>
      </p:grpSp>
      <p:sp>
        <p:nvSpPr>
          <p:cNvPr id="97" name="TextBox 96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LO2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5</a:t>
            </a:r>
          </a:p>
        </p:txBody>
      </p:sp>
      <p:sp>
        <p:nvSpPr>
          <p:cNvPr id="99" name="Flowchart: Delay 98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7978329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16-2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80240"/>
            <a:ext cx="7886700" cy="750887"/>
          </a:xfrm>
        </p:spPr>
        <p:txBody>
          <a:bodyPr>
            <a:noAutofit/>
          </a:bodyPr>
          <a:lstStyle/>
          <a:p>
            <a:r>
              <a:rPr lang="en-US" sz="3000"/>
              <a:t>Retained Earnings Section of the Statement of Stockholders’ Equity</a:t>
            </a:r>
            <a:endParaRPr lang="en-US" sz="3000" dirty="0"/>
          </a:p>
        </p:txBody>
      </p:sp>
      <p:pic>
        <p:nvPicPr>
          <p:cNvPr id="86" name="Picture 85" descr="Chapter 16_Page 48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0675" y="2150603"/>
            <a:ext cx="6400800" cy="3464896"/>
          </a:xfrm>
          <a:prstGeom prst="rect">
            <a:avLst/>
          </a:prstGeom>
        </p:spPr>
      </p:pic>
      <p:grpSp>
        <p:nvGrpSpPr>
          <p:cNvPr id="87" name="Group 86"/>
          <p:cNvGrpSpPr/>
          <p:nvPr/>
        </p:nvGrpSpPr>
        <p:grpSpPr>
          <a:xfrm>
            <a:off x="5830875" y="4396299"/>
            <a:ext cx="3054432" cy="923330"/>
            <a:chOff x="-694608" y="1206258"/>
            <a:chExt cx="3054432" cy="923330"/>
          </a:xfrm>
        </p:grpSpPr>
        <p:sp>
          <p:nvSpPr>
            <p:cNvPr id="88" name="Rectangle 87"/>
            <p:cNvSpPr/>
            <p:nvPr/>
          </p:nvSpPr>
          <p:spPr>
            <a:xfrm>
              <a:off x="981792" y="1206258"/>
              <a:ext cx="1378032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Increase in Retained </a:t>
              </a:r>
              <a:br>
                <a:rPr kumimoji="0" lang="en-US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</a:br>
              <a:r>
                <a:rPr kumimoji="0" lang="en-US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Earnings</a:t>
              </a:r>
            </a:p>
          </p:txBody>
        </p:sp>
        <p:grpSp>
          <p:nvGrpSpPr>
            <p:cNvPr id="89" name="Group 12"/>
            <p:cNvGrpSpPr/>
            <p:nvPr/>
          </p:nvGrpSpPr>
          <p:grpSpPr>
            <a:xfrm>
              <a:off x="-694608" y="1371600"/>
              <a:ext cx="1661160" cy="365760"/>
              <a:chOff x="-389808" y="3048000"/>
              <a:chExt cx="1661160" cy="365760"/>
            </a:xfrm>
          </p:grpSpPr>
          <p:cxnSp>
            <p:nvCxnSpPr>
              <p:cNvPr id="90" name="Straight Arrow Connector 89"/>
              <p:cNvCxnSpPr/>
              <p:nvPr/>
            </p:nvCxnSpPr>
            <p:spPr>
              <a:xfrm flipH="1">
                <a:off x="-389808" y="3240024"/>
                <a:ext cx="1630680" cy="0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00B0F0"/>
                </a:solidFill>
                <a:prstDash val="solid"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91" name="Rectangle 7"/>
              <p:cNvSpPr>
                <a:spLocks noChangeArrowheads="1"/>
              </p:cNvSpPr>
              <p:nvPr/>
            </p:nvSpPr>
            <p:spPr bwMode="auto">
              <a:xfrm>
                <a:off x="905592" y="3048000"/>
                <a:ext cx="365760" cy="36576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80000">
                    <a:srgbClr val="C0504D">
                      <a:shade val="93000"/>
                      <a:satMod val="130000"/>
                    </a:srgbClr>
                  </a:gs>
                  <a:gs pos="100000">
                    <a:srgbClr val="C0504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lIns="0" tIns="0" rIns="0" bIns="0" rtlCol="0" anchor="ctr" anchorCtr="1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5</a:t>
                </a:r>
              </a:p>
            </p:txBody>
          </p:sp>
        </p:grpSp>
      </p:grpSp>
      <p:grpSp>
        <p:nvGrpSpPr>
          <p:cNvPr id="92" name="Group 91"/>
          <p:cNvGrpSpPr/>
          <p:nvPr/>
        </p:nvGrpSpPr>
        <p:grpSpPr>
          <a:xfrm>
            <a:off x="268275" y="1478613"/>
            <a:ext cx="3051723" cy="2384286"/>
            <a:chOff x="762000" y="1197114"/>
            <a:chExt cx="3051723" cy="2384286"/>
          </a:xfrm>
        </p:grpSpPr>
        <p:sp>
          <p:nvSpPr>
            <p:cNvPr id="93" name="Rectangle 92"/>
            <p:cNvSpPr/>
            <p:nvPr/>
          </p:nvSpPr>
          <p:spPr>
            <a:xfrm>
              <a:off x="1143000" y="1197114"/>
              <a:ext cx="2670723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Retained Earnings Section</a:t>
              </a:r>
            </a:p>
          </p:txBody>
        </p:sp>
        <p:grpSp>
          <p:nvGrpSpPr>
            <p:cNvPr id="94" name="Group 12"/>
            <p:cNvGrpSpPr/>
            <p:nvPr/>
          </p:nvGrpSpPr>
          <p:grpSpPr>
            <a:xfrm>
              <a:off x="762000" y="1371600"/>
              <a:ext cx="457200" cy="2209800"/>
              <a:chOff x="1066800" y="3048000"/>
              <a:chExt cx="457200" cy="2209800"/>
            </a:xfrm>
          </p:grpSpPr>
          <p:cxnSp>
            <p:nvCxnSpPr>
              <p:cNvPr id="95" name="Straight Arrow Connector 94"/>
              <p:cNvCxnSpPr/>
              <p:nvPr/>
            </p:nvCxnSpPr>
            <p:spPr>
              <a:xfrm>
                <a:off x="1249680" y="3124200"/>
                <a:ext cx="274320" cy="2133600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00B0F0"/>
                </a:solidFill>
                <a:prstDash val="solid"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96" name="Rectangle 7"/>
              <p:cNvSpPr>
                <a:spLocks noChangeArrowheads="1"/>
              </p:cNvSpPr>
              <p:nvPr/>
            </p:nvSpPr>
            <p:spPr bwMode="auto">
              <a:xfrm>
                <a:off x="1066800" y="3048000"/>
                <a:ext cx="365760" cy="36576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80000">
                    <a:srgbClr val="C0504D">
                      <a:shade val="93000"/>
                      <a:satMod val="130000"/>
                    </a:srgbClr>
                  </a:gs>
                  <a:gs pos="100000">
                    <a:srgbClr val="C0504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lIns="0" tIns="0" rIns="0" bIns="0" rtlCol="0" anchor="ctr" anchorCtr="1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1</a:t>
                </a:r>
              </a:p>
            </p:txBody>
          </p:sp>
        </p:grpSp>
      </p:grpSp>
      <p:grpSp>
        <p:nvGrpSpPr>
          <p:cNvPr id="97" name="Group 96"/>
          <p:cNvGrpSpPr/>
          <p:nvPr/>
        </p:nvGrpSpPr>
        <p:grpSpPr>
          <a:xfrm>
            <a:off x="4306875" y="1478613"/>
            <a:ext cx="3100835" cy="2841486"/>
            <a:chOff x="285061" y="1197114"/>
            <a:chExt cx="3100835" cy="2841486"/>
          </a:xfrm>
        </p:grpSpPr>
        <p:sp>
          <p:nvSpPr>
            <p:cNvPr id="98" name="Rectangle 97"/>
            <p:cNvSpPr/>
            <p:nvPr/>
          </p:nvSpPr>
          <p:spPr>
            <a:xfrm>
              <a:off x="1149386" y="1197114"/>
              <a:ext cx="2236510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Net Income after</a:t>
              </a:r>
              <a:br>
                <a:rPr kumimoji="0" lang="en-US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</a:br>
              <a:r>
                <a:rPr kumimoji="0" lang="en-US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Federal Income Tax</a:t>
              </a:r>
            </a:p>
          </p:txBody>
        </p:sp>
        <p:grpSp>
          <p:nvGrpSpPr>
            <p:cNvPr id="99" name="Group 12"/>
            <p:cNvGrpSpPr/>
            <p:nvPr/>
          </p:nvGrpSpPr>
          <p:grpSpPr>
            <a:xfrm>
              <a:off x="285061" y="1371600"/>
              <a:ext cx="842699" cy="2667000"/>
              <a:chOff x="589861" y="3048000"/>
              <a:chExt cx="842699" cy="2667000"/>
            </a:xfrm>
          </p:grpSpPr>
          <p:cxnSp>
            <p:nvCxnSpPr>
              <p:cNvPr id="100" name="Straight Arrow Connector 99"/>
              <p:cNvCxnSpPr/>
              <p:nvPr/>
            </p:nvCxnSpPr>
            <p:spPr>
              <a:xfrm flipH="1">
                <a:off x="589861" y="3124200"/>
                <a:ext cx="659819" cy="2590800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00B0F0"/>
                </a:solidFill>
                <a:prstDash val="solid"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101" name="Rectangle 7"/>
              <p:cNvSpPr>
                <a:spLocks noChangeArrowheads="1"/>
              </p:cNvSpPr>
              <p:nvPr/>
            </p:nvSpPr>
            <p:spPr bwMode="auto">
              <a:xfrm>
                <a:off x="1066800" y="3048000"/>
                <a:ext cx="365760" cy="36576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80000">
                    <a:srgbClr val="C0504D">
                      <a:shade val="93000"/>
                      <a:satMod val="130000"/>
                    </a:srgbClr>
                  </a:gs>
                  <a:gs pos="100000">
                    <a:srgbClr val="C0504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lIns="0" tIns="0" rIns="0" bIns="0" rtlCol="0" anchor="ctr" anchorCtr="1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3</a:t>
                </a:r>
              </a:p>
            </p:txBody>
          </p:sp>
        </p:grpSp>
      </p:grpSp>
      <p:grpSp>
        <p:nvGrpSpPr>
          <p:cNvPr id="102" name="Group 101"/>
          <p:cNvGrpSpPr/>
          <p:nvPr/>
        </p:nvGrpSpPr>
        <p:grpSpPr>
          <a:xfrm>
            <a:off x="4751882" y="5005899"/>
            <a:ext cx="1536193" cy="1255931"/>
            <a:chOff x="749808" y="609600"/>
            <a:chExt cx="1536193" cy="1255931"/>
          </a:xfrm>
        </p:grpSpPr>
        <p:sp>
          <p:nvSpPr>
            <p:cNvPr id="103" name="Rectangle 102"/>
            <p:cNvSpPr/>
            <p:nvPr/>
          </p:nvSpPr>
          <p:spPr>
            <a:xfrm>
              <a:off x="1219201" y="1219200"/>
              <a:ext cx="10668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Ending </a:t>
              </a:r>
              <a:br>
                <a:rPr kumimoji="0" lang="en-US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</a:br>
              <a:r>
                <a:rPr kumimoji="0" lang="en-US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Balance</a:t>
              </a:r>
            </a:p>
          </p:txBody>
        </p:sp>
        <p:grpSp>
          <p:nvGrpSpPr>
            <p:cNvPr id="104" name="Group 12"/>
            <p:cNvGrpSpPr/>
            <p:nvPr/>
          </p:nvGrpSpPr>
          <p:grpSpPr>
            <a:xfrm>
              <a:off x="749808" y="609600"/>
              <a:ext cx="1002793" cy="1155192"/>
              <a:chOff x="1054608" y="2286000"/>
              <a:chExt cx="1002793" cy="1155192"/>
            </a:xfrm>
          </p:grpSpPr>
          <p:cxnSp>
            <p:nvCxnSpPr>
              <p:cNvPr id="105" name="Straight Arrow Connector 104"/>
              <p:cNvCxnSpPr/>
              <p:nvPr/>
            </p:nvCxnSpPr>
            <p:spPr>
              <a:xfrm flipV="1">
                <a:off x="1234441" y="2286000"/>
                <a:ext cx="822960" cy="990600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00B0F0"/>
                </a:solidFill>
                <a:prstDash val="solid"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106" name="Rectangle 7"/>
              <p:cNvSpPr>
                <a:spLocks noChangeArrowheads="1"/>
              </p:cNvSpPr>
              <p:nvPr/>
            </p:nvSpPr>
            <p:spPr bwMode="auto">
              <a:xfrm>
                <a:off x="1054608" y="3075432"/>
                <a:ext cx="365760" cy="36576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80000">
                    <a:srgbClr val="C0504D">
                      <a:shade val="93000"/>
                      <a:satMod val="130000"/>
                    </a:srgbClr>
                  </a:gs>
                  <a:gs pos="100000">
                    <a:srgbClr val="C0504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lIns="0" tIns="0" rIns="0" bIns="0" rtlCol="0" anchor="ctr" anchorCtr="1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6</a:t>
                </a:r>
              </a:p>
            </p:txBody>
          </p:sp>
        </p:grpSp>
      </p:grpSp>
      <p:grpSp>
        <p:nvGrpSpPr>
          <p:cNvPr id="107" name="Group 106"/>
          <p:cNvGrpSpPr/>
          <p:nvPr/>
        </p:nvGrpSpPr>
        <p:grpSpPr>
          <a:xfrm>
            <a:off x="6288075" y="5234499"/>
            <a:ext cx="2667000" cy="1027331"/>
            <a:chOff x="609599" y="838200"/>
            <a:chExt cx="2667000" cy="1027331"/>
          </a:xfrm>
        </p:grpSpPr>
        <p:sp>
          <p:nvSpPr>
            <p:cNvPr id="108" name="Rectangle 107"/>
            <p:cNvSpPr/>
            <p:nvPr/>
          </p:nvSpPr>
          <p:spPr>
            <a:xfrm>
              <a:off x="1143000" y="1219200"/>
              <a:ext cx="2133599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Total Stockholders’ </a:t>
              </a:r>
              <a:br>
                <a:rPr kumimoji="0" lang="en-US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</a:br>
              <a:r>
                <a:rPr kumimoji="0" lang="en-US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Equity</a:t>
              </a:r>
            </a:p>
          </p:txBody>
        </p:sp>
        <p:grpSp>
          <p:nvGrpSpPr>
            <p:cNvPr id="109" name="Group 12"/>
            <p:cNvGrpSpPr/>
            <p:nvPr/>
          </p:nvGrpSpPr>
          <p:grpSpPr>
            <a:xfrm>
              <a:off x="609599" y="838200"/>
              <a:ext cx="518161" cy="926592"/>
              <a:chOff x="914399" y="2514600"/>
              <a:chExt cx="518161" cy="926592"/>
            </a:xfrm>
          </p:grpSpPr>
          <p:cxnSp>
            <p:nvCxnSpPr>
              <p:cNvPr id="110" name="Straight Arrow Connector 109"/>
              <p:cNvCxnSpPr/>
              <p:nvPr/>
            </p:nvCxnSpPr>
            <p:spPr>
              <a:xfrm flipH="1" flipV="1">
                <a:off x="914399" y="2514600"/>
                <a:ext cx="341376" cy="762000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00B0F0"/>
                </a:solidFill>
                <a:prstDash val="solid"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111" name="Rectangle 7"/>
              <p:cNvSpPr>
                <a:spLocks noChangeArrowheads="1"/>
              </p:cNvSpPr>
              <p:nvPr/>
            </p:nvSpPr>
            <p:spPr bwMode="auto">
              <a:xfrm>
                <a:off x="1066800" y="3075432"/>
                <a:ext cx="365760" cy="36576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80000">
                    <a:srgbClr val="C0504D">
                      <a:shade val="93000"/>
                      <a:satMod val="130000"/>
                    </a:srgbClr>
                  </a:gs>
                  <a:gs pos="100000">
                    <a:srgbClr val="C0504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lIns="0" tIns="0" rIns="0" bIns="0" rtlCol="0" anchor="ctr" anchorCtr="1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7</a:t>
                </a:r>
              </a:p>
            </p:txBody>
          </p:sp>
        </p:grpSp>
      </p:grpSp>
      <p:grpSp>
        <p:nvGrpSpPr>
          <p:cNvPr id="112" name="Group 111"/>
          <p:cNvGrpSpPr/>
          <p:nvPr/>
        </p:nvGrpSpPr>
        <p:grpSpPr>
          <a:xfrm>
            <a:off x="5754675" y="3481899"/>
            <a:ext cx="3064459" cy="685800"/>
            <a:chOff x="-536448" y="4120146"/>
            <a:chExt cx="3064459" cy="685800"/>
          </a:xfrm>
        </p:grpSpPr>
        <p:sp>
          <p:nvSpPr>
            <p:cNvPr id="113" name="Rectangle 18"/>
            <p:cNvSpPr/>
            <p:nvPr/>
          </p:nvSpPr>
          <p:spPr>
            <a:xfrm>
              <a:off x="1216152" y="4120146"/>
              <a:ext cx="1311859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Beginning Balance</a:t>
              </a:r>
            </a:p>
          </p:txBody>
        </p:sp>
        <p:cxnSp>
          <p:nvCxnSpPr>
            <p:cNvPr id="114" name="Straight Arrow Connector 113"/>
            <p:cNvCxnSpPr/>
            <p:nvPr/>
          </p:nvCxnSpPr>
          <p:spPr>
            <a:xfrm flipH="1">
              <a:off x="-536448" y="4477512"/>
              <a:ext cx="1630680" cy="328434"/>
            </a:xfrm>
            <a:prstGeom prst="straightConnector1">
              <a:avLst/>
            </a:prstGeom>
            <a:noFill/>
            <a:ln w="38100" cap="flat" cmpd="sng" algn="ctr">
              <a:solidFill>
                <a:srgbClr val="00B0F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sp>
          <p:nvSpPr>
            <p:cNvPr id="115" name="Rectangle 7"/>
            <p:cNvSpPr>
              <a:spLocks noChangeArrowheads="1"/>
            </p:cNvSpPr>
            <p:nvPr/>
          </p:nvSpPr>
          <p:spPr bwMode="auto">
            <a:xfrm>
              <a:off x="835152" y="4282440"/>
              <a:ext cx="365760" cy="36576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0" tIns="0" rIns="0" bIns="0" rtlCol="0" anchor="ctr" anchorCtr="1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1563675" y="4624899"/>
            <a:ext cx="2819400" cy="1636931"/>
            <a:chOff x="-356616" y="201168"/>
            <a:chExt cx="2819400" cy="1636931"/>
          </a:xfrm>
        </p:grpSpPr>
        <p:sp>
          <p:nvSpPr>
            <p:cNvPr id="117" name="Rectangle 116"/>
            <p:cNvSpPr/>
            <p:nvPr/>
          </p:nvSpPr>
          <p:spPr>
            <a:xfrm>
              <a:off x="-356616" y="1191768"/>
              <a:ext cx="12954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Dividends Declared</a:t>
              </a:r>
            </a:p>
          </p:txBody>
        </p:sp>
        <p:grpSp>
          <p:nvGrpSpPr>
            <p:cNvPr id="118" name="Group 12"/>
            <p:cNvGrpSpPr/>
            <p:nvPr/>
          </p:nvGrpSpPr>
          <p:grpSpPr>
            <a:xfrm>
              <a:off x="762000" y="201168"/>
              <a:ext cx="1700784" cy="1536192"/>
              <a:chOff x="1066800" y="1877568"/>
              <a:chExt cx="1700784" cy="1536192"/>
            </a:xfrm>
          </p:grpSpPr>
          <p:cxnSp>
            <p:nvCxnSpPr>
              <p:cNvPr id="119" name="Straight Arrow Connector 118"/>
              <p:cNvCxnSpPr/>
              <p:nvPr/>
            </p:nvCxnSpPr>
            <p:spPr>
              <a:xfrm flipV="1">
                <a:off x="1249680" y="1877568"/>
                <a:ext cx="1517904" cy="1322832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00B0F0"/>
                </a:solidFill>
                <a:prstDash val="solid"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120" name="Rectangle 7"/>
              <p:cNvSpPr>
                <a:spLocks noChangeArrowheads="1"/>
              </p:cNvSpPr>
              <p:nvPr/>
            </p:nvSpPr>
            <p:spPr bwMode="auto">
              <a:xfrm>
                <a:off x="1066800" y="3048000"/>
                <a:ext cx="365760" cy="36576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80000">
                    <a:srgbClr val="C0504D">
                      <a:shade val="93000"/>
                      <a:satMod val="130000"/>
                    </a:srgbClr>
                  </a:gs>
                  <a:gs pos="100000">
                    <a:srgbClr val="C0504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lIns="0" tIns="0" rIns="0" bIns="0" rtlCol="0" anchor="ctr" anchorCtr="1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4</a:t>
                </a:r>
              </a:p>
            </p:txBody>
          </p:sp>
        </p:grpSp>
      </p:grpSp>
      <p:sp>
        <p:nvSpPr>
          <p:cNvPr id="121" name="TextBox 120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LO2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22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6</a:t>
            </a:r>
          </a:p>
        </p:txBody>
      </p:sp>
      <p:sp>
        <p:nvSpPr>
          <p:cNvPr id="123" name="Flowchart: Delay 122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7978329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16-2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76250" y="723585"/>
            <a:ext cx="8280400" cy="67210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Lesson 16-2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Audit Your Understanding</a:t>
            </a:r>
          </a:p>
        </p:txBody>
      </p:sp>
      <p:sp>
        <p:nvSpPr>
          <p:cNvPr id="15" name="Content Placeholder 6"/>
          <p:cNvSpPr>
            <a:spLocks noGrp="1"/>
          </p:cNvSpPr>
          <p:nvPr>
            <p:ph type="body" sz="quarter" idx="15"/>
          </p:nvPr>
        </p:nvSpPr>
        <p:spPr>
          <a:xfrm>
            <a:off x="459443" y="1685798"/>
            <a:ext cx="8033657" cy="1072516"/>
          </a:xfrm>
        </p:spPr>
        <p:txBody>
          <a:bodyPr>
            <a:normAutofit/>
          </a:bodyPr>
          <a:lstStyle/>
          <a:p>
            <a:pPr marL="369888" indent="-369888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  <a:ea typeface="Times New Roman"/>
                <a:cs typeface="MyriadPro-Regular"/>
              </a:rPr>
              <a:t>1.</a:t>
            </a:r>
            <a:r>
              <a:rPr lang="en-US" dirty="0">
                <a:ea typeface="Times New Roman"/>
                <a:cs typeface="MyriadPro-Regular"/>
              </a:rPr>
              <a:t>	What financial information does a statement of stockholders’ equity report?</a:t>
            </a:r>
            <a:endParaRPr lang="en-US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1273" y="3048000"/>
            <a:ext cx="7315200" cy="1200329"/>
          </a:xfrm>
          <a:prstGeom prst="rect">
            <a:avLst/>
          </a:prstGeom>
          <a:solidFill>
            <a:srgbClr val="EEECE1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ANSWER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The changes in a corporation’s ownership for a fiscal period</a:t>
            </a:r>
          </a:p>
        </p:txBody>
      </p:sp>
      <p:sp>
        <p:nvSpPr>
          <p:cNvPr id="17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7</a:t>
            </a:r>
          </a:p>
        </p:txBody>
      </p:sp>
      <p:sp>
        <p:nvSpPr>
          <p:cNvPr id="18" name="Flowchart: Delay 17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978329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16-2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76250" y="723585"/>
            <a:ext cx="8280400" cy="67210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Lesson 16-2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Audit Your Understanding</a:t>
            </a:r>
          </a:p>
        </p:txBody>
      </p:sp>
      <p:sp>
        <p:nvSpPr>
          <p:cNvPr id="15" name="Content Placeholder 6"/>
          <p:cNvSpPr>
            <a:spLocks noGrp="1"/>
          </p:cNvSpPr>
          <p:nvPr>
            <p:ph type="body" sz="quarter" idx="15"/>
          </p:nvPr>
        </p:nvSpPr>
        <p:spPr>
          <a:xfrm>
            <a:off x="459443" y="1685798"/>
            <a:ext cx="8033657" cy="996316"/>
          </a:xfrm>
        </p:spPr>
        <p:txBody>
          <a:bodyPr>
            <a:normAutofit/>
          </a:bodyPr>
          <a:lstStyle/>
          <a:p>
            <a:pPr marL="369888" indent="-369888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  <a:ea typeface="Times New Roman"/>
                <a:cs typeface="MyriadPro-Regular"/>
              </a:rPr>
              <a:t>2.</a:t>
            </a:r>
            <a:r>
              <a:rPr lang="en-US" dirty="0">
                <a:ea typeface="Times New Roman"/>
                <a:cs typeface="MyriadPro-Regular"/>
              </a:rPr>
              <a:t>	What are the two major sections of a statement of stockholders’ equity?</a:t>
            </a:r>
            <a:endParaRPr lang="en-US" sz="2800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1273" y="3025329"/>
            <a:ext cx="7315200" cy="905633"/>
          </a:xfrm>
          <a:prstGeom prst="rect">
            <a:avLst/>
          </a:prstGeom>
          <a:solidFill>
            <a:srgbClr val="EEECE1"/>
          </a:solidFill>
        </p:spPr>
        <p:txBody>
          <a:bodyPr wrap="square" rtlCol="0">
            <a:spAutoFit/>
          </a:bodyPr>
          <a:lstStyle/>
          <a:p>
            <a:pPr marL="0" marR="0" lvl="0" indent="-34290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ANSWER</a:t>
            </a:r>
          </a:p>
          <a:p>
            <a:pPr marL="0" marR="0" lvl="0" indent="-34290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Capital Stock and Retained Earnings</a:t>
            </a:r>
          </a:p>
        </p:txBody>
      </p:sp>
      <p:sp>
        <p:nvSpPr>
          <p:cNvPr id="17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8</a:t>
            </a:r>
          </a:p>
        </p:txBody>
      </p:sp>
      <p:sp>
        <p:nvSpPr>
          <p:cNvPr id="18" name="Flowchart: Delay 17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978329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16-2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76250" y="723585"/>
            <a:ext cx="8280400" cy="67210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Lesson 16-2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Audit Your Understanding</a:t>
            </a:r>
          </a:p>
        </p:txBody>
      </p:sp>
      <p:sp>
        <p:nvSpPr>
          <p:cNvPr id="15" name="Content Placeholder 6"/>
          <p:cNvSpPr>
            <a:spLocks noGrp="1"/>
          </p:cNvSpPr>
          <p:nvPr>
            <p:ph type="body" sz="quarter" idx="15"/>
          </p:nvPr>
        </p:nvSpPr>
        <p:spPr>
          <a:xfrm>
            <a:off x="459443" y="1685798"/>
            <a:ext cx="8033657" cy="1072516"/>
          </a:xfrm>
        </p:spPr>
        <p:txBody>
          <a:bodyPr>
            <a:normAutofit/>
          </a:bodyPr>
          <a:lstStyle/>
          <a:p>
            <a:pPr marL="369888" indent="-369888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  <a:ea typeface="Times New Roman"/>
                <a:cs typeface="MyriadPro-Regular"/>
              </a:rPr>
              <a:t>3.</a:t>
            </a:r>
            <a:r>
              <a:rPr lang="en-US" dirty="0">
                <a:ea typeface="Times New Roman"/>
                <a:cs typeface="MyriadPro-Regular"/>
              </a:rPr>
              <a:t>	Where is the information found to prepare the Capital Stock section of a statement of stockholders’ equity?</a:t>
            </a:r>
            <a:endParaRPr lang="en-US" sz="2800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1273" y="3025329"/>
            <a:ext cx="7315200" cy="886397"/>
          </a:xfrm>
          <a:prstGeom prst="rect">
            <a:avLst/>
          </a:prstGeom>
          <a:solidFill>
            <a:srgbClr val="EEECE1"/>
          </a:solidFill>
        </p:spPr>
        <p:txBody>
          <a:bodyPr wrap="square" rtlCol="0">
            <a:spAutoFit/>
          </a:bodyPr>
          <a:lstStyle/>
          <a:p>
            <a:pPr marL="0" marR="0" lvl="0" indent="-34290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ANSWER</a:t>
            </a:r>
          </a:p>
          <a:p>
            <a:pPr marL="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In the Capital Stock general ledger account</a:t>
            </a:r>
          </a:p>
        </p:txBody>
      </p:sp>
      <p:sp>
        <p:nvSpPr>
          <p:cNvPr id="17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9</a:t>
            </a:r>
          </a:p>
        </p:txBody>
      </p:sp>
      <p:sp>
        <p:nvSpPr>
          <p:cNvPr id="18" name="Flowchart: Delay 17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978329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16-2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11892"/>
      </a:dk1>
      <a:lt1>
        <a:srgbClr val="FFFFFF"/>
      </a:lt1>
      <a:dk2>
        <a:srgbClr val="006198"/>
      </a:dk2>
      <a:lt2>
        <a:srgbClr val="E7E6E6"/>
      </a:lt2>
      <a:accent1>
        <a:srgbClr val="0098D4"/>
      </a:accent1>
      <a:accent2>
        <a:srgbClr val="00B7E6"/>
      </a:accent2>
      <a:accent3>
        <a:srgbClr val="81CFEC"/>
      </a:accent3>
      <a:accent4>
        <a:srgbClr val="E8255F"/>
      </a:accent4>
      <a:accent5>
        <a:srgbClr val="FF6300"/>
      </a:accent5>
      <a:accent6>
        <a:srgbClr val="F5B600"/>
      </a:accent6>
      <a:hlink>
        <a:srgbClr val="00B7E6"/>
      </a:hlink>
      <a:folHlink>
        <a:srgbClr val="0098D4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  <a:effectLst/>
      </a:spPr>
      <a:bodyPr wrap="square" lIns="0" tIns="0" rIns="0" rtlCol="0" anchor="b">
        <a:spAutoFit/>
      </a:bodyPr>
      <a:lstStyle>
        <a:defPPr>
          <a:defRPr sz="2000" smtClean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Gilbertson_C21_11e PPT Template (Read-Only)" id="{9080F0FD-2DBD-B940-951A-23B0D5DCBA39}" vid="{59C5481E-374E-FE4C-AF5C-F3E808802C41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3992</TotalTime>
  <Words>292</Words>
  <Application>Microsoft Macintosh PowerPoint</Application>
  <PresentationFormat>On-screen Show (4:3)</PresentationFormat>
  <Paragraphs>86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Custom Design</vt:lpstr>
      <vt:lpstr>LESSON 16-2 Preparing a Statement of  Stockholders’ Equity</vt:lpstr>
      <vt:lpstr>Stockholders’ Equity Information</vt:lpstr>
      <vt:lpstr>Stockholders’ Equity Information</vt:lpstr>
      <vt:lpstr>Capital Stock Section of the Statement  of Stockholders’ Equity</vt:lpstr>
      <vt:lpstr>Capital Stock Section of the Statement  of Stockholders’ Equity</vt:lpstr>
      <vt:lpstr>Retained Earnings Section of the Statement of Stockholders’ Equity</vt:lpstr>
      <vt:lpstr>Lesson 16-2 Audit Your Understanding</vt:lpstr>
      <vt:lpstr>Lesson 16-2 Audit Your Understanding</vt:lpstr>
      <vt:lpstr>Lesson 16-2 Audit Your Understanding</vt:lpstr>
      <vt:lpstr>Lesson 16-2 Audit Your Understanding</vt:lpstr>
      <vt:lpstr>Lesson 16-2 Audit Your Understanding</vt:lpstr>
      <vt:lpstr>Lesson 16-2 Audit Your Understanding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McLaughlin</dc:creator>
  <cp:lastModifiedBy>lw-dlf</cp:lastModifiedBy>
  <cp:revision>309</cp:revision>
  <dcterms:created xsi:type="dcterms:W3CDTF">2012-07-02T15:51:50Z</dcterms:created>
  <dcterms:modified xsi:type="dcterms:W3CDTF">2018-02-02T11:42:41Z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-748959103</vt:i4>
  </property>
  <property fmtid="{D5CDD505-2E9C-101B-9397-08002B2CF9AE}" pid="3" name="_NewReviewCycle">
    <vt:lpwstr/>
  </property>
  <property fmtid="{D5CDD505-2E9C-101B-9397-08002B2CF9AE}" pid="4" name="_EmailSubject">
    <vt:lpwstr>C21 PPT Sample Comments</vt:lpwstr>
  </property>
  <property fmtid="{D5CDD505-2E9C-101B-9397-08002B2CF9AE}" pid="5" name="_AuthorEmail">
    <vt:lpwstr>Diane.Bowdler@cengage.com</vt:lpwstr>
  </property>
  <property fmtid="{D5CDD505-2E9C-101B-9397-08002B2CF9AE}" pid="6" name="_AuthorEmailDisplayName">
    <vt:lpwstr>Bowdler, Diane</vt:lpwstr>
  </property>
</Properties>
</file>