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56" r:id="rId2"/>
  </p:sldMasterIdLst>
  <p:notesMasterIdLst>
    <p:notesMasterId r:id="rId17"/>
  </p:notesMasterIdLst>
  <p:sldIdLst>
    <p:sldId id="355" r:id="rId3"/>
    <p:sldId id="364" r:id="rId4"/>
    <p:sldId id="365" r:id="rId5"/>
    <p:sldId id="366" r:id="rId6"/>
    <p:sldId id="367" r:id="rId7"/>
    <p:sldId id="383" r:id="rId8"/>
    <p:sldId id="368" r:id="rId9"/>
    <p:sldId id="369" r:id="rId10"/>
    <p:sldId id="370" r:id="rId11"/>
    <p:sldId id="343" r:id="rId12"/>
    <p:sldId id="344" r:id="rId13"/>
    <p:sldId id="345" r:id="rId14"/>
    <p:sldId id="346" r:id="rId15"/>
    <p:sldId id="34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923">
          <p15:clr>
            <a:srgbClr val="A4A3A4"/>
          </p15:clr>
        </p15:guide>
        <p15:guide id="4" orient="horz" pos="1099">
          <p15:clr>
            <a:srgbClr val="A4A3A4"/>
          </p15:clr>
        </p15:guide>
        <p15:guide id="5" orient="horz" pos="705">
          <p15:clr>
            <a:srgbClr val="A4A3A4"/>
          </p15:clr>
        </p15:guide>
        <p15:guide id="6" pos="5517">
          <p15:clr>
            <a:srgbClr val="A4A3A4"/>
          </p15:clr>
        </p15:guide>
        <p15:guide id="7" pos="298">
          <p15:clr>
            <a:srgbClr val="A4A3A4"/>
          </p15:clr>
        </p15:guide>
        <p15:guide id="8" pos="531">
          <p15:clr>
            <a:srgbClr val="A4A3A4"/>
          </p15:clr>
        </p15:guide>
        <p15:guide id="9" pos="718">
          <p15:clr>
            <a:srgbClr val="A4A3A4"/>
          </p15:clr>
        </p15:guide>
        <p15:guide id="10" pos="104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 User" initials="CU" lastIdx="1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D5AB"/>
    <a:srgbClr val="EA0000"/>
    <a:srgbClr val="77933C"/>
    <a:srgbClr val="FF3300"/>
    <a:srgbClr val="FF0000"/>
    <a:srgbClr val="CC0000"/>
    <a:srgbClr val="73BEF1"/>
    <a:srgbClr val="1376B9"/>
    <a:srgbClr val="1312B9"/>
    <a:srgbClr val="4F81B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5889" autoAdjust="0"/>
    <p:restoredTop sz="94705" autoAdjust="0"/>
  </p:normalViewPr>
  <p:slideViewPr>
    <p:cSldViewPr>
      <p:cViewPr varScale="1">
        <p:scale>
          <a:sx n="119" d="100"/>
          <a:sy n="119" d="100"/>
        </p:scale>
        <p:origin x="-948" y="-102"/>
      </p:cViewPr>
      <p:guideLst>
        <p:guide orient="horz" pos="2160"/>
        <p:guide orient="horz" pos="1923"/>
        <p:guide orient="horz" pos="1099"/>
        <p:guide orient="horz" pos="705"/>
        <p:guide pos="2880"/>
        <p:guide pos="5517"/>
        <p:guide pos="298"/>
        <p:guide pos="531"/>
        <p:guide pos="718"/>
        <p:guide pos="1047"/>
      </p:guideLst>
    </p:cSldViewPr>
  </p:slideViewPr>
  <p:outlineViewPr>
    <p:cViewPr>
      <p:scale>
        <a:sx n="33" d="100"/>
        <a:sy n="33" d="100"/>
      </p:scale>
      <p:origin x="0" y="73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02248-3E8E-4013-A492-EE2D20E1DA6B}" type="datetimeFigureOut">
              <a:rPr lang="en-US" smtClean="0"/>
              <a:pPr/>
              <a:t>2/2/2018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F03EE-1FBA-4CD6-A9B1-250AC4FFD3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91187"/>
            <a:ext cx="7886700" cy="684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50457" y="3619988"/>
            <a:ext cx="1843088" cy="597477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rgbClr val="004A7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pic>
        <p:nvPicPr>
          <p:cNvPr id="10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62" y="6375400"/>
            <a:ext cx="995657" cy="29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6527322"/>
            <a:ext cx="9144000" cy="27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Gilbertson, Century 21 Accounting General Journal, 11 Edition. © 2019 Cengage. All Rights Reserved. </a:t>
            </a:r>
          </a:p>
          <a:p>
            <a:pPr algn="ctr"/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173265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4" y="1638300"/>
            <a:ext cx="8033657" cy="4394200"/>
          </a:xfrm>
        </p:spPr>
        <p:txBody>
          <a:bodyPr>
            <a:normAutofit/>
          </a:bodyPr>
          <a:lstStyle>
            <a:lvl1pPr marL="342900" indent="-342900">
              <a:buClr>
                <a:srgbClr val="004A78"/>
              </a:buClr>
              <a:buFont typeface="Arial" charset="0"/>
              <a:buChar char="•"/>
              <a:defRPr sz="2000">
                <a:solidFill>
                  <a:srgbClr val="000000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</a:t>
            </a:r>
          </a:p>
          <a:p>
            <a:pPr lvl="0"/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</a:t>
            </a:r>
          </a:p>
          <a:p>
            <a:pPr lvl="0"/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905811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4" y="1638300"/>
            <a:ext cx="8033657" cy="4394200"/>
          </a:xfrm>
        </p:spPr>
        <p:txBody>
          <a:bodyPr>
            <a:normAutofit/>
          </a:bodyPr>
          <a:lstStyle>
            <a:lvl1pPr marL="457200" indent="-457200">
              <a:buClr>
                <a:srgbClr val="004A78"/>
              </a:buClr>
              <a:buFont typeface="+mj-lt"/>
              <a:buAutoNum type="arabicPeriod"/>
              <a:defRPr sz="2000">
                <a:solidFill>
                  <a:srgbClr val="000000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</a:t>
            </a:r>
          </a:p>
          <a:p>
            <a:pPr lvl="0"/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</a:t>
            </a:r>
          </a:p>
          <a:p>
            <a:pPr lvl="0"/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6454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734264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4" y="1638300"/>
            <a:ext cx="8033657" cy="4394200"/>
          </a:xfrm>
        </p:spPr>
        <p:txBody>
          <a:bodyPr>
            <a:normAutofit/>
          </a:bodyPr>
          <a:lstStyle>
            <a:lvl1pPr marL="342900" indent="-342900">
              <a:buClr>
                <a:srgbClr val="004A78"/>
              </a:buClr>
              <a:buFont typeface="Arial" charset="0"/>
              <a:buChar char="•"/>
              <a:defRPr sz="2000">
                <a:solidFill>
                  <a:srgbClr val="004A78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915173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0"/>
          </p:nvPr>
        </p:nvSpPr>
        <p:spPr>
          <a:xfrm>
            <a:off x="1421642" y="2019870"/>
            <a:ext cx="6096000" cy="338009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45983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764034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75438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39623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39623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535113"/>
            <a:ext cx="3962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174875"/>
            <a:ext cx="3962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4" y="1289684"/>
            <a:ext cx="8033657" cy="3732692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527322"/>
            <a:ext cx="9144000" cy="27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Gilbertson, Century 21 Accounting General Journal, 11 Edition. © 2019 Cengage. All Rights Reserved. </a:t>
            </a:r>
          </a:p>
          <a:p>
            <a:pPr algn="ctr"/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1035067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2" y="1290693"/>
            <a:ext cx="8033657" cy="348047"/>
          </a:xfrm>
        </p:spPr>
        <p:txBody>
          <a:bodyPr>
            <a:noAutofit/>
          </a:bodyPr>
          <a:lstStyle>
            <a:lvl1pPr marL="0" indent="0" algn="l">
              <a:buNone/>
              <a:defRPr sz="2400" b="1" i="0" baseline="0">
                <a:solidFill>
                  <a:srgbClr val="00629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557679" y="1737343"/>
            <a:ext cx="8033657" cy="1462674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1" y="3389730"/>
            <a:ext cx="8033657" cy="348047"/>
          </a:xfrm>
        </p:spPr>
        <p:txBody>
          <a:bodyPr>
            <a:noAutofit/>
          </a:bodyPr>
          <a:lstStyle>
            <a:lvl1pPr marL="0" indent="0" algn="l">
              <a:buNone/>
              <a:defRPr sz="2400" b="1" i="0" baseline="0">
                <a:solidFill>
                  <a:srgbClr val="00629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57679" y="3856204"/>
            <a:ext cx="8033657" cy="1462674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6690" y="6315078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879366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57683" y="1579018"/>
            <a:ext cx="3813351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3" y="2202774"/>
            <a:ext cx="3813351" cy="3953578"/>
          </a:xfrm>
        </p:spPr>
        <p:txBody>
          <a:bodyPr>
            <a:normAutofit/>
          </a:bodyPr>
          <a:lstStyle>
            <a:lvl1pPr marL="2286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1pPr>
            <a:lvl2pPr marL="6858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2pPr>
            <a:lvl3pPr marL="11430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3pPr>
            <a:lvl4pPr marL="16002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4pPr>
            <a:lvl5pPr marL="20574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 Massa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fusce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nisi porta lorem. </a:t>
            </a:r>
            <a:r>
              <a:rPr lang="en-US" dirty="0" err="1"/>
              <a:t>Fermentum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dui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id </a:t>
            </a:r>
            <a:r>
              <a:rPr lang="en-US" dirty="0" err="1"/>
              <a:t>venenatis</a:t>
            </a:r>
            <a:r>
              <a:rPr lang="en-US" dirty="0"/>
              <a:t> a </a:t>
            </a:r>
            <a:r>
              <a:rPr lang="en-US" dirty="0" err="1"/>
              <a:t>condimentum</a:t>
            </a:r>
            <a:r>
              <a:rPr lang="en-US" dirty="0"/>
              <a:t>. Non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20"/>
          </p:nvPr>
        </p:nvSpPr>
        <p:spPr>
          <a:xfrm>
            <a:off x="4777988" y="1579018"/>
            <a:ext cx="3813351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777988" y="2202774"/>
            <a:ext cx="3813351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Clr>
                <a:srgbClr val="004A78"/>
              </a:buClr>
              <a:buFontTx/>
              <a:buChar char="‒"/>
              <a:defRPr sz="1800">
                <a:solidFill>
                  <a:srgbClr val="000000"/>
                </a:solidFill>
              </a:defRPr>
            </a:lvl2pPr>
            <a:lvl3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3pPr>
            <a:lvl4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4pPr>
            <a:lvl5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 Massa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fusce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nisi porta lorem. </a:t>
            </a:r>
            <a:r>
              <a:rPr lang="en-US" dirty="0" err="1"/>
              <a:t>Fermentum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dui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id </a:t>
            </a:r>
            <a:r>
              <a:rPr lang="en-US" dirty="0" err="1"/>
              <a:t>venenatis</a:t>
            </a:r>
            <a:r>
              <a:rPr lang="en-US" dirty="0"/>
              <a:t> a </a:t>
            </a:r>
            <a:r>
              <a:rPr lang="en-US" dirty="0" err="1"/>
              <a:t>condimentum</a:t>
            </a:r>
            <a:r>
              <a:rPr lang="en-US" dirty="0"/>
              <a:t>. Non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69670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1759007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57683" y="1579018"/>
            <a:ext cx="2475302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3" y="2202774"/>
            <a:ext cx="24753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2"/>
          </p:nvPr>
        </p:nvSpPr>
        <p:spPr>
          <a:xfrm>
            <a:off x="3334350" y="1579018"/>
            <a:ext cx="2475302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334350" y="2202774"/>
            <a:ext cx="24753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3"/>
          </p:nvPr>
        </p:nvSpPr>
        <p:spPr>
          <a:xfrm>
            <a:off x="6109465" y="1579018"/>
            <a:ext cx="2475302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116038" y="2202774"/>
            <a:ext cx="24753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69670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1377184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4" y="1289687"/>
            <a:ext cx="8033657" cy="2750053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55173" y="4846655"/>
            <a:ext cx="8033657" cy="82550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to add caption to accompany content. 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eiusmod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tempor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labore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dolore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magna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aliqua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Viverra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vitae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congue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felis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donec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35747" y="6315078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1474805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49838" y="1619557"/>
            <a:ext cx="4857750" cy="4259263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609230" y="4070657"/>
            <a:ext cx="2982305" cy="1808163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to add caption to accompany content. 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eiusmod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tempor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labore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dolore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magna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aliqua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Viverra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vitae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congue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felis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donec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8605" y="6315078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87119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96125"/>
            <a:ext cx="7886700" cy="6721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55931" y="2193424"/>
            <a:ext cx="7232139" cy="618014"/>
          </a:xfrm>
        </p:spPr>
        <p:txBody>
          <a:bodyPr anchor="b">
            <a:noAutofit/>
          </a:bodyPr>
          <a:lstStyle>
            <a:lvl1pPr marL="0" indent="0" algn="ctr">
              <a:buNone/>
              <a:defRPr sz="5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Unit 1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47" y="6356350"/>
            <a:ext cx="1274569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46362" y="635635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838174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997682" y="3112899"/>
            <a:ext cx="2473070" cy="618014"/>
          </a:xfrm>
        </p:spPr>
        <p:txBody>
          <a:bodyPr anchor="b">
            <a:noAutofit/>
          </a:bodyPr>
          <a:lstStyle>
            <a:lvl1pPr marL="0" indent="0" algn="l">
              <a:buNone/>
              <a:defRPr sz="3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97683" y="4035477"/>
            <a:ext cx="4802013" cy="67210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84549" y="314482"/>
            <a:ext cx="2507456" cy="43180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47" y="6356350"/>
            <a:ext cx="1274569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1880" y="635635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617780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672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701" y="6356351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629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25" y="6369051"/>
            <a:ext cx="993269" cy="29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0" y="1325880"/>
            <a:ext cx="8686800" cy="0"/>
          </a:xfrm>
          <a:prstGeom prst="line">
            <a:avLst/>
          </a:prstGeom>
          <a:ln w="38100">
            <a:solidFill>
              <a:srgbClr val="AAD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 i="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None/>
        <a:defRPr sz="2800" kern="1200" baseline="0">
          <a:solidFill>
            <a:srgbClr val="000000"/>
          </a:solidFill>
          <a:latin typeface="Arial" charset="0"/>
          <a:ea typeface="Arial" charset="0"/>
          <a:cs typeface="Arial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Wave 6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1"/>
                </a:solidFill>
              </a:rPr>
              <a:t>© 2014 Cengage Learning.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2320" y="6583680"/>
            <a:ext cx="1828800" cy="27432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325880"/>
            <a:ext cx="8686800" cy="0"/>
          </a:xfrm>
          <a:prstGeom prst="line">
            <a:avLst/>
          </a:prstGeom>
          <a:ln w="38100">
            <a:solidFill>
              <a:srgbClr val="AAD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transition>
    <p:wipe dir="r"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0000"/>
        </a:buClr>
        <a:buFont typeface="Calibri" pitchFamily="34" charset="0"/>
        <a:buChar char="●"/>
        <a:defRPr lang="en-US" sz="32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Calibri" pitchFamily="34" charset="0"/>
        <a:buChar char="●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9"/>
          <p:cNvSpPr>
            <a:spLocks noGrp="1"/>
          </p:cNvSpPr>
          <p:nvPr>
            <p:ph type="title"/>
          </p:nvPr>
        </p:nvSpPr>
        <p:spPr>
          <a:xfrm>
            <a:off x="825989" y="702882"/>
            <a:ext cx="8021232" cy="1278318"/>
          </a:xfrm>
        </p:spPr>
        <p:txBody>
          <a:bodyPr/>
          <a:lstStyle/>
          <a:p>
            <a:pPr algn="l"/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LESSON</a:t>
            </a:r>
            <a:r>
              <a:rPr lang="en-US" dirty="0"/>
              <a:t/>
            </a:r>
            <a:br>
              <a:rPr lang="en-US" dirty="0"/>
            </a:br>
            <a:r>
              <a:rPr lang="en-US" sz="4000" dirty="0">
                <a:solidFill>
                  <a:schemeClr val="bg1"/>
                </a:solidFill>
              </a:rPr>
              <a:t>16-3 </a:t>
            </a:r>
            <a:r>
              <a:rPr lang="en-IN" sz="4000" dirty="0">
                <a:solidFill>
                  <a:schemeClr val="bg1"/>
                </a:solidFill>
              </a:rPr>
              <a:t>Preparing a Balance Sheet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60095" y="2926866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24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Prepare a balance sheet for a business organized as a corporation.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1363579"/>
            <a:ext cx="914400" cy="419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Arial" pitchFamily="34" charset="0"/>
              </a:rPr>
              <a:t>Learning Objectives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5" y="723558"/>
            <a:ext cx="8285163" cy="6721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Lesson 16-3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Audit Your Understanding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453411" y="1686726"/>
            <a:ext cx="8033657" cy="767716"/>
          </a:xfrm>
        </p:spPr>
        <p:txBody>
          <a:bodyPr>
            <a:normAutofit/>
          </a:bodyPr>
          <a:lstStyle/>
          <a:p>
            <a:pPr marL="376238" indent="-376238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  <a:ea typeface="Times New Roman"/>
                <a:cs typeface="MyriadPro-Regular"/>
              </a:rPr>
              <a:t>1.</a:t>
            </a:r>
            <a:r>
              <a:rPr lang="en-US" dirty="0">
                <a:ea typeface="Times New Roman"/>
                <a:cs typeface="MyriadPro-Regular"/>
              </a:rPr>
              <a:t>	How does </a:t>
            </a:r>
            <a:r>
              <a:rPr lang="en-US" dirty="0" err="1">
                <a:ea typeface="Times New Roman"/>
                <a:cs typeface="MyriadPro-Regular"/>
              </a:rPr>
              <a:t>ThreeGreen</a:t>
            </a:r>
            <a:r>
              <a:rPr lang="en-US" dirty="0">
                <a:ea typeface="Times New Roman"/>
                <a:cs typeface="MyriadPro-Regular"/>
              </a:rPr>
              <a:t> classify its assets?</a:t>
            </a:r>
            <a:endParaRPr lang="en-US" sz="2800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4190" y="3055203"/>
            <a:ext cx="7315200" cy="830997"/>
          </a:xfrm>
          <a:prstGeom prst="rect">
            <a:avLst/>
          </a:prstGeom>
          <a:solidFill>
            <a:srgbClr val="EEECE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ANSWER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Current assets and plant assets</a:t>
            </a:r>
          </a:p>
        </p:txBody>
      </p:sp>
      <p:sp>
        <p:nvSpPr>
          <p:cNvPr id="15" name="Slide Number Placeholder 10"/>
          <p:cNvSpPr txBox="1">
            <a:spLocks/>
          </p:cNvSpPr>
          <p:nvPr/>
        </p:nvSpPr>
        <p:spPr>
          <a:xfrm>
            <a:off x="7178842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10</a:t>
            </a:r>
          </a:p>
        </p:txBody>
      </p:sp>
      <p:sp>
        <p:nvSpPr>
          <p:cNvPr id="16" name="Flowchart: Delay 15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16-3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453411" y="1678705"/>
            <a:ext cx="8033657" cy="1072516"/>
          </a:xfrm>
        </p:spPr>
        <p:txBody>
          <a:bodyPr>
            <a:normAutofit/>
          </a:bodyPr>
          <a:lstStyle/>
          <a:p>
            <a:pPr marL="376238" indent="-376238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  <a:ea typeface="Times New Roman"/>
                <a:cs typeface="MyriadPro-Regular"/>
              </a:rPr>
              <a:t>2.</a:t>
            </a:r>
            <a:r>
              <a:rPr lang="en-US" dirty="0">
                <a:ea typeface="Times New Roman"/>
                <a:cs typeface="MyriadPro-Regular"/>
              </a:rPr>
              <a:t>	What three items are listed on the balance sheet for an account having a related contra asset account?</a:t>
            </a:r>
            <a:endParaRPr lang="en-US" sz="2800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73075" y="723558"/>
            <a:ext cx="8285163" cy="6721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Lesson 16-3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Audit Your Understanding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4190" y="3056021"/>
            <a:ext cx="7315200" cy="1569660"/>
          </a:xfrm>
          <a:prstGeom prst="rect">
            <a:avLst/>
          </a:prstGeom>
          <a:solidFill>
            <a:srgbClr val="EEECE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ANSWER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The balance of the asset account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The balance of the contra asset account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The book value</a:t>
            </a:r>
          </a:p>
        </p:txBody>
      </p:sp>
      <p:sp>
        <p:nvSpPr>
          <p:cNvPr id="16" name="Slide Number Placeholder 10"/>
          <p:cNvSpPr txBox="1">
            <a:spLocks/>
          </p:cNvSpPr>
          <p:nvPr/>
        </p:nvSpPr>
        <p:spPr>
          <a:xfrm>
            <a:off x="7170821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11</a:t>
            </a:r>
          </a:p>
        </p:txBody>
      </p:sp>
      <p:sp>
        <p:nvSpPr>
          <p:cNvPr id="17" name="Flowchart: Delay 16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16-3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73075" y="723558"/>
            <a:ext cx="8285163" cy="6721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Lesson 16-3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Audit Your Understanding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453411" y="1686726"/>
            <a:ext cx="8033657" cy="767716"/>
          </a:xfrm>
        </p:spPr>
        <p:txBody>
          <a:bodyPr>
            <a:normAutofit/>
          </a:bodyPr>
          <a:lstStyle/>
          <a:p>
            <a:pPr marL="376238" indent="-376238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  <a:ea typeface="Times New Roman"/>
                <a:cs typeface="MyriadPro-Regular"/>
              </a:rPr>
              <a:t>3.</a:t>
            </a:r>
            <a:r>
              <a:rPr lang="en-US" dirty="0">
                <a:ea typeface="Times New Roman"/>
                <a:cs typeface="MyriadPro-Regular"/>
              </a:rPr>
              <a:t>	What is an example of a long-term liability?</a:t>
            </a:r>
            <a:endParaRPr lang="en-US" sz="2800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4189" y="3055203"/>
            <a:ext cx="7315200" cy="830997"/>
          </a:xfrm>
          <a:prstGeom prst="rect">
            <a:avLst/>
          </a:prstGeom>
          <a:solidFill>
            <a:srgbClr val="EEECE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ANSWER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Mortgage payable</a:t>
            </a:r>
          </a:p>
        </p:txBody>
      </p:sp>
      <p:sp>
        <p:nvSpPr>
          <p:cNvPr id="16" name="Slide Number Placeholder 10"/>
          <p:cNvSpPr txBox="1">
            <a:spLocks/>
          </p:cNvSpPr>
          <p:nvPr/>
        </p:nvSpPr>
        <p:spPr>
          <a:xfrm>
            <a:off x="7178842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12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6198"/>
              </a:solidFill>
              <a:effectLst/>
              <a:uLnTx/>
              <a:uFillTx/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17" name="Flowchart: Delay 16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16-3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73075" y="723558"/>
            <a:ext cx="8285163" cy="6721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Lesson 16-3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Audit Your Understanding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453411" y="1674695"/>
            <a:ext cx="8033657" cy="1072516"/>
          </a:xfrm>
        </p:spPr>
        <p:txBody>
          <a:bodyPr>
            <a:normAutofit/>
          </a:bodyPr>
          <a:lstStyle/>
          <a:p>
            <a:pPr marL="376238" indent="-376238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  <a:ea typeface="Times New Roman"/>
                <a:cs typeface="MyriadPro-Regular"/>
              </a:rPr>
              <a:t>4.</a:t>
            </a:r>
            <a:r>
              <a:rPr lang="en-US" dirty="0">
                <a:ea typeface="Times New Roman"/>
                <a:cs typeface="MyriadPro-Regular"/>
              </a:rPr>
              <a:t>	Where are the amounts obtained for the Stockholders’ Equity section of the balance sheet?</a:t>
            </a:r>
            <a:endParaRPr lang="en-US" sz="2800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4190" y="3056021"/>
            <a:ext cx="7315200" cy="830997"/>
          </a:xfrm>
          <a:prstGeom prst="rect">
            <a:avLst/>
          </a:prstGeom>
          <a:solidFill>
            <a:srgbClr val="EEECE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ANSWER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From the statement of stockholders’ equity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Slide Number Placeholder 10"/>
          <p:cNvSpPr txBox="1">
            <a:spLocks/>
          </p:cNvSpPr>
          <p:nvPr/>
        </p:nvSpPr>
        <p:spPr>
          <a:xfrm>
            <a:off x="7178842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13</a:t>
            </a:r>
          </a:p>
        </p:txBody>
      </p:sp>
      <p:sp>
        <p:nvSpPr>
          <p:cNvPr id="17" name="Flowchart: Delay 16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16-3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73075" y="723558"/>
            <a:ext cx="8285163" cy="6721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Lesson 16-3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Audit </a:t>
            </a:r>
            <a:r>
              <a:rPr lang="en-US" sz="3200">
                <a:latin typeface="Arial" pitchFamily="34" charset="0"/>
                <a:cs typeface="Arial" pitchFamily="34" charset="0"/>
              </a:rPr>
              <a:t>Your Understanding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453411" y="1677508"/>
            <a:ext cx="8033657" cy="1141892"/>
          </a:xfrm>
        </p:spPr>
        <p:txBody>
          <a:bodyPr>
            <a:normAutofit/>
          </a:bodyPr>
          <a:lstStyle/>
          <a:p>
            <a:pPr marL="376238" indent="-376238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  <a:ea typeface="Times New Roman"/>
                <a:cs typeface="MyriadPro-Regular"/>
              </a:rPr>
              <a:t>5.</a:t>
            </a:r>
            <a:r>
              <a:rPr lang="en-US" dirty="0">
                <a:ea typeface="Times New Roman"/>
                <a:cs typeface="MyriadPro-Regular"/>
              </a:rPr>
              <a:t>	What are two supporting schedules that might accompany a balance sheet?</a:t>
            </a:r>
            <a:endParaRPr lang="en-US" sz="2800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4190" y="3056021"/>
            <a:ext cx="7315200" cy="1200329"/>
          </a:xfrm>
          <a:prstGeom prst="rect">
            <a:avLst/>
          </a:prstGeom>
          <a:solidFill>
            <a:srgbClr val="EEECE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ANSWER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Schedule of accounts payable and schedule of accounts receivable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Slide Number Placeholder 10"/>
          <p:cNvSpPr txBox="1">
            <a:spLocks/>
          </p:cNvSpPr>
          <p:nvPr/>
        </p:nvSpPr>
        <p:spPr>
          <a:xfrm>
            <a:off x="7178842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14</a:t>
            </a:r>
          </a:p>
        </p:txBody>
      </p:sp>
      <p:sp>
        <p:nvSpPr>
          <p:cNvPr id="17" name="Flowchart: Delay 16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16-3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81168"/>
            <a:ext cx="7886700" cy="754062"/>
          </a:xfrm>
        </p:spPr>
        <p:txBody>
          <a:bodyPr>
            <a:noAutofit/>
          </a:bodyPr>
          <a:lstStyle/>
          <a:p>
            <a:r>
              <a:rPr lang="en-US" sz="3000" dirty="0"/>
              <a:t>Balance Sheet Information </a:t>
            </a:r>
            <a:br>
              <a:rPr lang="en-US" sz="3000" dirty="0"/>
            </a:br>
            <a:r>
              <a:rPr lang="en-US" sz="3000" dirty="0"/>
              <a:t>on a Trial Balance</a:t>
            </a:r>
          </a:p>
        </p:txBody>
      </p:sp>
      <p:pic>
        <p:nvPicPr>
          <p:cNvPr id="11" name="Picture 10" descr="Chapter 16_Page 4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90" y="1550469"/>
            <a:ext cx="4462272" cy="48463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LO3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2</a:t>
            </a:r>
          </a:p>
        </p:txBody>
      </p:sp>
      <p:sp>
        <p:nvSpPr>
          <p:cNvPr id="14" name="Flowchart: Delay 13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16-3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99758"/>
            <a:ext cx="7886700" cy="672105"/>
          </a:xfrm>
        </p:spPr>
        <p:txBody>
          <a:bodyPr>
            <a:normAutofit/>
          </a:bodyPr>
          <a:lstStyle/>
          <a:p>
            <a:r>
              <a:rPr lang="en-US" sz="3000" dirty="0"/>
              <a:t>Current Assets Section of a Balance Sheet</a:t>
            </a:r>
          </a:p>
        </p:txBody>
      </p:sp>
      <p:pic>
        <p:nvPicPr>
          <p:cNvPr id="71" name="Picture 70" descr="Chapter 16_Page 487.jpg"/>
          <p:cNvPicPr>
            <a:picLocks noChangeAspect="1"/>
          </p:cNvPicPr>
          <p:nvPr/>
        </p:nvPicPr>
        <p:blipFill>
          <a:blip r:embed="rId2" cstate="print"/>
          <a:srcRect b="6202"/>
          <a:stretch>
            <a:fillRect/>
          </a:stretch>
        </p:blipFill>
        <p:spPr>
          <a:xfrm>
            <a:off x="1339516" y="2322161"/>
            <a:ext cx="6400800" cy="3404379"/>
          </a:xfrm>
          <a:prstGeom prst="rect">
            <a:avLst/>
          </a:prstGeom>
        </p:spPr>
      </p:pic>
      <p:grpSp>
        <p:nvGrpSpPr>
          <p:cNvPr id="72" name="Group 71"/>
          <p:cNvGrpSpPr/>
          <p:nvPr/>
        </p:nvGrpSpPr>
        <p:grpSpPr>
          <a:xfrm>
            <a:off x="501316" y="1509934"/>
            <a:ext cx="3006141" cy="1850886"/>
            <a:chOff x="762000" y="1352490"/>
            <a:chExt cx="3006141" cy="1850886"/>
          </a:xfrm>
        </p:grpSpPr>
        <p:sp>
          <p:nvSpPr>
            <p:cNvPr id="73" name="Rectangle 72"/>
            <p:cNvSpPr/>
            <p:nvPr/>
          </p:nvSpPr>
          <p:spPr>
            <a:xfrm>
              <a:off x="1097418" y="1352490"/>
              <a:ext cx="267072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Current Assets Section</a:t>
              </a:r>
            </a:p>
          </p:txBody>
        </p:sp>
        <p:grpSp>
          <p:nvGrpSpPr>
            <p:cNvPr id="74" name="Group 12"/>
            <p:cNvGrpSpPr/>
            <p:nvPr/>
          </p:nvGrpSpPr>
          <p:grpSpPr>
            <a:xfrm>
              <a:off x="762000" y="1371600"/>
              <a:ext cx="1295400" cy="1831776"/>
              <a:chOff x="1066800" y="3048000"/>
              <a:chExt cx="1295400" cy="1831776"/>
            </a:xfrm>
          </p:grpSpPr>
          <p:cxnSp>
            <p:nvCxnSpPr>
              <p:cNvPr id="75" name="Straight Arrow Connector 74"/>
              <p:cNvCxnSpPr/>
              <p:nvPr/>
            </p:nvCxnSpPr>
            <p:spPr>
              <a:xfrm>
                <a:off x="1219200" y="3203376"/>
                <a:ext cx="1143000" cy="16764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76" name="Rectangle 7"/>
              <p:cNvSpPr>
                <a:spLocks noChangeArrowheads="1"/>
              </p:cNvSpPr>
              <p:nvPr/>
            </p:nvSpPr>
            <p:spPr bwMode="auto">
              <a:xfrm>
                <a:off x="1066800" y="304800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2</a:t>
                </a:r>
              </a:p>
            </p:txBody>
          </p:sp>
        </p:grpSp>
      </p:grpSp>
      <p:grpSp>
        <p:nvGrpSpPr>
          <p:cNvPr id="77" name="Group 76"/>
          <p:cNvGrpSpPr/>
          <p:nvPr/>
        </p:nvGrpSpPr>
        <p:grpSpPr>
          <a:xfrm>
            <a:off x="3645255" y="1509934"/>
            <a:ext cx="1386293" cy="936486"/>
            <a:chOff x="762000" y="1352490"/>
            <a:chExt cx="1386293" cy="936486"/>
          </a:xfrm>
        </p:grpSpPr>
        <p:sp>
          <p:nvSpPr>
            <p:cNvPr id="78" name="Rectangle 77"/>
            <p:cNvSpPr/>
            <p:nvPr/>
          </p:nvSpPr>
          <p:spPr>
            <a:xfrm>
              <a:off x="1104417" y="1352490"/>
              <a:ext cx="10438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Heading</a:t>
              </a:r>
            </a:p>
          </p:txBody>
        </p:sp>
        <p:grpSp>
          <p:nvGrpSpPr>
            <p:cNvPr id="79" name="Group 12"/>
            <p:cNvGrpSpPr/>
            <p:nvPr/>
          </p:nvGrpSpPr>
          <p:grpSpPr>
            <a:xfrm>
              <a:off x="762000" y="1371600"/>
              <a:ext cx="437461" cy="917376"/>
              <a:chOff x="1066800" y="3048000"/>
              <a:chExt cx="437461" cy="917376"/>
            </a:xfrm>
          </p:grpSpPr>
          <p:cxnSp>
            <p:nvCxnSpPr>
              <p:cNvPr id="80" name="Straight Arrow Connector 79"/>
              <p:cNvCxnSpPr/>
              <p:nvPr/>
            </p:nvCxnSpPr>
            <p:spPr>
              <a:xfrm>
                <a:off x="1249680" y="3124200"/>
                <a:ext cx="254581" cy="841176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81" name="Rectangle 7"/>
              <p:cNvSpPr>
                <a:spLocks noChangeArrowheads="1"/>
              </p:cNvSpPr>
              <p:nvPr/>
            </p:nvSpPr>
            <p:spPr bwMode="auto">
              <a:xfrm>
                <a:off x="1066800" y="304800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</p:grpSp>
      </p:grpSp>
      <p:grpSp>
        <p:nvGrpSpPr>
          <p:cNvPr id="82" name="Group 81"/>
          <p:cNvGrpSpPr/>
          <p:nvPr/>
        </p:nvGrpSpPr>
        <p:grpSpPr>
          <a:xfrm>
            <a:off x="5987716" y="1509934"/>
            <a:ext cx="2667000" cy="2612886"/>
            <a:chOff x="-1594104" y="1371600"/>
            <a:chExt cx="2667000" cy="2612886"/>
          </a:xfrm>
        </p:grpSpPr>
        <p:sp>
          <p:nvSpPr>
            <p:cNvPr id="83" name="Rectangle 82"/>
            <p:cNvSpPr/>
            <p:nvPr/>
          </p:nvSpPr>
          <p:spPr>
            <a:xfrm>
              <a:off x="-1594104" y="1371600"/>
              <a:ext cx="243840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Book Value of Accounts Receivable</a:t>
              </a:r>
            </a:p>
          </p:txBody>
        </p:sp>
        <p:grpSp>
          <p:nvGrpSpPr>
            <p:cNvPr id="84" name="Group 12"/>
            <p:cNvGrpSpPr/>
            <p:nvPr/>
          </p:nvGrpSpPr>
          <p:grpSpPr>
            <a:xfrm>
              <a:off x="-984504" y="1698486"/>
              <a:ext cx="2057400" cy="2286000"/>
              <a:chOff x="-679704" y="3374886"/>
              <a:chExt cx="2057400" cy="2286000"/>
            </a:xfrm>
          </p:grpSpPr>
          <p:cxnSp>
            <p:nvCxnSpPr>
              <p:cNvPr id="85" name="Straight Arrow Connector 84"/>
              <p:cNvCxnSpPr/>
              <p:nvPr/>
            </p:nvCxnSpPr>
            <p:spPr>
              <a:xfrm flipH="1">
                <a:off x="-679704" y="3527286"/>
                <a:ext cx="1866898" cy="21336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86" name="Rectangle 7"/>
              <p:cNvSpPr>
                <a:spLocks noChangeArrowheads="1"/>
              </p:cNvSpPr>
              <p:nvPr/>
            </p:nvSpPr>
            <p:spPr bwMode="auto">
              <a:xfrm>
                <a:off x="1011936" y="3374886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3</a:t>
                </a:r>
              </a:p>
            </p:txBody>
          </p:sp>
        </p:grpSp>
      </p:grpSp>
      <p:grpSp>
        <p:nvGrpSpPr>
          <p:cNvPr id="87" name="Group 86"/>
          <p:cNvGrpSpPr/>
          <p:nvPr/>
        </p:nvGrpSpPr>
        <p:grpSpPr>
          <a:xfrm>
            <a:off x="2939716" y="4961020"/>
            <a:ext cx="4191000" cy="1560731"/>
            <a:chOff x="-76201" y="457200"/>
            <a:chExt cx="4191000" cy="1560731"/>
          </a:xfrm>
        </p:grpSpPr>
        <p:sp>
          <p:nvSpPr>
            <p:cNvPr id="88" name="Rectangle 87"/>
            <p:cNvSpPr/>
            <p:nvPr/>
          </p:nvSpPr>
          <p:spPr>
            <a:xfrm>
              <a:off x="1143000" y="1371600"/>
              <a:ext cx="297179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Remaining Current</a:t>
              </a:r>
              <a:b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Asset Accounts</a:t>
              </a:r>
            </a:p>
          </p:txBody>
        </p:sp>
        <p:grpSp>
          <p:nvGrpSpPr>
            <p:cNvPr id="89" name="Group 12"/>
            <p:cNvGrpSpPr/>
            <p:nvPr/>
          </p:nvGrpSpPr>
          <p:grpSpPr>
            <a:xfrm>
              <a:off x="-76201" y="457200"/>
              <a:ext cx="1203961" cy="1307592"/>
              <a:chOff x="228599" y="2133600"/>
              <a:chExt cx="1203961" cy="1307592"/>
            </a:xfrm>
          </p:grpSpPr>
          <p:cxnSp>
            <p:nvCxnSpPr>
              <p:cNvPr id="90" name="Straight Arrow Connector 89"/>
              <p:cNvCxnSpPr/>
              <p:nvPr/>
            </p:nvCxnSpPr>
            <p:spPr>
              <a:xfrm flipH="1" flipV="1">
                <a:off x="228599" y="2133600"/>
                <a:ext cx="1066802" cy="11430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91" name="Rectangle 7"/>
              <p:cNvSpPr>
                <a:spLocks noChangeArrowheads="1"/>
              </p:cNvSpPr>
              <p:nvPr/>
            </p:nvSpPr>
            <p:spPr bwMode="auto">
              <a:xfrm>
                <a:off x="1066800" y="3075432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4</a:t>
                </a:r>
              </a:p>
            </p:txBody>
          </p:sp>
        </p:grpSp>
      </p:grpSp>
      <p:grpSp>
        <p:nvGrpSpPr>
          <p:cNvPr id="92" name="Group 91"/>
          <p:cNvGrpSpPr/>
          <p:nvPr/>
        </p:nvGrpSpPr>
        <p:grpSpPr>
          <a:xfrm>
            <a:off x="6673516" y="5570620"/>
            <a:ext cx="1853184" cy="951131"/>
            <a:chOff x="762000" y="1039368"/>
            <a:chExt cx="1853184" cy="951131"/>
          </a:xfrm>
        </p:grpSpPr>
        <p:sp>
          <p:nvSpPr>
            <p:cNvPr id="93" name="Rectangle 92"/>
            <p:cNvSpPr/>
            <p:nvPr/>
          </p:nvSpPr>
          <p:spPr>
            <a:xfrm>
              <a:off x="1085088" y="1344168"/>
              <a:ext cx="153009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Total Current Assets</a:t>
              </a:r>
            </a:p>
          </p:txBody>
        </p:sp>
        <p:grpSp>
          <p:nvGrpSpPr>
            <p:cNvPr id="94" name="Group 12"/>
            <p:cNvGrpSpPr/>
            <p:nvPr/>
          </p:nvGrpSpPr>
          <p:grpSpPr>
            <a:xfrm>
              <a:off x="762000" y="1039368"/>
              <a:ext cx="365760" cy="697992"/>
              <a:chOff x="1066800" y="2715768"/>
              <a:chExt cx="365760" cy="697992"/>
            </a:xfrm>
          </p:grpSpPr>
          <p:cxnSp>
            <p:nvCxnSpPr>
              <p:cNvPr id="95" name="Straight Arrow Connector 94"/>
              <p:cNvCxnSpPr/>
              <p:nvPr/>
            </p:nvCxnSpPr>
            <p:spPr>
              <a:xfrm flipV="1">
                <a:off x="1249680" y="2715768"/>
                <a:ext cx="0" cy="484632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96" name="Rectangle 7"/>
              <p:cNvSpPr>
                <a:spLocks noChangeArrowheads="1"/>
              </p:cNvSpPr>
              <p:nvPr/>
            </p:nvSpPr>
            <p:spPr bwMode="auto">
              <a:xfrm>
                <a:off x="1066800" y="304800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5</a:t>
                </a:r>
              </a:p>
            </p:txBody>
          </p:sp>
        </p:grpSp>
      </p:grpSp>
      <p:sp>
        <p:nvSpPr>
          <p:cNvPr id="97" name="TextBox 96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LO3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3</a:t>
            </a:r>
          </a:p>
        </p:txBody>
      </p:sp>
      <p:sp>
        <p:nvSpPr>
          <p:cNvPr id="99" name="Flowchart: Delay 98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16-3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99758"/>
            <a:ext cx="7886700" cy="672105"/>
          </a:xfrm>
        </p:spPr>
        <p:txBody>
          <a:bodyPr/>
          <a:lstStyle/>
          <a:p>
            <a:r>
              <a:rPr lang="en-US" sz="3000"/>
              <a:t>Plant Assets Section of a Balance Sheet</a:t>
            </a:r>
            <a:endParaRPr lang="en-US" sz="3000" dirty="0"/>
          </a:p>
        </p:txBody>
      </p:sp>
      <p:pic>
        <p:nvPicPr>
          <p:cNvPr id="72" name="Picture 71" descr="Chapter 16_Page 4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2209800"/>
            <a:ext cx="6400800" cy="2701159"/>
          </a:xfrm>
          <a:prstGeom prst="rect">
            <a:avLst/>
          </a:prstGeom>
        </p:spPr>
      </p:pic>
      <p:grpSp>
        <p:nvGrpSpPr>
          <p:cNvPr id="73" name="Group 72"/>
          <p:cNvGrpSpPr/>
          <p:nvPr/>
        </p:nvGrpSpPr>
        <p:grpSpPr>
          <a:xfrm>
            <a:off x="1066800" y="1648146"/>
            <a:ext cx="3015147" cy="1628454"/>
            <a:chOff x="762000" y="1343346"/>
            <a:chExt cx="3015147" cy="1628454"/>
          </a:xfrm>
        </p:grpSpPr>
        <p:sp>
          <p:nvSpPr>
            <p:cNvPr id="74" name="Rectangle 73"/>
            <p:cNvSpPr/>
            <p:nvPr/>
          </p:nvSpPr>
          <p:spPr>
            <a:xfrm>
              <a:off x="1106424" y="1343346"/>
              <a:ext cx="267072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Plant Assets Section</a:t>
              </a:r>
            </a:p>
          </p:txBody>
        </p:sp>
        <p:grpSp>
          <p:nvGrpSpPr>
            <p:cNvPr id="75" name="Group 12"/>
            <p:cNvGrpSpPr/>
            <p:nvPr/>
          </p:nvGrpSpPr>
          <p:grpSpPr>
            <a:xfrm>
              <a:off x="762000" y="1371600"/>
              <a:ext cx="533400" cy="1600200"/>
              <a:chOff x="1066800" y="3048000"/>
              <a:chExt cx="533400" cy="1600200"/>
            </a:xfrm>
          </p:grpSpPr>
          <p:cxnSp>
            <p:nvCxnSpPr>
              <p:cNvPr id="76" name="Straight Arrow Connector 75"/>
              <p:cNvCxnSpPr/>
              <p:nvPr/>
            </p:nvCxnSpPr>
            <p:spPr>
              <a:xfrm>
                <a:off x="1249680" y="3124200"/>
                <a:ext cx="350520" cy="15240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77" name="Rectangle 7"/>
              <p:cNvSpPr>
                <a:spLocks noChangeArrowheads="1"/>
              </p:cNvSpPr>
              <p:nvPr/>
            </p:nvSpPr>
            <p:spPr bwMode="auto">
              <a:xfrm>
                <a:off x="1066800" y="304800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</p:grpSp>
      </p:grpSp>
      <p:grpSp>
        <p:nvGrpSpPr>
          <p:cNvPr id="78" name="Group 77"/>
          <p:cNvGrpSpPr/>
          <p:nvPr/>
        </p:nvGrpSpPr>
        <p:grpSpPr>
          <a:xfrm>
            <a:off x="6019800" y="1524000"/>
            <a:ext cx="2438401" cy="2133600"/>
            <a:chOff x="707136" y="1546086"/>
            <a:chExt cx="2438401" cy="2133600"/>
          </a:xfrm>
        </p:grpSpPr>
        <p:sp>
          <p:nvSpPr>
            <p:cNvPr id="79" name="Rectangle 78"/>
            <p:cNvSpPr/>
            <p:nvPr/>
          </p:nvSpPr>
          <p:spPr>
            <a:xfrm>
              <a:off x="1088137" y="1546086"/>
              <a:ext cx="20574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Book Value of </a:t>
              </a:r>
              <a:b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Office Equipment</a:t>
              </a:r>
            </a:p>
          </p:txBody>
        </p:sp>
        <p:grpSp>
          <p:nvGrpSpPr>
            <p:cNvPr id="80" name="Group 12"/>
            <p:cNvGrpSpPr/>
            <p:nvPr/>
          </p:nvGrpSpPr>
          <p:grpSpPr>
            <a:xfrm>
              <a:off x="707136" y="1698486"/>
              <a:ext cx="365760" cy="1981200"/>
              <a:chOff x="1011936" y="3374886"/>
              <a:chExt cx="365760" cy="1981200"/>
            </a:xfrm>
          </p:grpSpPr>
          <p:cxnSp>
            <p:nvCxnSpPr>
              <p:cNvPr id="81" name="Straight Arrow Connector 80"/>
              <p:cNvCxnSpPr/>
              <p:nvPr/>
            </p:nvCxnSpPr>
            <p:spPr>
              <a:xfrm flipH="1">
                <a:off x="1011936" y="3527286"/>
                <a:ext cx="175258" cy="18288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82" name="Rectangle 7"/>
              <p:cNvSpPr>
                <a:spLocks noChangeArrowheads="1"/>
              </p:cNvSpPr>
              <p:nvPr/>
            </p:nvSpPr>
            <p:spPr bwMode="auto">
              <a:xfrm>
                <a:off x="1011936" y="3374886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2</a:t>
                </a:r>
              </a:p>
            </p:txBody>
          </p:sp>
        </p:grpSp>
      </p:grpSp>
      <p:grpSp>
        <p:nvGrpSpPr>
          <p:cNvPr id="83" name="Group 82"/>
          <p:cNvGrpSpPr/>
          <p:nvPr/>
        </p:nvGrpSpPr>
        <p:grpSpPr>
          <a:xfrm>
            <a:off x="3950207" y="4343400"/>
            <a:ext cx="2831593" cy="1611472"/>
            <a:chOff x="749808" y="161544"/>
            <a:chExt cx="2831593" cy="1611472"/>
          </a:xfrm>
        </p:grpSpPr>
        <p:sp>
          <p:nvSpPr>
            <p:cNvPr id="84" name="Rectangle 83"/>
            <p:cNvSpPr/>
            <p:nvPr/>
          </p:nvSpPr>
          <p:spPr>
            <a:xfrm>
              <a:off x="1143001" y="1403684"/>
              <a:ext cx="22098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Total Plant Assets</a:t>
              </a:r>
            </a:p>
          </p:txBody>
        </p:sp>
        <p:grpSp>
          <p:nvGrpSpPr>
            <p:cNvPr id="85" name="Group 12"/>
            <p:cNvGrpSpPr/>
            <p:nvPr/>
          </p:nvGrpSpPr>
          <p:grpSpPr>
            <a:xfrm>
              <a:off x="749808" y="161544"/>
              <a:ext cx="2831593" cy="1603248"/>
              <a:chOff x="1054608" y="1837944"/>
              <a:chExt cx="2831593" cy="1603248"/>
            </a:xfrm>
          </p:grpSpPr>
          <p:cxnSp>
            <p:nvCxnSpPr>
              <p:cNvPr id="86" name="Straight Arrow Connector 85"/>
              <p:cNvCxnSpPr/>
              <p:nvPr/>
            </p:nvCxnSpPr>
            <p:spPr>
              <a:xfrm flipV="1">
                <a:off x="1249680" y="1837944"/>
                <a:ext cx="2636521" cy="1438656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87" name="Rectangle 7"/>
              <p:cNvSpPr>
                <a:spLocks noChangeArrowheads="1"/>
              </p:cNvSpPr>
              <p:nvPr/>
            </p:nvSpPr>
            <p:spPr bwMode="auto">
              <a:xfrm>
                <a:off x="1054608" y="3075432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4</a:t>
                </a:r>
              </a:p>
            </p:txBody>
          </p:sp>
        </p:grpSp>
      </p:grpSp>
      <p:grpSp>
        <p:nvGrpSpPr>
          <p:cNvPr id="88" name="Group 87"/>
          <p:cNvGrpSpPr/>
          <p:nvPr/>
        </p:nvGrpSpPr>
        <p:grpSpPr>
          <a:xfrm>
            <a:off x="6705600" y="4556760"/>
            <a:ext cx="1904999" cy="1389888"/>
            <a:chOff x="762000" y="374904"/>
            <a:chExt cx="1904999" cy="1389888"/>
          </a:xfrm>
        </p:grpSpPr>
        <p:sp>
          <p:nvSpPr>
            <p:cNvPr id="89" name="Rectangle 88"/>
            <p:cNvSpPr/>
            <p:nvPr/>
          </p:nvSpPr>
          <p:spPr>
            <a:xfrm>
              <a:off x="1143000" y="1371600"/>
              <a:ext cx="152399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Total Assets</a:t>
              </a:r>
            </a:p>
          </p:txBody>
        </p:sp>
        <p:grpSp>
          <p:nvGrpSpPr>
            <p:cNvPr id="90" name="Group 12"/>
            <p:cNvGrpSpPr/>
            <p:nvPr/>
          </p:nvGrpSpPr>
          <p:grpSpPr>
            <a:xfrm>
              <a:off x="762000" y="374904"/>
              <a:ext cx="365760" cy="1389888"/>
              <a:chOff x="1066800" y="2051304"/>
              <a:chExt cx="365760" cy="1389888"/>
            </a:xfrm>
          </p:grpSpPr>
          <p:cxnSp>
            <p:nvCxnSpPr>
              <p:cNvPr id="91" name="Straight Arrow Connector 90"/>
              <p:cNvCxnSpPr/>
              <p:nvPr/>
            </p:nvCxnSpPr>
            <p:spPr>
              <a:xfrm flipH="1" flipV="1">
                <a:off x="1258823" y="2051304"/>
                <a:ext cx="0" cy="128016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92" name="Rectangle 7"/>
              <p:cNvSpPr>
                <a:spLocks noChangeArrowheads="1"/>
              </p:cNvSpPr>
              <p:nvPr/>
            </p:nvSpPr>
            <p:spPr bwMode="auto">
              <a:xfrm>
                <a:off x="1066800" y="3075432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5</a:t>
                </a:r>
              </a:p>
            </p:txBody>
          </p:sp>
        </p:grpSp>
      </p:grpSp>
      <p:grpSp>
        <p:nvGrpSpPr>
          <p:cNvPr id="93" name="Group 92"/>
          <p:cNvGrpSpPr/>
          <p:nvPr/>
        </p:nvGrpSpPr>
        <p:grpSpPr>
          <a:xfrm>
            <a:off x="1219200" y="4114800"/>
            <a:ext cx="4724400" cy="2084987"/>
            <a:chOff x="-1033272" y="-94488"/>
            <a:chExt cx="4724400" cy="2084987"/>
          </a:xfrm>
        </p:grpSpPr>
        <p:sp>
          <p:nvSpPr>
            <p:cNvPr id="94" name="Rectangle 93"/>
            <p:cNvSpPr/>
            <p:nvPr/>
          </p:nvSpPr>
          <p:spPr>
            <a:xfrm>
              <a:off x="-1033272" y="1344168"/>
              <a:ext cx="22067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Book Value of </a:t>
              </a:r>
              <a:b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Store Equipment</a:t>
              </a:r>
            </a:p>
          </p:txBody>
        </p:sp>
        <p:grpSp>
          <p:nvGrpSpPr>
            <p:cNvPr id="95" name="Group 12"/>
            <p:cNvGrpSpPr/>
            <p:nvPr/>
          </p:nvGrpSpPr>
          <p:grpSpPr>
            <a:xfrm>
              <a:off x="762000" y="-94488"/>
              <a:ext cx="2929128" cy="1831848"/>
              <a:chOff x="1066800" y="1581912"/>
              <a:chExt cx="2929128" cy="1831848"/>
            </a:xfrm>
          </p:grpSpPr>
          <p:cxnSp>
            <p:nvCxnSpPr>
              <p:cNvPr id="96" name="Straight Arrow Connector 95"/>
              <p:cNvCxnSpPr/>
              <p:nvPr/>
            </p:nvCxnSpPr>
            <p:spPr>
              <a:xfrm flipV="1">
                <a:off x="1249680" y="1581912"/>
                <a:ext cx="2746248" cy="16184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97" name="Rectangle 7"/>
              <p:cNvSpPr>
                <a:spLocks noChangeArrowheads="1"/>
              </p:cNvSpPr>
              <p:nvPr/>
            </p:nvSpPr>
            <p:spPr bwMode="auto">
              <a:xfrm>
                <a:off x="1066800" y="304800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3</a:t>
                </a:r>
              </a:p>
            </p:txBody>
          </p:sp>
        </p:grpSp>
      </p:grpSp>
      <p:sp>
        <p:nvSpPr>
          <p:cNvPr id="98" name="TextBox 97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LO3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4</a:t>
            </a:r>
          </a:p>
        </p:txBody>
      </p:sp>
      <p:sp>
        <p:nvSpPr>
          <p:cNvPr id="100" name="Flowchart: Delay 99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16-3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28650" y="791737"/>
            <a:ext cx="7886700" cy="672105"/>
          </a:xfrm>
        </p:spPr>
        <p:txBody>
          <a:bodyPr/>
          <a:lstStyle/>
          <a:p>
            <a:r>
              <a:rPr lang="en-US" sz="3000" dirty="0"/>
              <a:t>Liabilities Section of a Balance Sheet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453411" y="1713603"/>
            <a:ext cx="8033657" cy="2782197"/>
          </a:xfrm>
        </p:spPr>
        <p:txBody>
          <a:bodyPr>
            <a:normAutofit/>
          </a:bodyPr>
          <a:lstStyle/>
          <a:p>
            <a:pPr marL="376238" indent="-376238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Liabilities are classified according to the length of time until they are due. </a:t>
            </a:r>
          </a:p>
          <a:p>
            <a:pPr marL="376238" indent="-376238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Liabilities due within a short time, usually within a year, are called </a:t>
            </a:r>
            <a:r>
              <a:rPr lang="en-US" b="1" dirty="0">
                <a:solidFill>
                  <a:srgbClr val="0070C0"/>
                </a:solidFill>
              </a:rPr>
              <a:t>current liabilities</a:t>
            </a:r>
            <a:r>
              <a:rPr lang="en-US" dirty="0"/>
              <a:t>.</a:t>
            </a:r>
          </a:p>
          <a:p>
            <a:pPr marL="376238" indent="-376238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Liabilities owed for more than a year are </a:t>
            </a:r>
            <a:r>
              <a:rPr lang="en-US" dirty="0" smtClean="0"/>
              <a:t>called</a:t>
            </a:r>
            <a:br>
              <a:rPr lang="en-US" dirty="0" smtClean="0"/>
            </a:br>
            <a:r>
              <a:rPr lang="en-US" b="1" dirty="0" smtClean="0">
                <a:solidFill>
                  <a:srgbClr val="0070C0"/>
                </a:solidFill>
              </a:rPr>
              <a:t>long-term </a:t>
            </a:r>
            <a:r>
              <a:rPr lang="en-US" b="1" dirty="0">
                <a:solidFill>
                  <a:srgbClr val="0070C0"/>
                </a:solidFill>
              </a:rPr>
              <a:t>liabilities</a:t>
            </a:r>
            <a:r>
              <a:rPr lang="en-US" dirty="0"/>
              <a:t>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LO3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5</a:t>
            </a:r>
          </a:p>
        </p:txBody>
      </p:sp>
      <p:sp>
        <p:nvSpPr>
          <p:cNvPr id="13" name="Flowchart: Delay 12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16-3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91737"/>
            <a:ext cx="7886700" cy="672105"/>
          </a:xfrm>
        </p:spPr>
        <p:txBody>
          <a:bodyPr/>
          <a:lstStyle/>
          <a:p>
            <a:r>
              <a:rPr lang="en-US" sz="3000" dirty="0"/>
              <a:t>Liabilities Section of a Balance Sheet</a:t>
            </a:r>
          </a:p>
        </p:txBody>
      </p:sp>
      <p:pic>
        <p:nvPicPr>
          <p:cNvPr id="59" name="Picture 58" descr="Chapter 16_Page 4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3243" y="1511968"/>
            <a:ext cx="6400800" cy="4026846"/>
          </a:xfrm>
          <a:prstGeom prst="rect">
            <a:avLst/>
          </a:prstGeom>
        </p:spPr>
      </p:pic>
      <p:grpSp>
        <p:nvGrpSpPr>
          <p:cNvPr id="60" name="Group 14"/>
          <p:cNvGrpSpPr/>
          <p:nvPr/>
        </p:nvGrpSpPr>
        <p:grpSpPr>
          <a:xfrm>
            <a:off x="2759244" y="2169514"/>
            <a:ext cx="6248399" cy="714054"/>
            <a:chOff x="-3461852" y="1343346"/>
            <a:chExt cx="6248399" cy="714054"/>
          </a:xfrm>
        </p:grpSpPr>
        <p:sp>
          <p:nvSpPr>
            <p:cNvPr id="61" name="Rectangle 60"/>
            <p:cNvSpPr/>
            <p:nvPr/>
          </p:nvSpPr>
          <p:spPr>
            <a:xfrm>
              <a:off x="1106424" y="1343346"/>
              <a:ext cx="168012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Liabilities</a:t>
              </a:r>
              <a:b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Section</a:t>
              </a:r>
            </a:p>
          </p:txBody>
        </p:sp>
        <p:grpSp>
          <p:nvGrpSpPr>
            <p:cNvPr id="62" name="Group 12"/>
            <p:cNvGrpSpPr/>
            <p:nvPr/>
          </p:nvGrpSpPr>
          <p:grpSpPr>
            <a:xfrm>
              <a:off x="-3461852" y="1371600"/>
              <a:ext cx="4589612" cy="685800"/>
              <a:chOff x="-3157052" y="3048000"/>
              <a:chExt cx="4589612" cy="685800"/>
            </a:xfrm>
          </p:grpSpPr>
          <p:cxnSp>
            <p:nvCxnSpPr>
              <p:cNvPr id="63" name="Straight Arrow Connector 62"/>
              <p:cNvCxnSpPr/>
              <p:nvPr/>
            </p:nvCxnSpPr>
            <p:spPr>
              <a:xfrm flipH="1">
                <a:off x="-3157052" y="3200400"/>
                <a:ext cx="4419599" cy="5334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64" name="Rectangle 7"/>
              <p:cNvSpPr>
                <a:spLocks noChangeArrowheads="1"/>
              </p:cNvSpPr>
              <p:nvPr/>
            </p:nvSpPr>
            <p:spPr bwMode="auto">
              <a:xfrm>
                <a:off x="1066800" y="304800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</p:grpSp>
      </p:grpSp>
      <p:grpSp>
        <p:nvGrpSpPr>
          <p:cNvPr id="65" name="Group 34"/>
          <p:cNvGrpSpPr/>
          <p:nvPr/>
        </p:nvGrpSpPr>
        <p:grpSpPr>
          <a:xfrm>
            <a:off x="6721643" y="5084403"/>
            <a:ext cx="2286001" cy="646331"/>
            <a:chOff x="268940" y="1371600"/>
            <a:chExt cx="2286001" cy="646331"/>
          </a:xfrm>
        </p:grpSpPr>
        <p:sp>
          <p:nvSpPr>
            <p:cNvPr id="66" name="Rectangle 65"/>
            <p:cNvSpPr/>
            <p:nvPr/>
          </p:nvSpPr>
          <p:spPr>
            <a:xfrm>
              <a:off x="1143001" y="1371600"/>
              <a:ext cx="141194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Total Liabilities </a:t>
              </a:r>
            </a:p>
          </p:txBody>
        </p:sp>
        <p:grpSp>
          <p:nvGrpSpPr>
            <p:cNvPr id="67" name="Group 12"/>
            <p:cNvGrpSpPr/>
            <p:nvPr/>
          </p:nvGrpSpPr>
          <p:grpSpPr>
            <a:xfrm>
              <a:off x="268940" y="1399032"/>
              <a:ext cx="858820" cy="365760"/>
              <a:chOff x="573740" y="3075432"/>
              <a:chExt cx="858820" cy="365760"/>
            </a:xfrm>
          </p:grpSpPr>
          <p:cxnSp>
            <p:nvCxnSpPr>
              <p:cNvPr id="68" name="Straight Arrow Connector 67"/>
              <p:cNvCxnSpPr/>
              <p:nvPr/>
            </p:nvCxnSpPr>
            <p:spPr>
              <a:xfrm flipH="1" flipV="1">
                <a:off x="573740" y="3285744"/>
                <a:ext cx="685083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69" name="Rectangle 7"/>
              <p:cNvSpPr>
                <a:spLocks noChangeArrowheads="1"/>
              </p:cNvSpPr>
              <p:nvPr/>
            </p:nvSpPr>
            <p:spPr bwMode="auto">
              <a:xfrm>
                <a:off x="1066800" y="3075432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3</a:t>
                </a:r>
              </a:p>
            </p:txBody>
          </p:sp>
        </p:grpSp>
      </p:grpSp>
      <p:grpSp>
        <p:nvGrpSpPr>
          <p:cNvPr id="70" name="Group 69"/>
          <p:cNvGrpSpPr/>
          <p:nvPr/>
        </p:nvGrpSpPr>
        <p:grpSpPr>
          <a:xfrm>
            <a:off x="3216443" y="3161473"/>
            <a:ext cx="1905000" cy="2057400"/>
            <a:chOff x="3352800" y="3097305"/>
            <a:chExt cx="1905000" cy="2057400"/>
          </a:xfrm>
        </p:grpSpPr>
        <p:sp>
          <p:nvSpPr>
            <p:cNvPr id="71" name="Right Bracket 70"/>
            <p:cNvSpPr/>
            <p:nvPr/>
          </p:nvSpPr>
          <p:spPr>
            <a:xfrm>
              <a:off x="3352800" y="3097305"/>
              <a:ext cx="152400" cy="2057400"/>
            </a:xfrm>
            <a:prstGeom prst="rightBracket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Right Bracket 71"/>
            <p:cNvSpPr/>
            <p:nvPr/>
          </p:nvSpPr>
          <p:spPr>
            <a:xfrm flipH="1">
              <a:off x="5105400" y="3097305"/>
              <a:ext cx="152400" cy="2057400"/>
            </a:xfrm>
            <a:prstGeom prst="rightBracket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 flipV="1">
              <a:off x="3536575" y="3962400"/>
              <a:ext cx="155448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</p:grpSp>
      <p:grpSp>
        <p:nvGrpSpPr>
          <p:cNvPr id="74" name="Group 73"/>
          <p:cNvGrpSpPr/>
          <p:nvPr/>
        </p:nvGrpSpPr>
        <p:grpSpPr>
          <a:xfrm>
            <a:off x="3646748" y="4026568"/>
            <a:ext cx="3227295" cy="2237387"/>
            <a:chOff x="3783105" y="3962400"/>
            <a:chExt cx="3227295" cy="2237387"/>
          </a:xfrm>
        </p:grpSpPr>
        <p:cxnSp>
          <p:nvCxnSpPr>
            <p:cNvPr id="75" name="Straight Connector 74"/>
            <p:cNvCxnSpPr/>
            <p:nvPr/>
          </p:nvCxnSpPr>
          <p:spPr>
            <a:xfrm>
              <a:off x="3962400" y="3962400"/>
              <a:ext cx="0" cy="1828800"/>
            </a:xfrm>
            <a:prstGeom prst="line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</a:ln>
            <a:effectLst/>
          </p:spPr>
        </p:cxnSp>
        <p:sp>
          <p:nvSpPr>
            <p:cNvPr id="76" name="Rectangle 75"/>
            <p:cNvSpPr/>
            <p:nvPr/>
          </p:nvSpPr>
          <p:spPr>
            <a:xfrm>
              <a:off x="4114800" y="5553456"/>
              <a:ext cx="28956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Account Title and Amount of Each Current Liability</a:t>
              </a:r>
            </a:p>
          </p:txBody>
        </p:sp>
        <p:sp>
          <p:nvSpPr>
            <p:cNvPr id="77" name="Rectangle 7"/>
            <p:cNvSpPr>
              <a:spLocks noChangeArrowheads="1"/>
            </p:cNvSpPr>
            <p:nvPr/>
          </p:nvSpPr>
          <p:spPr bwMode="auto">
            <a:xfrm>
              <a:off x="3783105" y="5580888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LO3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6</a:t>
            </a:r>
          </a:p>
        </p:txBody>
      </p:sp>
      <p:sp>
        <p:nvSpPr>
          <p:cNvPr id="80" name="Flowchart: Delay 79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16-3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73147"/>
            <a:ext cx="7886700" cy="754062"/>
          </a:xfrm>
        </p:spPr>
        <p:txBody>
          <a:bodyPr>
            <a:noAutofit/>
          </a:bodyPr>
          <a:lstStyle/>
          <a:p>
            <a:r>
              <a:rPr lang="en-US" sz="3000" dirty="0"/>
              <a:t>Stockholders’ Equity Section </a:t>
            </a:r>
            <a:br>
              <a:rPr lang="en-US" sz="3000" dirty="0"/>
            </a:br>
            <a:r>
              <a:rPr lang="en-US" sz="3000" dirty="0"/>
              <a:t>of a Balance Sheet</a:t>
            </a:r>
          </a:p>
        </p:txBody>
      </p:sp>
      <p:pic>
        <p:nvPicPr>
          <p:cNvPr id="87" name="Picture 86" descr="Chapter 16_Page 4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3032" y="2438400"/>
            <a:ext cx="6400800" cy="2750757"/>
          </a:xfrm>
          <a:prstGeom prst="rect">
            <a:avLst/>
          </a:prstGeom>
        </p:spPr>
      </p:pic>
      <p:grpSp>
        <p:nvGrpSpPr>
          <p:cNvPr id="88" name="Group 87"/>
          <p:cNvGrpSpPr/>
          <p:nvPr/>
        </p:nvGrpSpPr>
        <p:grpSpPr>
          <a:xfrm>
            <a:off x="316832" y="1440954"/>
            <a:ext cx="2670723" cy="2460486"/>
            <a:chOff x="-910677" y="1044714"/>
            <a:chExt cx="2670723" cy="2460486"/>
          </a:xfrm>
        </p:grpSpPr>
        <p:sp>
          <p:nvSpPr>
            <p:cNvPr id="89" name="Rectangle 88"/>
            <p:cNvSpPr/>
            <p:nvPr/>
          </p:nvSpPr>
          <p:spPr>
            <a:xfrm>
              <a:off x="-910677" y="1044714"/>
              <a:ext cx="267072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Stockholders’ </a:t>
              </a:r>
              <a:b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Equity Section</a:t>
              </a:r>
            </a:p>
          </p:txBody>
        </p:sp>
        <p:grpSp>
          <p:nvGrpSpPr>
            <p:cNvPr id="90" name="Group 12"/>
            <p:cNvGrpSpPr/>
            <p:nvPr/>
          </p:nvGrpSpPr>
          <p:grpSpPr>
            <a:xfrm>
              <a:off x="762000" y="1371600"/>
              <a:ext cx="457200" cy="2133600"/>
              <a:chOff x="1066800" y="3048000"/>
              <a:chExt cx="457200" cy="2133600"/>
            </a:xfrm>
          </p:grpSpPr>
          <p:cxnSp>
            <p:nvCxnSpPr>
              <p:cNvPr id="91" name="Straight Arrow Connector 90"/>
              <p:cNvCxnSpPr/>
              <p:nvPr/>
            </p:nvCxnSpPr>
            <p:spPr>
              <a:xfrm>
                <a:off x="1249680" y="3124200"/>
                <a:ext cx="274320" cy="20574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92" name="Rectangle 7"/>
              <p:cNvSpPr>
                <a:spLocks noChangeArrowheads="1"/>
              </p:cNvSpPr>
              <p:nvPr/>
            </p:nvSpPr>
            <p:spPr bwMode="auto">
              <a:xfrm>
                <a:off x="1066800" y="304800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</p:grpSp>
      </p:grpSp>
      <p:grpSp>
        <p:nvGrpSpPr>
          <p:cNvPr id="93" name="Group 92"/>
          <p:cNvGrpSpPr/>
          <p:nvPr/>
        </p:nvGrpSpPr>
        <p:grpSpPr>
          <a:xfrm>
            <a:off x="5650832" y="1743456"/>
            <a:ext cx="2743200" cy="2295144"/>
            <a:chOff x="234696" y="1674102"/>
            <a:chExt cx="2743200" cy="2295144"/>
          </a:xfrm>
        </p:grpSpPr>
        <p:sp>
          <p:nvSpPr>
            <p:cNvPr id="94" name="Rectangle 93"/>
            <p:cNvSpPr/>
            <p:nvPr/>
          </p:nvSpPr>
          <p:spPr>
            <a:xfrm>
              <a:off x="1064681" y="1674102"/>
              <a:ext cx="191321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Capital Stock</a:t>
              </a:r>
            </a:p>
          </p:txBody>
        </p:sp>
        <p:grpSp>
          <p:nvGrpSpPr>
            <p:cNvPr id="95" name="Group 12"/>
            <p:cNvGrpSpPr/>
            <p:nvPr/>
          </p:nvGrpSpPr>
          <p:grpSpPr>
            <a:xfrm>
              <a:off x="234696" y="1698486"/>
              <a:ext cx="838200" cy="2270760"/>
              <a:chOff x="539496" y="3374886"/>
              <a:chExt cx="838200" cy="2270760"/>
            </a:xfrm>
          </p:grpSpPr>
          <p:cxnSp>
            <p:nvCxnSpPr>
              <p:cNvPr id="96" name="Straight Arrow Connector 95"/>
              <p:cNvCxnSpPr/>
              <p:nvPr/>
            </p:nvCxnSpPr>
            <p:spPr>
              <a:xfrm flipH="1">
                <a:off x="539496" y="3527286"/>
                <a:ext cx="647698" cy="211836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97" name="Rectangle 7"/>
              <p:cNvSpPr>
                <a:spLocks noChangeArrowheads="1"/>
              </p:cNvSpPr>
              <p:nvPr/>
            </p:nvSpPr>
            <p:spPr bwMode="auto">
              <a:xfrm>
                <a:off x="1011936" y="3374886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2</a:t>
                </a:r>
              </a:p>
            </p:txBody>
          </p:sp>
        </p:grpSp>
      </p:grpSp>
      <p:grpSp>
        <p:nvGrpSpPr>
          <p:cNvPr id="98" name="Group 97"/>
          <p:cNvGrpSpPr/>
          <p:nvPr/>
        </p:nvGrpSpPr>
        <p:grpSpPr>
          <a:xfrm>
            <a:off x="5791039" y="4800600"/>
            <a:ext cx="2907793" cy="1310045"/>
            <a:chOff x="749808" y="707886"/>
            <a:chExt cx="2907793" cy="1310045"/>
          </a:xfrm>
        </p:grpSpPr>
        <p:sp>
          <p:nvSpPr>
            <p:cNvPr id="99" name="Rectangle 98"/>
            <p:cNvSpPr/>
            <p:nvPr/>
          </p:nvSpPr>
          <p:spPr>
            <a:xfrm>
              <a:off x="1143001" y="1371600"/>
              <a:ext cx="25146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Total Liabilities and Stockholders’ Equity</a:t>
              </a:r>
            </a:p>
          </p:txBody>
        </p:sp>
        <p:grpSp>
          <p:nvGrpSpPr>
            <p:cNvPr id="100" name="Group 12"/>
            <p:cNvGrpSpPr/>
            <p:nvPr/>
          </p:nvGrpSpPr>
          <p:grpSpPr>
            <a:xfrm>
              <a:off x="749808" y="707886"/>
              <a:ext cx="365760" cy="1056906"/>
              <a:chOff x="1054608" y="2384286"/>
              <a:chExt cx="365760" cy="1056906"/>
            </a:xfrm>
          </p:grpSpPr>
          <p:cxnSp>
            <p:nvCxnSpPr>
              <p:cNvPr id="101" name="Straight Arrow Connector 100"/>
              <p:cNvCxnSpPr/>
              <p:nvPr/>
            </p:nvCxnSpPr>
            <p:spPr>
              <a:xfrm flipV="1">
                <a:off x="1249680" y="2384286"/>
                <a:ext cx="0" cy="9144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02" name="Rectangle 7"/>
              <p:cNvSpPr>
                <a:spLocks noChangeArrowheads="1"/>
              </p:cNvSpPr>
              <p:nvPr/>
            </p:nvSpPr>
            <p:spPr bwMode="auto">
              <a:xfrm>
                <a:off x="1054608" y="3075432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5</a:t>
                </a:r>
              </a:p>
            </p:txBody>
          </p:sp>
        </p:grpSp>
      </p:grpSp>
      <p:grpSp>
        <p:nvGrpSpPr>
          <p:cNvPr id="103" name="Group 102"/>
          <p:cNvGrpSpPr/>
          <p:nvPr/>
        </p:nvGrpSpPr>
        <p:grpSpPr>
          <a:xfrm>
            <a:off x="2221832" y="4572000"/>
            <a:ext cx="3581400" cy="1538645"/>
            <a:chOff x="-1347216" y="451854"/>
            <a:chExt cx="3581400" cy="1538645"/>
          </a:xfrm>
        </p:grpSpPr>
        <p:sp>
          <p:nvSpPr>
            <p:cNvPr id="104" name="Rectangle 103"/>
            <p:cNvSpPr/>
            <p:nvPr/>
          </p:nvSpPr>
          <p:spPr>
            <a:xfrm>
              <a:off x="-1347216" y="1344168"/>
              <a:ext cx="213969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Total Stockholders’ Equity</a:t>
              </a:r>
            </a:p>
          </p:txBody>
        </p:sp>
        <p:grpSp>
          <p:nvGrpSpPr>
            <p:cNvPr id="105" name="Group 12"/>
            <p:cNvGrpSpPr/>
            <p:nvPr/>
          </p:nvGrpSpPr>
          <p:grpSpPr>
            <a:xfrm>
              <a:off x="762000" y="451854"/>
              <a:ext cx="1472184" cy="1285506"/>
              <a:chOff x="1066800" y="2128254"/>
              <a:chExt cx="1472184" cy="1285506"/>
            </a:xfrm>
          </p:grpSpPr>
          <p:cxnSp>
            <p:nvCxnSpPr>
              <p:cNvPr id="106" name="Straight Arrow Connector 105"/>
              <p:cNvCxnSpPr/>
              <p:nvPr/>
            </p:nvCxnSpPr>
            <p:spPr>
              <a:xfrm flipV="1">
                <a:off x="1249680" y="2128254"/>
                <a:ext cx="1289304" cy="1072146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07" name="Rectangle 7"/>
              <p:cNvSpPr>
                <a:spLocks noChangeArrowheads="1"/>
              </p:cNvSpPr>
              <p:nvPr/>
            </p:nvSpPr>
            <p:spPr bwMode="auto">
              <a:xfrm>
                <a:off x="1066800" y="304800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4</a:t>
                </a:r>
              </a:p>
            </p:txBody>
          </p:sp>
        </p:grpSp>
      </p:grpSp>
      <p:grpSp>
        <p:nvGrpSpPr>
          <p:cNvPr id="108" name="Group 107"/>
          <p:cNvGrpSpPr/>
          <p:nvPr/>
        </p:nvGrpSpPr>
        <p:grpSpPr>
          <a:xfrm>
            <a:off x="6565232" y="3505200"/>
            <a:ext cx="2350168" cy="1295400"/>
            <a:chOff x="6629400" y="3505200"/>
            <a:chExt cx="2350168" cy="1295400"/>
          </a:xfrm>
        </p:grpSpPr>
        <p:cxnSp>
          <p:nvCxnSpPr>
            <p:cNvPr id="109" name="Straight Arrow Connector 108"/>
            <p:cNvCxnSpPr/>
            <p:nvPr/>
          </p:nvCxnSpPr>
          <p:spPr>
            <a:xfrm flipH="1">
              <a:off x="6705600" y="3886200"/>
              <a:ext cx="1143000" cy="9144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grpSp>
          <p:nvGrpSpPr>
            <p:cNvPr id="110" name="Group 34"/>
            <p:cNvGrpSpPr/>
            <p:nvPr/>
          </p:nvGrpSpPr>
          <p:grpSpPr>
            <a:xfrm>
              <a:off x="6629400" y="3505200"/>
              <a:ext cx="2350168" cy="798731"/>
              <a:chOff x="-304801" y="1219200"/>
              <a:chExt cx="2350168" cy="798731"/>
            </a:xfrm>
          </p:grpSpPr>
          <p:sp>
            <p:nvSpPr>
              <p:cNvPr id="111" name="Rectangle 110"/>
              <p:cNvSpPr/>
              <p:nvPr/>
            </p:nvSpPr>
            <p:spPr>
              <a:xfrm>
                <a:off x="1054767" y="1371600"/>
                <a:ext cx="99060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Double</a:t>
                </a:r>
                <a:b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</a:b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Rule</a:t>
                </a:r>
              </a:p>
            </p:txBody>
          </p:sp>
          <p:grpSp>
            <p:nvGrpSpPr>
              <p:cNvPr id="112" name="Group 12"/>
              <p:cNvGrpSpPr/>
              <p:nvPr/>
            </p:nvGrpSpPr>
            <p:grpSpPr>
              <a:xfrm>
                <a:off x="-304801" y="1219200"/>
                <a:ext cx="1432561" cy="545592"/>
                <a:chOff x="-1" y="2895600"/>
                <a:chExt cx="1432561" cy="545592"/>
              </a:xfrm>
            </p:grpSpPr>
            <p:cxnSp>
              <p:nvCxnSpPr>
                <p:cNvPr id="113" name="Straight Arrow Connector 112"/>
                <p:cNvCxnSpPr/>
                <p:nvPr/>
              </p:nvCxnSpPr>
              <p:spPr>
                <a:xfrm flipH="1" flipV="1">
                  <a:off x="-1" y="2895600"/>
                  <a:ext cx="1295402" cy="38100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00B0F0"/>
                  </a:solidFill>
                  <a:prstDash val="solid"/>
                  <a:headEnd type="none" w="med" len="med"/>
                  <a:tailEnd type="triangle" w="med" len="med"/>
                </a:ln>
                <a:effectLst/>
              </p:spPr>
            </p:cxnSp>
            <p:sp>
              <p:nvSpPr>
                <p:cNvPr id="114" name="Rectangle 7"/>
                <p:cNvSpPr>
                  <a:spLocks noChangeArrowheads="1"/>
                </p:cNvSpPr>
                <p:nvPr/>
              </p:nvSpPr>
              <p:spPr bwMode="auto">
                <a:xfrm>
                  <a:off x="1066800" y="3075432"/>
                  <a:ext cx="365760" cy="3657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80000">
                      <a:srgbClr val="C0504D">
                        <a:shade val="93000"/>
                        <a:satMod val="130000"/>
                      </a:srgbClr>
                    </a:gs>
                    <a:gs pos="100000">
                      <a:srgbClr val="C0504D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lIns="0" tIns="0" rIns="0" bIns="0" rtlCol="0" anchor="ctr" anchorCtr="1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6</a:t>
                  </a:r>
                </a:p>
              </p:txBody>
            </p:sp>
          </p:grpSp>
        </p:grpSp>
      </p:grpSp>
      <p:grpSp>
        <p:nvGrpSpPr>
          <p:cNvPr id="115" name="Group 114"/>
          <p:cNvGrpSpPr/>
          <p:nvPr/>
        </p:nvGrpSpPr>
        <p:grpSpPr>
          <a:xfrm>
            <a:off x="4215868" y="1440954"/>
            <a:ext cx="1555672" cy="2932926"/>
            <a:chOff x="4280036" y="1440954"/>
            <a:chExt cx="1555672" cy="2932926"/>
          </a:xfrm>
        </p:grpSpPr>
        <p:grpSp>
          <p:nvGrpSpPr>
            <p:cNvPr id="116" name="Group 65"/>
            <p:cNvGrpSpPr/>
            <p:nvPr/>
          </p:nvGrpSpPr>
          <p:grpSpPr>
            <a:xfrm>
              <a:off x="4477870" y="1996440"/>
              <a:ext cx="563880" cy="2377440"/>
              <a:chOff x="4373880" y="1996440"/>
              <a:chExt cx="685800" cy="2377440"/>
            </a:xfrm>
          </p:grpSpPr>
          <p:cxnSp>
            <p:nvCxnSpPr>
              <p:cNvPr id="119" name="Straight Arrow Connector 118"/>
              <p:cNvCxnSpPr/>
              <p:nvPr/>
            </p:nvCxnSpPr>
            <p:spPr>
              <a:xfrm>
                <a:off x="4373880" y="4373880"/>
                <a:ext cx="685800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20" name="Straight Arrow Connector 119"/>
              <p:cNvCxnSpPr/>
              <p:nvPr/>
            </p:nvCxnSpPr>
            <p:spPr>
              <a:xfrm>
                <a:off x="4373880" y="1996440"/>
                <a:ext cx="0" cy="237744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17" name="Rectangle 116"/>
            <p:cNvSpPr/>
            <p:nvPr/>
          </p:nvSpPr>
          <p:spPr>
            <a:xfrm>
              <a:off x="4663592" y="1440954"/>
              <a:ext cx="117211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Retained </a:t>
              </a:r>
              <a:b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Earnings</a:t>
              </a:r>
            </a:p>
          </p:txBody>
        </p:sp>
        <p:sp>
          <p:nvSpPr>
            <p:cNvPr id="118" name="Rectangle 7"/>
            <p:cNvSpPr>
              <a:spLocks noChangeArrowheads="1"/>
            </p:cNvSpPr>
            <p:nvPr/>
          </p:nvSpPr>
          <p:spPr bwMode="auto">
            <a:xfrm>
              <a:off x="4280036" y="1767840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sp>
        <p:nvSpPr>
          <p:cNvPr id="121" name="TextBox 120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LO3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7</a:t>
            </a:r>
          </a:p>
        </p:txBody>
      </p:sp>
      <p:sp>
        <p:nvSpPr>
          <p:cNvPr id="123" name="Flowchart: Delay 122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16-3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99758"/>
            <a:ext cx="7886700" cy="672105"/>
          </a:xfrm>
        </p:spPr>
        <p:txBody>
          <a:bodyPr>
            <a:noAutofit/>
          </a:bodyPr>
          <a:lstStyle/>
          <a:p>
            <a:r>
              <a:rPr lang="en-US" sz="3000" dirty="0"/>
              <a:t>Completed Balance Sheet</a:t>
            </a:r>
          </a:p>
        </p:txBody>
      </p:sp>
      <p:pic>
        <p:nvPicPr>
          <p:cNvPr id="12" name="Picture 11" descr="Chapter 16_Page 4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1399674"/>
            <a:ext cx="3657600" cy="50855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LO3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8</a:t>
            </a:r>
          </a:p>
        </p:txBody>
      </p:sp>
      <p:sp>
        <p:nvSpPr>
          <p:cNvPr id="15" name="Flowchart: Delay 14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16-3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6410" y="433567"/>
            <a:ext cx="7886700" cy="672105"/>
          </a:xfrm>
        </p:spPr>
        <p:txBody>
          <a:bodyPr>
            <a:normAutofit fontScale="90000"/>
          </a:bodyPr>
          <a:lstStyle/>
          <a:p>
            <a:r>
              <a:rPr lang="en-US" sz="3000" dirty="0"/>
              <a:t>Supporting Schedules </a:t>
            </a:r>
            <a:br>
              <a:rPr lang="en-US" sz="3000" dirty="0"/>
            </a:br>
            <a:r>
              <a:rPr lang="en-US" sz="3000" dirty="0"/>
              <a:t>for a Balance Sheet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5"/>
          </p:nvPr>
        </p:nvSpPr>
        <p:spPr>
          <a:xfrm>
            <a:off x="469453" y="1725634"/>
            <a:ext cx="8033657" cy="2236766"/>
          </a:xfrm>
        </p:spPr>
        <p:txBody>
          <a:bodyPr/>
          <a:lstStyle/>
          <a:p>
            <a:pPr marL="360363" indent="-360363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A report prepared to give details about an item on a principal financial statement is called a </a:t>
            </a:r>
            <a:r>
              <a:rPr lang="en-US" b="1" dirty="0">
                <a:solidFill>
                  <a:srgbClr val="0070C0"/>
                </a:solidFill>
              </a:rPr>
              <a:t>supporting schedule</a:t>
            </a:r>
            <a:r>
              <a:rPr lang="en-US" dirty="0"/>
              <a:t>. </a:t>
            </a:r>
          </a:p>
          <a:p>
            <a:pPr marL="360363" indent="-360363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A supporting schedule is sometimes referred to as a </a:t>
            </a:r>
            <a:r>
              <a:rPr lang="en-US" i="1" dirty="0">
                <a:solidFill>
                  <a:srgbClr val="0070C0"/>
                </a:solidFill>
              </a:rPr>
              <a:t>supplementary report </a:t>
            </a:r>
            <a:r>
              <a:rPr lang="en-US" dirty="0"/>
              <a:t>or an </a:t>
            </a:r>
            <a:r>
              <a:rPr lang="en-US" i="1" dirty="0">
                <a:solidFill>
                  <a:srgbClr val="0070C0"/>
                </a:solidFill>
              </a:rPr>
              <a:t>exhibit</a:t>
            </a:r>
            <a:r>
              <a:rPr lang="en-US" dirty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LO3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9</a:t>
            </a:r>
          </a:p>
        </p:txBody>
      </p:sp>
      <p:sp>
        <p:nvSpPr>
          <p:cNvPr id="12" name="Flowchart: Delay 11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16-3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Custom 1">
      <a:dk1>
        <a:srgbClr val="011892"/>
      </a:dk1>
      <a:lt1>
        <a:srgbClr val="FFFFFF"/>
      </a:lt1>
      <a:dk2>
        <a:srgbClr val="006198"/>
      </a:dk2>
      <a:lt2>
        <a:srgbClr val="E7E6E6"/>
      </a:lt2>
      <a:accent1>
        <a:srgbClr val="0098D4"/>
      </a:accent1>
      <a:accent2>
        <a:srgbClr val="00B7E6"/>
      </a:accent2>
      <a:accent3>
        <a:srgbClr val="81CFEC"/>
      </a:accent3>
      <a:accent4>
        <a:srgbClr val="E8255F"/>
      </a:accent4>
      <a:accent5>
        <a:srgbClr val="FF6300"/>
      </a:accent5>
      <a:accent6>
        <a:srgbClr val="F5B600"/>
      </a:accent6>
      <a:hlink>
        <a:srgbClr val="00B7E6"/>
      </a:hlink>
      <a:folHlink>
        <a:srgbClr val="0098D4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effectLst/>
      </a:spPr>
      <a:bodyPr wrap="square" lIns="0" tIns="0" rIns="0" rtlCol="0" anchor="b">
        <a:spAutoFit/>
      </a:bodyPr>
      <a:lstStyle>
        <a:defPPr>
          <a:defRPr sz="2000" smtClean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Gilbertson_C21_11e PPT Template (Read-Only)" id="{9080F0FD-2DBD-B940-951A-23B0D5DCBA39}" vid="{59C5481E-374E-FE4C-AF5C-F3E808802C41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4000</TotalTime>
  <Words>330</Words>
  <Application>Microsoft Macintosh PowerPoint</Application>
  <PresentationFormat>On-screen Show (4:3)</PresentationFormat>
  <Paragraphs>110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Custom Design</vt:lpstr>
      <vt:lpstr>LESSON 16-3 Preparing a Balance Sheet</vt:lpstr>
      <vt:lpstr>Balance Sheet Information  on a Trial Balance</vt:lpstr>
      <vt:lpstr>Current Assets Section of a Balance Sheet</vt:lpstr>
      <vt:lpstr>Plant Assets Section of a Balance Sheet</vt:lpstr>
      <vt:lpstr>Liabilities Section of a Balance Sheet</vt:lpstr>
      <vt:lpstr>Liabilities Section of a Balance Sheet</vt:lpstr>
      <vt:lpstr>Stockholders’ Equity Section  of a Balance Sheet</vt:lpstr>
      <vt:lpstr>Completed Balance Sheet</vt:lpstr>
      <vt:lpstr>Supporting Schedules  for a Balance Sheet</vt:lpstr>
      <vt:lpstr>Lesson 16-3 Audit Your Understanding</vt:lpstr>
      <vt:lpstr>Lesson 16-3 Audit Your Understanding</vt:lpstr>
      <vt:lpstr>Lesson 16-3 Audit Your Understanding</vt:lpstr>
      <vt:lpstr>Lesson 16-3 Audit Your Understanding</vt:lpstr>
      <vt:lpstr>Lesson 16-3 Audit Your Understanding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McLaughlin</dc:creator>
  <cp:lastModifiedBy>lw-dlf</cp:lastModifiedBy>
  <cp:revision>312</cp:revision>
  <dcterms:created xsi:type="dcterms:W3CDTF">2012-07-02T15:51:50Z</dcterms:created>
  <dcterms:modified xsi:type="dcterms:W3CDTF">2018-02-02T11:42:35Z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-748959103</vt:i4>
  </property>
  <property fmtid="{D5CDD505-2E9C-101B-9397-08002B2CF9AE}" pid="3" name="_NewReviewCycle">
    <vt:lpwstr/>
  </property>
  <property fmtid="{D5CDD505-2E9C-101B-9397-08002B2CF9AE}" pid="4" name="_EmailSubject">
    <vt:lpwstr>C21 PPT Sample Comments</vt:lpwstr>
  </property>
  <property fmtid="{D5CDD505-2E9C-101B-9397-08002B2CF9AE}" pid="5" name="_AuthorEmail">
    <vt:lpwstr>Diane.Bowdler@cengage.com</vt:lpwstr>
  </property>
  <property fmtid="{D5CDD505-2E9C-101B-9397-08002B2CF9AE}" pid="6" name="_AuthorEmailDisplayName">
    <vt:lpwstr>Bowdler, Diane</vt:lpwstr>
  </property>
</Properties>
</file>