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5"/>
  </p:notesMasterIdLst>
  <p:sldIdLst>
    <p:sldId id="356" r:id="rId3"/>
    <p:sldId id="371" r:id="rId4"/>
    <p:sldId id="372" r:id="rId5"/>
    <p:sldId id="384" r:id="rId6"/>
    <p:sldId id="373" r:id="rId7"/>
    <p:sldId id="374" r:id="rId8"/>
    <p:sldId id="375" r:id="rId9"/>
    <p:sldId id="376" r:id="rId10"/>
    <p:sldId id="377" r:id="rId11"/>
    <p:sldId id="378" r:id="rId12"/>
    <p:sldId id="348" r:id="rId13"/>
    <p:sldId id="34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99">
          <p15:clr>
            <a:srgbClr val="A4A3A4"/>
          </p15:clr>
        </p15:guide>
        <p15:guide id="4" orient="horz" pos="704">
          <p15:clr>
            <a:srgbClr val="A4A3A4"/>
          </p15:clr>
        </p15:guide>
        <p15:guide id="5" orient="horz" pos="1926">
          <p15:clr>
            <a:srgbClr val="A4A3A4"/>
          </p15:clr>
        </p15:guide>
        <p15:guide id="6" pos="5517">
          <p15:clr>
            <a:srgbClr val="A4A3A4"/>
          </p15:clr>
        </p15:guide>
        <p15:guide id="7" pos="300">
          <p15:clr>
            <a:srgbClr val="A4A3A4"/>
          </p15:clr>
        </p15:guide>
        <p15:guide id="8" pos="718">
          <p15:clr>
            <a:srgbClr val="A4A3A4"/>
          </p15:clr>
        </p15:guide>
        <p15:guide id="9" pos="528">
          <p15:clr>
            <a:srgbClr val="A4A3A4"/>
          </p15:clr>
        </p15:guide>
        <p15:guide id="10" pos="10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099"/>
        <p:guide orient="horz" pos="704"/>
        <p:guide orient="horz" pos="1926"/>
        <p:guide pos="2880"/>
        <p:guide pos="5517"/>
        <p:guide pos="300"/>
        <p:guide pos="718"/>
        <p:guide pos="528"/>
        <p:guide pos="1051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" y="6375400"/>
            <a:ext cx="995657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5" y="6369051"/>
            <a:ext cx="99326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811718"/>
          </a:xfrm>
        </p:spPr>
        <p:txBody>
          <a:bodyPr/>
          <a:lstStyle/>
          <a:p>
            <a:pPr algn="l">
              <a:tabLst>
                <a:tab pos="1179513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16-4 </a:t>
            </a:r>
            <a:r>
              <a:rPr lang="en-IN" sz="4000" dirty="0">
                <a:solidFill>
                  <a:schemeClr val="bg1"/>
                </a:solidFill>
              </a:rPr>
              <a:t>Recording Closing Entries</a:t>
            </a:r>
            <a:br>
              <a:rPr lang="en-IN" sz="4000" dirty="0">
                <a:solidFill>
                  <a:schemeClr val="bg1"/>
                </a:solidFill>
              </a:rPr>
            </a:br>
            <a:r>
              <a:rPr lang="en-IN" sz="4000" dirty="0">
                <a:solidFill>
                  <a:schemeClr val="bg1"/>
                </a:solidFill>
              </a:rPr>
              <a:t>	</a:t>
            </a:r>
            <a:r>
              <a:rPr lang="en-IN" sz="4000" dirty="0" smtClean="0">
                <a:solidFill>
                  <a:schemeClr val="bg1"/>
                </a:solidFill>
              </a:rPr>
              <a:t>for </a:t>
            </a:r>
            <a:r>
              <a:rPr lang="en-IN" sz="4000" dirty="0">
                <a:solidFill>
                  <a:schemeClr val="bg1"/>
                </a:solidFill>
              </a:rPr>
              <a:t>Income Statement</a:t>
            </a:r>
            <a:br>
              <a:rPr lang="en-IN" sz="4000" dirty="0">
                <a:solidFill>
                  <a:schemeClr val="bg1"/>
                </a:solidFill>
              </a:rPr>
            </a:br>
            <a:r>
              <a:rPr lang="en-IN" sz="4000" dirty="0">
                <a:solidFill>
                  <a:schemeClr val="bg1"/>
                </a:solidFill>
              </a:rPr>
              <a:t>	</a:t>
            </a:r>
            <a:r>
              <a:rPr lang="en-IN" sz="4000" dirty="0" smtClean="0">
                <a:solidFill>
                  <a:schemeClr val="bg1"/>
                </a:solidFill>
              </a:rPr>
              <a:t>Accounts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4858" y="330992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Prepare closing entries.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684587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9803"/>
          </a:xfrm>
        </p:spPr>
        <p:txBody>
          <a:bodyPr>
            <a:noAutofit/>
          </a:bodyPr>
          <a:lstStyle/>
          <a:p>
            <a:r>
              <a:rPr lang="en-US" sz="3000"/>
              <a:t>Completed Closing Entries for a Corporation Recorded in a Journal</a:t>
            </a:r>
            <a:endParaRPr lang="en-US" sz="3000" dirty="0"/>
          </a:p>
        </p:txBody>
      </p:sp>
      <p:pic>
        <p:nvPicPr>
          <p:cNvPr id="12" name="Picture 11" descr="Chapter 16_Page 499.jpg"/>
          <p:cNvPicPr>
            <a:picLocks noChangeAspect="1"/>
          </p:cNvPicPr>
          <p:nvPr/>
        </p:nvPicPr>
        <p:blipFill>
          <a:blip r:embed="rId2" cstate="print"/>
          <a:srcRect b="3398"/>
          <a:stretch>
            <a:fillRect/>
          </a:stretch>
        </p:blipFill>
        <p:spPr>
          <a:xfrm>
            <a:off x="2096169" y="1440243"/>
            <a:ext cx="4959056" cy="49853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16-4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78241"/>
            <a:ext cx="8033657" cy="1072516"/>
          </a:xfrm>
        </p:spPr>
        <p:txBody>
          <a:bodyPr>
            <a:normAutofit/>
          </a:bodyPr>
          <a:lstStyle/>
          <a:p>
            <a:pPr marL="369888" indent="-36988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>
                <a:ea typeface="Times New Roman"/>
                <a:cs typeface="MyriadPro-Regular"/>
              </a:rPr>
              <a:t>	Where is the information obtained to journalize closing entries for revenue, cost, and expenses?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273" y="3055557"/>
            <a:ext cx="7315200" cy="830997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From the adjusted trial balance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16-4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</a:t>
            </a:r>
            <a:r>
              <a:rPr lang="en-US" sz="3200">
                <a:latin typeface="Arial" pitchFamily="34" charset="0"/>
                <a:cs typeface="Arial" pitchFamily="34" charset="0"/>
              </a:rPr>
              <a:t>Your Understanding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78241"/>
            <a:ext cx="8033657" cy="1377316"/>
          </a:xfrm>
        </p:spPr>
        <p:txBody>
          <a:bodyPr>
            <a:normAutofit/>
          </a:bodyPr>
          <a:lstStyle/>
          <a:p>
            <a:pPr marL="369888" indent="-36988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dirty="0">
                <a:ea typeface="Times New Roman"/>
                <a:cs typeface="MyriadPro-Regular"/>
              </a:rPr>
              <a:t>	What is the name of the temporary account used to summarize the closing entries for revenue, cost, and expenses?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273" y="3055557"/>
            <a:ext cx="7315200" cy="830997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Income Summary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Closing Entries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5"/>
          </p:nvPr>
        </p:nvSpPr>
        <p:spPr>
          <a:xfrm>
            <a:off x="467000" y="1707736"/>
            <a:ext cx="8033657" cy="3732692"/>
          </a:xfrm>
        </p:spPr>
        <p:txBody>
          <a:bodyPr>
            <a:normAutofit/>
          </a:bodyPr>
          <a:lstStyle/>
          <a:p>
            <a:pPr marL="36195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 corporation records four closing entries:</a:t>
            </a:r>
          </a:p>
          <a:p>
            <a:pPr marL="801688" lvl="1" indent="-439738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 closing entry for income statement accounts with credit balances (revenue and contra-cost accounts).</a:t>
            </a:r>
          </a:p>
          <a:p>
            <a:pPr marL="801688" lvl="1" indent="-439738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 closing entry for income statement accounts with debit balances (cost, contra revenue, and expense accounts).</a:t>
            </a:r>
          </a:p>
          <a:p>
            <a:pPr marL="801688" lvl="1" indent="-439738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 closing entry to record net income or net loss in the Retained Earnings account and close the Income Summary account.</a:t>
            </a:r>
          </a:p>
          <a:p>
            <a:pPr marL="801688" lvl="1" indent="-439738"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 closing entry for the Dividends account.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1" name="Flowchart: Delay 1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16-4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The Income Summary Account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7200" y="2209800"/>
            <a:ext cx="8229600" cy="22098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72000" y="3069575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0663" algn="dec"/>
              </a:tabLst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Credit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0663" algn="dec"/>
              </a:tabLst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Revenue (greater than expenses)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0663" algn="dec"/>
              </a:tabLst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(Credit balance is the net income)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200" y="3069575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0663" algn="dec"/>
              </a:tabLst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Debit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0663" algn="dec"/>
              </a:tabLst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Expenses</a:t>
            </a:r>
          </a:p>
        </p:txBody>
      </p:sp>
      <p:grpSp>
        <p:nvGrpSpPr>
          <p:cNvPr id="39" name="Group 49"/>
          <p:cNvGrpSpPr/>
          <p:nvPr/>
        </p:nvGrpSpPr>
        <p:grpSpPr>
          <a:xfrm>
            <a:off x="457198" y="2589039"/>
            <a:ext cx="8229598" cy="1413474"/>
            <a:chOff x="2743199" y="3653409"/>
            <a:chExt cx="3870957" cy="1413474"/>
          </a:xfrm>
        </p:grpSpPr>
        <p:grpSp>
          <p:nvGrpSpPr>
            <p:cNvPr id="40" name="Group 55"/>
            <p:cNvGrpSpPr/>
            <p:nvPr/>
          </p:nvGrpSpPr>
          <p:grpSpPr>
            <a:xfrm>
              <a:off x="2743199" y="3653409"/>
              <a:ext cx="3870957" cy="1413474"/>
              <a:chOff x="5672999" y="2520232"/>
              <a:chExt cx="3594587" cy="141347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030202" y="2520232"/>
                <a:ext cx="28712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Income Summary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5672999" y="3019306"/>
                <a:ext cx="3594587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470293" y="3019306"/>
                <a:ext cx="0" cy="9144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41" name="Rectangle 40"/>
            <p:cNvSpPr/>
            <p:nvPr/>
          </p:nvSpPr>
          <p:spPr>
            <a:xfrm>
              <a:off x="4678680" y="4150660"/>
              <a:ext cx="18592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47" name="Flowchart: Delay 4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16-4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2246"/>
          </a:xfrm>
        </p:spPr>
        <p:txBody>
          <a:bodyPr>
            <a:noAutofit/>
          </a:bodyPr>
          <a:lstStyle/>
          <a:p>
            <a:r>
              <a:rPr lang="en-US" sz="3000" dirty="0"/>
              <a:t>Closing Entry for Accounts </a:t>
            </a:r>
            <a:br>
              <a:rPr lang="en-US" sz="3000" dirty="0"/>
            </a:br>
            <a:r>
              <a:rPr lang="en-US" sz="3000" dirty="0"/>
              <a:t>with Credit Balances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28800" y="2639088"/>
            <a:ext cx="5486400" cy="22098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761744" y="2589783"/>
            <a:ext cx="5562601" cy="1220217"/>
            <a:chOff x="1828800" y="2160495"/>
            <a:chExt cx="5562601" cy="1220217"/>
          </a:xfrm>
        </p:grpSpPr>
        <p:grpSp>
          <p:nvGrpSpPr>
            <p:cNvPr id="61" name="Group 72"/>
            <p:cNvGrpSpPr/>
            <p:nvPr/>
          </p:nvGrpSpPr>
          <p:grpSpPr>
            <a:xfrm>
              <a:off x="1828800" y="2160495"/>
              <a:ext cx="5486400" cy="1001101"/>
              <a:chOff x="2667000" y="2739009"/>
              <a:chExt cx="3733800" cy="1001101"/>
            </a:xfrm>
          </p:grpSpPr>
          <p:grpSp>
            <p:nvGrpSpPr>
              <p:cNvPr id="65" name="Group 17"/>
              <p:cNvGrpSpPr/>
              <p:nvPr/>
            </p:nvGrpSpPr>
            <p:grpSpPr>
              <a:xfrm>
                <a:off x="2667000" y="2739009"/>
                <a:ext cx="3733800" cy="1001101"/>
                <a:chOff x="5605505" y="1667685"/>
                <a:chExt cx="3733800" cy="1001101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05505" y="2025134"/>
                  <a:ext cx="193548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22860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Closing	632,371.75</a:t>
                  </a:r>
                </a:p>
              </p:txBody>
            </p:sp>
            <p:grpSp>
              <p:nvGrpSpPr>
                <p:cNvPr id="68" name="Group 53"/>
                <p:cNvGrpSpPr/>
                <p:nvPr/>
              </p:nvGrpSpPr>
              <p:grpSpPr>
                <a:xfrm>
                  <a:off x="5681705" y="1667685"/>
                  <a:ext cx="3657600" cy="1001101"/>
                  <a:chOff x="5681705" y="1667685"/>
                  <a:chExt cx="3657600" cy="1001101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6087036" y="1667685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Sales</a:t>
                    </a:r>
                  </a:p>
                </p:txBody>
              </p: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5681705" y="2028706"/>
                    <a:ext cx="36576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7512034" y="2028706"/>
                    <a:ext cx="0" cy="64008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66" name="Rectangle 65"/>
              <p:cNvSpPr/>
              <p:nvPr/>
            </p:nvSpPr>
            <p:spPr>
              <a:xfrm>
                <a:off x="4581356" y="3101790"/>
                <a:ext cx="18194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2" name="Group 80"/>
            <p:cNvGrpSpPr/>
            <p:nvPr/>
          </p:nvGrpSpPr>
          <p:grpSpPr>
            <a:xfrm>
              <a:off x="4569312" y="2523566"/>
              <a:ext cx="2822089" cy="857146"/>
              <a:chOff x="1950721" y="1456765"/>
              <a:chExt cx="1965959" cy="2069633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057400" y="2783251"/>
                <a:ext cx="1859280" cy="743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950721" y="1456765"/>
                <a:ext cx="1912877" cy="1263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2860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Bal.	 632,371.75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286000" algn="dec"/>
                  </a:tabLst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(New Bal.	0.00)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752600" y="3885183"/>
            <a:ext cx="5562601" cy="1220217"/>
            <a:chOff x="1828800" y="2160495"/>
            <a:chExt cx="5562601" cy="1220217"/>
          </a:xfrm>
        </p:grpSpPr>
        <p:grpSp>
          <p:nvGrpSpPr>
            <p:cNvPr id="73" name="Group 72"/>
            <p:cNvGrpSpPr/>
            <p:nvPr/>
          </p:nvGrpSpPr>
          <p:grpSpPr>
            <a:xfrm>
              <a:off x="1828800" y="2160495"/>
              <a:ext cx="5486400" cy="1001101"/>
              <a:chOff x="2667000" y="2739009"/>
              <a:chExt cx="3733800" cy="1001101"/>
            </a:xfrm>
          </p:grpSpPr>
          <p:grpSp>
            <p:nvGrpSpPr>
              <p:cNvPr id="82" name="Group 17"/>
              <p:cNvGrpSpPr/>
              <p:nvPr/>
            </p:nvGrpSpPr>
            <p:grpSpPr>
              <a:xfrm>
                <a:off x="2667000" y="2739009"/>
                <a:ext cx="3733800" cy="1001101"/>
                <a:chOff x="5605505" y="1667685"/>
                <a:chExt cx="3733800" cy="1001101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05505" y="2025134"/>
                  <a:ext cx="193548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22860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>
                          <a:lumMod val="50000"/>
                        </a:sysClr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Adj. (mdse inv.)	5,648.44</a:t>
                  </a:r>
                </a:p>
              </p:txBody>
            </p:sp>
            <p:grpSp>
              <p:nvGrpSpPr>
                <p:cNvPr id="87" name="Group 53"/>
                <p:cNvGrpSpPr/>
                <p:nvPr/>
              </p:nvGrpSpPr>
              <p:grpSpPr>
                <a:xfrm>
                  <a:off x="5681705" y="1667685"/>
                  <a:ext cx="3657600" cy="1001101"/>
                  <a:chOff x="5681705" y="1667685"/>
                  <a:chExt cx="3657600" cy="1001101"/>
                </a:xfrm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6087036" y="1667685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Interest Expense</a:t>
                    </a:r>
                  </a:p>
                </p:txBody>
              </p:sp>
              <p:cxnSp>
                <p:nvCxnSpPr>
                  <p:cNvPr id="89" name="Straight Connector 88"/>
                  <p:cNvCxnSpPr/>
                  <p:nvPr/>
                </p:nvCxnSpPr>
                <p:spPr>
                  <a:xfrm flipH="1">
                    <a:off x="5681705" y="2028706"/>
                    <a:ext cx="36576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7512034" y="2028706"/>
                    <a:ext cx="0" cy="64008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84" name="Rectangle 83"/>
              <p:cNvSpPr/>
              <p:nvPr/>
            </p:nvSpPr>
            <p:spPr>
              <a:xfrm>
                <a:off x="4581356" y="3101790"/>
                <a:ext cx="18194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4" name="Group 80"/>
            <p:cNvGrpSpPr/>
            <p:nvPr/>
          </p:nvGrpSpPr>
          <p:grpSpPr>
            <a:xfrm>
              <a:off x="4569312" y="2523566"/>
              <a:ext cx="2822089" cy="857146"/>
              <a:chOff x="1950721" y="1456765"/>
              <a:chExt cx="1965959" cy="2069633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057400" y="2783251"/>
                <a:ext cx="1859280" cy="743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50721" y="1456765"/>
                <a:ext cx="1912877" cy="1263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2860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Closing	635,345.90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2860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(credit accounts)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07" name="Flowchart: Delay 10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16-4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38"/>
            <a:ext cx="7886700" cy="730462"/>
          </a:xfrm>
        </p:spPr>
        <p:txBody>
          <a:bodyPr>
            <a:noAutofit/>
          </a:bodyPr>
          <a:lstStyle/>
          <a:p>
            <a:r>
              <a:rPr lang="en-US" sz="3000" dirty="0"/>
              <a:t>Closing Entry for Accounts </a:t>
            </a:r>
            <a:br>
              <a:rPr lang="en-US" sz="3000" dirty="0"/>
            </a:br>
            <a:r>
              <a:rPr lang="en-US" sz="3000" dirty="0"/>
              <a:t>with Credit Balances</a:t>
            </a:r>
          </a:p>
        </p:txBody>
      </p:sp>
      <p:pic>
        <p:nvPicPr>
          <p:cNvPr id="70" name="Picture 69" descr="Chapter 16_Page 49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6815" y="1447800"/>
            <a:ext cx="4900070" cy="2743200"/>
          </a:xfrm>
          <a:prstGeom prst="rect">
            <a:avLst/>
          </a:prstGeom>
        </p:spPr>
      </p:pic>
      <p:pic>
        <p:nvPicPr>
          <p:cNvPr id="71" name="Picture 70" descr="Chapter 16_Page 495_2.jpg"/>
          <p:cNvPicPr>
            <a:picLocks noChangeAspect="1"/>
          </p:cNvPicPr>
          <p:nvPr/>
        </p:nvPicPr>
        <p:blipFill>
          <a:blip r:embed="rId3" cstate="print"/>
          <a:srcRect t="6130" b="7663"/>
          <a:stretch>
            <a:fillRect/>
          </a:stretch>
        </p:blipFill>
        <p:spPr>
          <a:xfrm>
            <a:off x="2396685" y="4323820"/>
            <a:ext cx="5943600" cy="1867751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3920685" y="4023791"/>
            <a:ext cx="1466088" cy="1005409"/>
            <a:chOff x="762000" y="1343849"/>
            <a:chExt cx="1466088" cy="1005409"/>
          </a:xfrm>
        </p:grpSpPr>
        <p:sp>
          <p:nvSpPr>
            <p:cNvPr id="73" name="Rectangle 72"/>
            <p:cNvSpPr/>
            <p:nvPr/>
          </p:nvSpPr>
          <p:spPr>
            <a:xfrm>
              <a:off x="1085087" y="1343849"/>
              <a:ext cx="11430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Heading</a:t>
              </a:r>
            </a:p>
          </p:txBody>
        </p:sp>
        <p:grpSp>
          <p:nvGrpSpPr>
            <p:cNvPr id="74" name="Group 12"/>
            <p:cNvGrpSpPr/>
            <p:nvPr/>
          </p:nvGrpSpPr>
          <p:grpSpPr>
            <a:xfrm>
              <a:off x="762000" y="1371600"/>
              <a:ext cx="365760" cy="977658"/>
              <a:chOff x="1066800" y="3048000"/>
              <a:chExt cx="365760" cy="977658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1249680" y="3124200"/>
                <a:ext cx="121920" cy="90145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76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2396685" y="4017264"/>
            <a:ext cx="987714" cy="1179576"/>
            <a:chOff x="762000" y="1349514"/>
            <a:chExt cx="987714" cy="1179576"/>
          </a:xfrm>
        </p:grpSpPr>
        <p:sp>
          <p:nvSpPr>
            <p:cNvPr id="78" name="Rectangle 77"/>
            <p:cNvSpPr/>
            <p:nvPr/>
          </p:nvSpPr>
          <p:spPr>
            <a:xfrm>
              <a:off x="1077735" y="1349514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  <p:grpSp>
          <p:nvGrpSpPr>
            <p:cNvPr id="79" name="Group 12"/>
            <p:cNvGrpSpPr/>
            <p:nvPr/>
          </p:nvGrpSpPr>
          <p:grpSpPr>
            <a:xfrm>
              <a:off x="762000" y="1371600"/>
              <a:ext cx="365760" cy="1157490"/>
              <a:chOff x="1066800" y="3048000"/>
              <a:chExt cx="365760" cy="1157490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1219200" y="3199650"/>
                <a:ext cx="182880" cy="100584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1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144213" y="5715000"/>
            <a:ext cx="3142487" cy="646331"/>
            <a:chOff x="-304800" y="1371600"/>
            <a:chExt cx="3142487" cy="646331"/>
          </a:xfrm>
        </p:grpSpPr>
        <p:sp>
          <p:nvSpPr>
            <p:cNvPr id="83" name="Rectangle 82"/>
            <p:cNvSpPr/>
            <p:nvPr/>
          </p:nvSpPr>
          <p:spPr>
            <a:xfrm>
              <a:off x="-304800" y="1371600"/>
              <a:ext cx="2057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to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Income Summary</a:t>
              </a:r>
            </a:p>
          </p:txBody>
        </p:sp>
        <p:grpSp>
          <p:nvGrpSpPr>
            <p:cNvPr id="84" name="Group 12"/>
            <p:cNvGrpSpPr/>
            <p:nvPr/>
          </p:nvGrpSpPr>
          <p:grpSpPr>
            <a:xfrm>
              <a:off x="762000" y="1399032"/>
              <a:ext cx="2075687" cy="365760"/>
              <a:chOff x="1066800" y="3075432"/>
              <a:chExt cx="2075687" cy="365760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>
                <a:off x="1237488" y="3276600"/>
                <a:ext cx="1904999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6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324045" y="2514600"/>
            <a:ext cx="8430768" cy="3352800"/>
            <a:chOff x="256032" y="2514600"/>
            <a:chExt cx="8430768" cy="3352800"/>
          </a:xfrm>
        </p:grpSpPr>
        <p:grpSp>
          <p:nvGrpSpPr>
            <p:cNvPr id="88" name="Group 105"/>
            <p:cNvGrpSpPr/>
            <p:nvPr/>
          </p:nvGrpSpPr>
          <p:grpSpPr>
            <a:xfrm>
              <a:off x="1914144" y="2514600"/>
              <a:ext cx="6772656" cy="3352800"/>
              <a:chOff x="1185672" y="2514600"/>
              <a:chExt cx="6772656" cy="3352800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1371600" y="3303495"/>
                <a:ext cx="950258" cy="2286000"/>
              </a:xfrm>
              <a:custGeom>
                <a:avLst/>
                <a:gdLst>
                  <a:gd name="connsiteX0" fmla="*/ 1371600 w 1452283"/>
                  <a:gd name="connsiteY0" fmla="*/ 0 h 2761129"/>
                  <a:gd name="connsiteX1" fmla="*/ 0 w 1452283"/>
                  <a:gd name="connsiteY1" fmla="*/ 8965 h 2761129"/>
                  <a:gd name="connsiteX2" fmla="*/ 0 w 1452283"/>
                  <a:gd name="connsiteY2" fmla="*/ 2761129 h 2761129"/>
                  <a:gd name="connsiteX3" fmla="*/ 1452283 w 1452283"/>
                  <a:gd name="connsiteY3" fmla="*/ 2761129 h 276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2283" h="2761129">
                    <a:moveTo>
                      <a:pt x="1371600" y="0"/>
                    </a:moveTo>
                    <a:lnTo>
                      <a:pt x="0" y="8965"/>
                    </a:lnTo>
                    <a:lnTo>
                      <a:pt x="0" y="2761129"/>
                    </a:lnTo>
                    <a:lnTo>
                      <a:pt x="1452283" y="2761129"/>
                    </a:ln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Left Bracket 90"/>
              <p:cNvSpPr/>
              <p:nvPr/>
            </p:nvSpPr>
            <p:spPr>
              <a:xfrm>
                <a:off x="2236874" y="2514600"/>
                <a:ext cx="182880" cy="1524000"/>
              </a:xfrm>
              <a:prstGeom prst="leftBracket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Left Bracket 91"/>
              <p:cNvSpPr/>
              <p:nvPr/>
            </p:nvSpPr>
            <p:spPr>
              <a:xfrm>
                <a:off x="2353235" y="5135880"/>
                <a:ext cx="182880" cy="731520"/>
              </a:xfrm>
              <a:prstGeom prst="leftBracket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Rectangle 7"/>
              <p:cNvSpPr>
                <a:spLocks noChangeArrowheads="1"/>
              </p:cNvSpPr>
              <p:nvPr/>
            </p:nvSpPr>
            <p:spPr bwMode="auto">
              <a:xfrm>
                <a:off x="1185672" y="3429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102" name="Freeform 101"/>
              <p:cNvSpPr/>
              <p:nvPr/>
            </p:nvSpPr>
            <p:spPr>
              <a:xfrm flipH="1">
                <a:off x="6705600" y="3307080"/>
                <a:ext cx="1066800" cy="2286000"/>
              </a:xfrm>
              <a:custGeom>
                <a:avLst/>
                <a:gdLst>
                  <a:gd name="connsiteX0" fmla="*/ 1371600 w 1452283"/>
                  <a:gd name="connsiteY0" fmla="*/ 0 h 2761129"/>
                  <a:gd name="connsiteX1" fmla="*/ 0 w 1452283"/>
                  <a:gd name="connsiteY1" fmla="*/ 8965 h 2761129"/>
                  <a:gd name="connsiteX2" fmla="*/ 0 w 1452283"/>
                  <a:gd name="connsiteY2" fmla="*/ 2761129 h 2761129"/>
                  <a:gd name="connsiteX3" fmla="*/ 1452283 w 1452283"/>
                  <a:gd name="connsiteY3" fmla="*/ 2761129 h 2761129"/>
                  <a:gd name="connsiteX0" fmla="*/ 1295400 w 1452283"/>
                  <a:gd name="connsiteY0" fmla="*/ 0 h 2761129"/>
                  <a:gd name="connsiteX1" fmla="*/ 0 w 1452283"/>
                  <a:gd name="connsiteY1" fmla="*/ 8965 h 2761129"/>
                  <a:gd name="connsiteX2" fmla="*/ 0 w 1452283"/>
                  <a:gd name="connsiteY2" fmla="*/ 2761129 h 2761129"/>
                  <a:gd name="connsiteX3" fmla="*/ 1452283 w 1452283"/>
                  <a:gd name="connsiteY3" fmla="*/ 2761129 h 276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2283" h="2761129">
                    <a:moveTo>
                      <a:pt x="1295400" y="0"/>
                    </a:moveTo>
                    <a:lnTo>
                      <a:pt x="0" y="8965"/>
                    </a:lnTo>
                    <a:lnTo>
                      <a:pt x="0" y="2761129"/>
                    </a:lnTo>
                    <a:lnTo>
                      <a:pt x="1452283" y="2761129"/>
                    </a:ln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Left Bracket 102"/>
              <p:cNvSpPr/>
              <p:nvPr/>
            </p:nvSpPr>
            <p:spPr>
              <a:xfrm flipH="1">
                <a:off x="6702015" y="2514600"/>
                <a:ext cx="182880" cy="1524000"/>
              </a:xfrm>
              <a:prstGeom prst="leftBracket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Left Bracket 103"/>
              <p:cNvSpPr/>
              <p:nvPr/>
            </p:nvSpPr>
            <p:spPr>
              <a:xfrm flipH="1">
                <a:off x="6477000" y="5135880"/>
                <a:ext cx="182880" cy="731520"/>
              </a:xfrm>
              <a:prstGeom prst="leftBracket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tangle 7"/>
              <p:cNvSpPr>
                <a:spLocks noChangeArrowheads="1"/>
              </p:cNvSpPr>
              <p:nvPr/>
            </p:nvSpPr>
            <p:spPr bwMode="auto">
              <a:xfrm>
                <a:off x="7592568" y="3429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256032" y="3409890"/>
              <a:ext cx="1676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to Close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11" name="Flowchart: Delay 11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Closing Entry for Income Statement Accounts with Debit Balances</a:t>
            </a:r>
          </a:p>
        </p:txBody>
      </p:sp>
      <p:pic>
        <p:nvPicPr>
          <p:cNvPr id="99" name="Picture 98" descr="Chapter 16_Page 496_2.jpg"/>
          <p:cNvPicPr>
            <a:picLocks noChangeAspect="1"/>
          </p:cNvPicPr>
          <p:nvPr/>
        </p:nvPicPr>
        <p:blipFill>
          <a:blip r:embed="rId2" cstate="print"/>
          <a:srcRect b="1200"/>
          <a:stretch>
            <a:fillRect/>
          </a:stretch>
        </p:blipFill>
        <p:spPr>
          <a:xfrm>
            <a:off x="2362916" y="3271388"/>
            <a:ext cx="4389120" cy="3196668"/>
          </a:xfrm>
          <a:prstGeom prst="rect">
            <a:avLst/>
          </a:prstGeom>
        </p:spPr>
      </p:pic>
      <p:pic>
        <p:nvPicPr>
          <p:cNvPr id="100" name="Picture 99" descr="Chapter 16_Page 49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0102" y="1478806"/>
            <a:ext cx="4023360" cy="1706630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3733800" y="2841441"/>
            <a:ext cx="4472499" cy="1219200"/>
            <a:chOff x="-2191512" y="1130058"/>
            <a:chExt cx="4472499" cy="1219200"/>
          </a:xfrm>
        </p:grpSpPr>
        <p:sp>
          <p:nvSpPr>
            <p:cNvPr id="102" name="Rectangle 101"/>
            <p:cNvSpPr/>
            <p:nvPr/>
          </p:nvSpPr>
          <p:spPr>
            <a:xfrm>
              <a:off x="985586" y="1130058"/>
              <a:ext cx="12954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Income summary</a:t>
              </a:r>
            </a:p>
          </p:txBody>
        </p:sp>
        <p:grpSp>
          <p:nvGrpSpPr>
            <p:cNvPr id="103" name="Group 12"/>
            <p:cNvGrpSpPr/>
            <p:nvPr/>
          </p:nvGrpSpPr>
          <p:grpSpPr>
            <a:xfrm>
              <a:off x="-2191512" y="1371600"/>
              <a:ext cx="3227832" cy="977658"/>
              <a:chOff x="-1886712" y="3048000"/>
              <a:chExt cx="3227832" cy="977658"/>
            </a:xfrm>
          </p:grpSpPr>
          <p:cxnSp>
            <p:nvCxnSpPr>
              <p:cNvPr id="104" name="Straight Arrow Connector 103"/>
              <p:cNvCxnSpPr/>
              <p:nvPr/>
            </p:nvCxnSpPr>
            <p:spPr>
              <a:xfrm flipH="1">
                <a:off x="-1886712" y="3187458"/>
                <a:ext cx="3124200" cy="838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5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1676400" y="3149289"/>
            <a:ext cx="1112520" cy="850392"/>
            <a:chOff x="76200" y="1312938"/>
            <a:chExt cx="1112520" cy="850392"/>
          </a:xfrm>
        </p:grpSpPr>
        <p:sp>
          <p:nvSpPr>
            <p:cNvPr id="107" name="Rectangle 106"/>
            <p:cNvSpPr/>
            <p:nvPr/>
          </p:nvSpPr>
          <p:spPr>
            <a:xfrm>
              <a:off x="76200" y="1312938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  <p:grpSp>
          <p:nvGrpSpPr>
            <p:cNvPr id="108" name="Group 12"/>
            <p:cNvGrpSpPr/>
            <p:nvPr/>
          </p:nvGrpSpPr>
          <p:grpSpPr>
            <a:xfrm>
              <a:off x="762000" y="1371600"/>
              <a:ext cx="426720" cy="791730"/>
              <a:chOff x="1066800" y="3048000"/>
              <a:chExt cx="426720" cy="791730"/>
            </a:xfrm>
          </p:grpSpPr>
          <p:cxnSp>
            <p:nvCxnSpPr>
              <p:cNvPr id="109" name="Straight Arrow Connector 108"/>
              <p:cNvCxnSpPr/>
              <p:nvPr/>
            </p:nvCxnSpPr>
            <p:spPr>
              <a:xfrm>
                <a:off x="1219200" y="3199650"/>
                <a:ext cx="274320" cy="6400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0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6019800" y="3527241"/>
            <a:ext cx="2438400" cy="923330"/>
            <a:chOff x="-152400" y="1219200"/>
            <a:chExt cx="2438400" cy="923330"/>
          </a:xfrm>
        </p:grpSpPr>
        <p:sp>
          <p:nvSpPr>
            <p:cNvPr id="112" name="Rectangle 111"/>
            <p:cNvSpPr/>
            <p:nvPr/>
          </p:nvSpPr>
          <p:spPr>
            <a:xfrm>
              <a:off x="990600" y="1219200"/>
              <a:ext cx="1295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to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Income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Summary</a:t>
              </a:r>
            </a:p>
          </p:txBody>
        </p:sp>
        <p:grpSp>
          <p:nvGrpSpPr>
            <p:cNvPr id="113" name="Group 12"/>
            <p:cNvGrpSpPr/>
            <p:nvPr/>
          </p:nvGrpSpPr>
          <p:grpSpPr>
            <a:xfrm>
              <a:off x="-152400" y="1399032"/>
              <a:ext cx="1188720" cy="353568"/>
              <a:chOff x="152400" y="3075432"/>
              <a:chExt cx="1188720" cy="353568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 flipH="1">
                <a:off x="152400" y="3200400"/>
                <a:ext cx="1066800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5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335280" y="1774641"/>
            <a:ext cx="8415528" cy="4687824"/>
            <a:chOff x="335280" y="1676400"/>
            <a:chExt cx="8415528" cy="4687824"/>
          </a:xfrm>
        </p:grpSpPr>
        <p:grpSp>
          <p:nvGrpSpPr>
            <p:cNvPr id="117" name="Group 88"/>
            <p:cNvGrpSpPr/>
            <p:nvPr/>
          </p:nvGrpSpPr>
          <p:grpSpPr>
            <a:xfrm>
              <a:off x="335280" y="1676400"/>
              <a:ext cx="8415528" cy="4687824"/>
              <a:chOff x="335280" y="1676400"/>
              <a:chExt cx="8415528" cy="4687824"/>
            </a:xfrm>
          </p:grpSpPr>
          <p:grpSp>
            <p:nvGrpSpPr>
              <p:cNvPr id="119" name="Group 87"/>
              <p:cNvGrpSpPr/>
              <p:nvPr/>
            </p:nvGrpSpPr>
            <p:grpSpPr>
              <a:xfrm>
                <a:off x="5791200" y="1676400"/>
                <a:ext cx="2959608" cy="4687824"/>
                <a:chOff x="5791200" y="1676400"/>
                <a:chExt cx="2959608" cy="4687824"/>
              </a:xfrm>
            </p:grpSpPr>
            <p:sp>
              <p:nvSpPr>
                <p:cNvPr id="125" name="Freeform 124"/>
                <p:cNvSpPr/>
                <p:nvPr/>
              </p:nvSpPr>
              <p:spPr>
                <a:xfrm flipH="1">
                  <a:off x="6019800" y="2514600"/>
                  <a:ext cx="2590800" cy="2518184"/>
                </a:xfrm>
                <a:custGeom>
                  <a:avLst/>
                  <a:gdLst>
                    <a:gd name="connsiteX0" fmla="*/ 1371600 w 1452283"/>
                    <a:gd name="connsiteY0" fmla="*/ 0 h 2761129"/>
                    <a:gd name="connsiteX1" fmla="*/ 0 w 1452283"/>
                    <a:gd name="connsiteY1" fmla="*/ 8965 h 2761129"/>
                    <a:gd name="connsiteX2" fmla="*/ 0 w 1452283"/>
                    <a:gd name="connsiteY2" fmla="*/ 2761129 h 2761129"/>
                    <a:gd name="connsiteX3" fmla="*/ 1452283 w 1452283"/>
                    <a:gd name="connsiteY3" fmla="*/ 2761129 h 2761129"/>
                    <a:gd name="connsiteX0" fmla="*/ 1295400 w 1452283"/>
                    <a:gd name="connsiteY0" fmla="*/ 0 h 2761129"/>
                    <a:gd name="connsiteX1" fmla="*/ 0 w 1452283"/>
                    <a:gd name="connsiteY1" fmla="*/ 8965 h 2761129"/>
                    <a:gd name="connsiteX2" fmla="*/ 0 w 1452283"/>
                    <a:gd name="connsiteY2" fmla="*/ 2761129 h 2761129"/>
                    <a:gd name="connsiteX3" fmla="*/ 1452283 w 1452283"/>
                    <a:gd name="connsiteY3" fmla="*/ 2761129 h 2761129"/>
                    <a:gd name="connsiteX0" fmla="*/ 1975105 w 1975105"/>
                    <a:gd name="connsiteY0" fmla="*/ 0 h 2764222"/>
                    <a:gd name="connsiteX1" fmla="*/ 0 w 1975105"/>
                    <a:gd name="connsiteY1" fmla="*/ 12058 h 2764222"/>
                    <a:gd name="connsiteX2" fmla="*/ 0 w 1975105"/>
                    <a:gd name="connsiteY2" fmla="*/ 2764222 h 2764222"/>
                    <a:gd name="connsiteX3" fmla="*/ 1452283 w 1975105"/>
                    <a:gd name="connsiteY3" fmla="*/ 2764222 h 2764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5105" h="2764222">
                      <a:moveTo>
                        <a:pt x="1975105" y="0"/>
                      </a:moveTo>
                      <a:lnTo>
                        <a:pt x="0" y="12058"/>
                      </a:lnTo>
                      <a:lnTo>
                        <a:pt x="0" y="2764222"/>
                      </a:lnTo>
                      <a:lnTo>
                        <a:pt x="1452283" y="2764222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" name="Left Bracket 125"/>
                <p:cNvSpPr/>
                <p:nvPr/>
              </p:nvSpPr>
              <p:spPr>
                <a:xfrm flipH="1">
                  <a:off x="5791200" y="1676400"/>
                  <a:ext cx="228600" cy="1325880"/>
                </a:xfrm>
                <a:prstGeom prst="leftBracket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" name="Left Bracket 126"/>
                <p:cNvSpPr/>
                <p:nvPr/>
              </p:nvSpPr>
              <p:spPr>
                <a:xfrm flipH="1">
                  <a:off x="6513576" y="4023360"/>
                  <a:ext cx="182880" cy="2340864"/>
                </a:xfrm>
                <a:prstGeom prst="leftBracket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" name="Rectangle 7"/>
                <p:cNvSpPr>
                  <a:spLocks noChangeArrowheads="1"/>
                </p:cNvSpPr>
                <p:nvPr/>
              </p:nvSpPr>
              <p:spPr bwMode="auto">
                <a:xfrm>
                  <a:off x="8476488" y="2362200"/>
                  <a:ext cx="274320" cy="2743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120" name="Group 85"/>
              <p:cNvGrpSpPr/>
              <p:nvPr/>
            </p:nvGrpSpPr>
            <p:grpSpPr>
              <a:xfrm>
                <a:off x="335280" y="1676400"/>
                <a:ext cx="2743200" cy="4687824"/>
                <a:chOff x="335280" y="1676400"/>
                <a:chExt cx="2743200" cy="4687824"/>
              </a:xfrm>
            </p:grpSpPr>
            <p:sp>
              <p:nvSpPr>
                <p:cNvPr id="121" name="Left Bracket 120"/>
                <p:cNvSpPr/>
                <p:nvPr/>
              </p:nvSpPr>
              <p:spPr>
                <a:xfrm>
                  <a:off x="2593490" y="1676400"/>
                  <a:ext cx="182880" cy="1325880"/>
                </a:xfrm>
                <a:prstGeom prst="leftBracket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2" name="Left Bracket 121"/>
                <p:cNvSpPr/>
                <p:nvPr/>
              </p:nvSpPr>
              <p:spPr>
                <a:xfrm>
                  <a:off x="2895600" y="4023360"/>
                  <a:ext cx="182880" cy="2340864"/>
                </a:xfrm>
                <a:prstGeom prst="leftBracket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1371600" y="2505456"/>
                  <a:ext cx="1499616" cy="2752344"/>
                </a:xfrm>
                <a:custGeom>
                  <a:avLst/>
                  <a:gdLst>
                    <a:gd name="connsiteX0" fmla="*/ 1655064 w 1947672"/>
                    <a:gd name="connsiteY0" fmla="*/ 0 h 2761488"/>
                    <a:gd name="connsiteX1" fmla="*/ 0 w 1947672"/>
                    <a:gd name="connsiteY1" fmla="*/ 9144 h 2761488"/>
                    <a:gd name="connsiteX2" fmla="*/ 0 w 1947672"/>
                    <a:gd name="connsiteY2" fmla="*/ 2752344 h 2761488"/>
                    <a:gd name="connsiteX3" fmla="*/ 1947672 w 1947672"/>
                    <a:gd name="connsiteY3" fmla="*/ 2761488 h 2761488"/>
                    <a:gd name="connsiteX0" fmla="*/ 1484506 w 1947672"/>
                    <a:gd name="connsiteY0" fmla="*/ 9144 h 2752344"/>
                    <a:gd name="connsiteX1" fmla="*/ 0 w 1947672"/>
                    <a:gd name="connsiteY1" fmla="*/ 0 h 2752344"/>
                    <a:gd name="connsiteX2" fmla="*/ 0 w 1947672"/>
                    <a:gd name="connsiteY2" fmla="*/ 2743200 h 2752344"/>
                    <a:gd name="connsiteX3" fmla="*/ 1947672 w 1947672"/>
                    <a:gd name="connsiteY3" fmla="*/ 2752344 h 2752344"/>
                    <a:gd name="connsiteX0" fmla="*/ 1484506 w 1947672"/>
                    <a:gd name="connsiteY0" fmla="*/ 9144 h 2752344"/>
                    <a:gd name="connsiteX1" fmla="*/ 1484506 w 1947672"/>
                    <a:gd name="connsiteY1" fmla="*/ 9144 h 2752344"/>
                    <a:gd name="connsiteX2" fmla="*/ 0 w 1947672"/>
                    <a:gd name="connsiteY2" fmla="*/ 0 h 2752344"/>
                    <a:gd name="connsiteX3" fmla="*/ 0 w 1947672"/>
                    <a:gd name="connsiteY3" fmla="*/ 2743200 h 2752344"/>
                    <a:gd name="connsiteX4" fmla="*/ 1947672 w 1947672"/>
                    <a:gd name="connsiteY4" fmla="*/ 2752344 h 2752344"/>
                    <a:gd name="connsiteX0" fmla="*/ 1484506 w 1947672"/>
                    <a:gd name="connsiteY0" fmla="*/ 9144 h 2752344"/>
                    <a:gd name="connsiteX1" fmla="*/ 1583473 w 1947672"/>
                    <a:gd name="connsiteY1" fmla="*/ 9144 h 2752344"/>
                    <a:gd name="connsiteX2" fmla="*/ 0 w 1947672"/>
                    <a:gd name="connsiteY2" fmla="*/ 0 h 2752344"/>
                    <a:gd name="connsiteX3" fmla="*/ 0 w 1947672"/>
                    <a:gd name="connsiteY3" fmla="*/ 2743200 h 2752344"/>
                    <a:gd name="connsiteX4" fmla="*/ 1947672 w 1947672"/>
                    <a:gd name="connsiteY4" fmla="*/ 2752344 h 2752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7672" h="2752344">
                      <a:moveTo>
                        <a:pt x="1484506" y="9144"/>
                      </a:moveTo>
                      <a:lnTo>
                        <a:pt x="1583473" y="9144"/>
                      </a:lnTo>
                      <a:lnTo>
                        <a:pt x="0" y="0"/>
                      </a:lnTo>
                      <a:lnTo>
                        <a:pt x="0" y="2743200"/>
                      </a:lnTo>
                      <a:lnTo>
                        <a:pt x="1947672" y="2752344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335280" y="1968258"/>
                  <a:ext cx="1085088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Credit to </a:t>
                  </a:r>
                  <a:b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</a:b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Close</a:t>
                  </a:r>
                </a:p>
              </p:txBody>
            </p:sp>
          </p:grpSp>
        </p:grpSp>
        <p:sp>
          <p:nvSpPr>
            <p:cNvPr id="118" name="Rectangle 7"/>
            <p:cNvSpPr>
              <a:spLocks noChangeArrowheads="1"/>
            </p:cNvSpPr>
            <p:nvPr/>
          </p:nvSpPr>
          <p:spPr bwMode="auto">
            <a:xfrm>
              <a:off x="1240536" y="2367546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31" name="Flowchart: Delay 13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9803"/>
          </a:xfrm>
        </p:spPr>
        <p:txBody>
          <a:bodyPr>
            <a:noAutofit/>
          </a:bodyPr>
          <a:lstStyle/>
          <a:p>
            <a:r>
              <a:rPr lang="en-US" sz="3000" dirty="0"/>
              <a:t>Summary of Closing Entry for Income Statement Accounts with Debit Balances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828800" y="2057400"/>
            <a:ext cx="5486400" cy="2209800"/>
            <a:chOff x="1828800" y="1524000"/>
            <a:chExt cx="5486400" cy="2209800"/>
          </a:xfrm>
        </p:grpSpPr>
        <p:sp>
          <p:nvSpPr>
            <p:cNvPr id="60" name="Rectangle 59"/>
            <p:cNvSpPr/>
            <p:nvPr/>
          </p:nvSpPr>
          <p:spPr>
            <a:xfrm>
              <a:off x="1828800" y="1524000"/>
              <a:ext cx="5486400" cy="2209800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1" name="Group 9"/>
            <p:cNvGrpSpPr/>
            <p:nvPr/>
          </p:nvGrpSpPr>
          <p:grpSpPr>
            <a:xfrm>
              <a:off x="2468879" y="2156269"/>
              <a:ext cx="4211656" cy="909661"/>
              <a:chOff x="2624570" y="2739009"/>
              <a:chExt cx="3908545" cy="909661"/>
            </a:xfrm>
          </p:grpSpPr>
          <p:grpSp>
            <p:nvGrpSpPr>
              <p:cNvPr id="62" name="Group 17"/>
              <p:cNvGrpSpPr/>
              <p:nvPr/>
            </p:nvGrpSpPr>
            <p:grpSpPr>
              <a:xfrm>
                <a:off x="2624570" y="2739009"/>
                <a:ext cx="3776230" cy="909661"/>
                <a:chOff x="5563075" y="1667685"/>
                <a:chExt cx="3776230" cy="909661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5563075" y="2025134"/>
                  <a:ext cx="195175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604963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>
                          <a:lumMod val="50000"/>
                        </a:sysClr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Bal.	254,851.26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604963" algn="dec"/>
                    </a:tabLst>
                    <a:defRPr/>
                  </a:pPr>
                  <a:r>
                    <a:rPr kumimoji="0" 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(New Bal.	0.00)</a:t>
                  </a:r>
                </a:p>
              </p:txBody>
            </p:sp>
            <p:grpSp>
              <p:nvGrpSpPr>
                <p:cNvPr id="65" name="Group 53"/>
                <p:cNvGrpSpPr/>
                <p:nvPr/>
              </p:nvGrpSpPr>
              <p:grpSpPr>
                <a:xfrm>
                  <a:off x="5681705" y="1667685"/>
                  <a:ext cx="3657600" cy="909661"/>
                  <a:chOff x="5681705" y="1667685"/>
                  <a:chExt cx="3657600" cy="909661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6087036" y="1667685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Purchases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 flipH="1">
                    <a:off x="5681705" y="2028706"/>
                    <a:ext cx="36576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512034" y="2028706"/>
                    <a:ext cx="0" cy="5486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63" name="Rectangle 62"/>
              <p:cNvSpPr/>
              <p:nvPr/>
            </p:nvSpPr>
            <p:spPr>
              <a:xfrm>
                <a:off x="4581356" y="3101790"/>
                <a:ext cx="19517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604963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Closing	254,851.26</a:t>
                </a: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914400" y="3810000"/>
            <a:ext cx="7315200" cy="2209800"/>
            <a:chOff x="914400" y="3276600"/>
            <a:chExt cx="7315200" cy="2209800"/>
          </a:xfrm>
        </p:grpSpPr>
        <p:sp>
          <p:nvSpPr>
            <p:cNvPr id="70" name="Rectangle 69"/>
            <p:cNvSpPr/>
            <p:nvPr/>
          </p:nvSpPr>
          <p:spPr>
            <a:xfrm>
              <a:off x="914400" y="3276600"/>
              <a:ext cx="7315200" cy="2209800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softEdge rad="635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1" name="Group 30"/>
            <p:cNvGrpSpPr/>
            <p:nvPr/>
          </p:nvGrpSpPr>
          <p:grpSpPr>
            <a:xfrm>
              <a:off x="1371598" y="3998260"/>
              <a:ext cx="6400802" cy="895314"/>
              <a:chOff x="4922517" y="2209800"/>
              <a:chExt cx="4170303" cy="895314"/>
            </a:xfrm>
          </p:grpSpPr>
          <p:grpSp>
            <p:nvGrpSpPr>
              <p:cNvPr id="72" name="Group 18"/>
              <p:cNvGrpSpPr/>
              <p:nvPr/>
            </p:nvGrpSpPr>
            <p:grpSpPr>
              <a:xfrm>
                <a:off x="4922517" y="2209800"/>
                <a:ext cx="4170303" cy="895314"/>
                <a:chOff x="18982" y="2438400"/>
                <a:chExt cx="4012333" cy="895314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2000305" y="2766536"/>
                  <a:ext cx="200616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27432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Closing (credit accounts)	635,345.90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2743200" algn="dec"/>
                    </a:tabLst>
                    <a:defRPr/>
                  </a:pPr>
                  <a:r>
                    <a:rPr kumimoji="0" 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(New Bal.	79,896.57)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5" name="Group 23"/>
                <p:cNvGrpSpPr/>
                <p:nvPr/>
              </p:nvGrpSpPr>
              <p:grpSpPr>
                <a:xfrm>
                  <a:off x="18982" y="2438400"/>
                  <a:ext cx="4012333" cy="895314"/>
                  <a:chOff x="5577417" y="2672632"/>
                  <a:chExt cx="3725873" cy="895314"/>
                </a:xfrm>
              </p:grpSpPr>
              <p:grpSp>
                <p:nvGrpSpPr>
                  <p:cNvPr id="76" name="Group 55"/>
                  <p:cNvGrpSpPr/>
                  <p:nvPr/>
                </p:nvGrpSpPr>
                <p:grpSpPr>
                  <a:xfrm>
                    <a:off x="5577417" y="2672632"/>
                    <a:ext cx="3725873" cy="895314"/>
                    <a:chOff x="5577417" y="2672632"/>
                    <a:chExt cx="3725873" cy="895314"/>
                  </a:xfrm>
                </p:grpSpPr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5998902" y="2672632"/>
                      <a:ext cx="2871269" cy="30777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Income Summary</a:t>
                      </a:r>
                    </a:p>
                  </p:txBody>
                </p: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flipH="1">
                      <a:off x="5577417" y="3019306"/>
                      <a:ext cx="372587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>
                      <a:off x="7440354" y="3019306"/>
                      <a:ext cx="0" cy="54864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77" name="Rectangle 76"/>
                  <p:cNvSpPr/>
                  <p:nvPr/>
                </p:nvSpPr>
                <p:spPr>
                  <a:xfrm>
                    <a:off x="5602242" y="3019306"/>
                    <a:ext cx="1797294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>
                        <a:tab pos="1490663" algn="dec"/>
                      </a:tabLst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73" name="Rectangle 72"/>
              <p:cNvSpPr/>
              <p:nvPr/>
            </p:nvSpPr>
            <p:spPr>
              <a:xfrm>
                <a:off x="4922518" y="2537936"/>
                <a:ext cx="20851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7432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Adj. (mdse. Inv.)	5,643.44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7432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Closing (debit accounts)	549,800.89</a:t>
                </a:r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83" name="Flowchart: Delay 8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Closing Entry to Record Net Income</a:t>
            </a:r>
          </a:p>
        </p:txBody>
      </p:sp>
      <p:pic>
        <p:nvPicPr>
          <p:cNvPr id="94" name="Picture 93" descr="Chapter 16_Page 498_1.jpg"/>
          <p:cNvPicPr>
            <a:picLocks noChangeAspect="1"/>
          </p:cNvPicPr>
          <p:nvPr/>
        </p:nvPicPr>
        <p:blipFill>
          <a:blip r:embed="rId2" cstate="print"/>
          <a:srcRect b="15936"/>
          <a:stretch>
            <a:fillRect/>
          </a:stretch>
        </p:blipFill>
        <p:spPr>
          <a:xfrm>
            <a:off x="457200" y="4240656"/>
            <a:ext cx="8229600" cy="1779144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1371600" y="1295400"/>
            <a:ext cx="6400800" cy="25908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Group 30"/>
          <p:cNvGrpSpPr/>
          <p:nvPr/>
        </p:nvGrpSpPr>
        <p:grpSpPr>
          <a:xfrm>
            <a:off x="1066800" y="1447800"/>
            <a:ext cx="6781805" cy="1078194"/>
            <a:chOff x="4723930" y="2209800"/>
            <a:chExt cx="4418537" cy="1078194"/>
          </a:xfrm>
        </p:grpSpPr>
        <p:sp>
          <p:nvSpPr>
            <p:cNvPr id="97" name="Rectangle 96"/>
            <p:cNvSpPr/>
            <p:nvPr/>
          </p:nvSpPr>
          <p:spPr>
            <a:xfrm>
              <a:off x="4723930" y="2537936"/>
              <a:ext cx="24326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7432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Adj. (mdse. inv.)                           5,643.44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7432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Closing (debit accounts)          549,800.89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7432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Closing (Retained Earnings)	     79,896.57</a:t>
              </a:r>
            </a:p>
          </p:txBody>
        </p:sp>
        <p:grpSp>
          <p:nvGrpSpPr>
            <p:cNvPr id="98" name="Group 18"/>
            <p:cNvGrpSpPr/>
            <p:nvPr/>
          </p:nvGrpSpPr>
          <p:grpSpPr>
            <a:xfrm>
              <a:off x="4922517" y="2209800"/>
              <a:ext cx="4219950" cy="1078194"/>
              <a:chOff x="18982" y="2438400"/>
              <a:chExt cx="4060099" cy="1078194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2072914" y="2766536"/>
                <a:ext cx="200616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7432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Closing (credit accounts)	635,345.90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743200" algn="dec"/>
                  </a:tabLst>
                  <a:defRPr/>
                </a:pPr>
                <a:endPara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743200" algn="dec"/>
                  </a:tabLst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(New Bal.	0.00)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0" name="Group 23"/>
              <p:cNvGrpSpPr/>
              <p:nvPr/>
            </p:nvGrpSpPr>
            <p:grpSpPr>
              <a:xfrm>
                <a:off x="18982" y="2438400"/>
                <a:ext cx="4012333" cy="1078194"/>
                <a:chOff x="5577417" y="2672632"/>
                <a:chExt cx="3725873" cy="1078194"/>
              </a:xfrm>
            </p:grpSpPr>
            <p:grpSp>
              <p:nvGrpSpPr>
                <p:cNvPr id="101" name="Group 55"/>
                <p:cNvGrpSpPr/>
                <p:nvPr/>
              </p:nvGrpSpPr>
              <p:grpSpPr>
                <a:xfrm>
                  <a:off x="5577417" y="2672632"/>
                  <a:ext cx="3725873" cy="1078194"/>
                  <a:chOff x="5577417" y="2672632"/>
                  <a:chExt cx="3725873" cy="1078194"/>
                </a:xfrm>
              </p:grpSpPr>
              <p:sp>
                <p:nvSpPr>
                  <p:cNvPr id="103" name="Rectangle 102"/>
                  <p:cNvSpPr/>
                  <p:nvPr/>
                </p:nvSpPr>
                <p:spPr>
                  <a:xfrm>
                    <a:off x="5998902" y="2672632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Income Summary</a:t>
                    </a:r>
                  </a:p>
                </p:txBody>
              </p: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5577417" y="3019306"/>
                    <a:ext cx="372587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7440354" y="3019306"/>
                    <a:ext cx="0" cy="73152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Rectangle 101"/>
                <p:cNvSpPr/>
                <p:nvPr/>
              </p:nvSpPr>
              <p:spPr>
                <a:xfrm>
                  <a:off x="5602242" y="3019306"/>
                  <a:ext cx="1797294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490663" algn="dec"/>
                    </a:tabLst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06" name="Group 30"/>
          <p:cNvGrpSpPr/>
          <p:nvPr/>
        </p:nvGrpSpPr>
        <p:grpSpPr>
          <a:xfrm>
            <a:off x="1371601" y="2731806"/>
            <a:ext cx="7086600" cy="1078194"/>
            <a:chOff x="4922517" y="2209800"/>
            <a:chExt cx="4617120" cy="1078194"/>
          </a:xfrm>
        </p:grpSpPr>
        <p:sp>
          <p:nvSpPr>
            <p:cNvPr id="107" name="Rectangle 106"/>
            <p:cNvSpPr/>
            <p:nvPr/>
          </p:nvSpPr>
          <p:spPr>
            <a:xfrm>
              <a:off x="4922518" y="2537936"/>
              <a:ext cx="20851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743200" algn="dec"/>
                </a:tabLst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8" name="Group 18"/>
            <p:cNvGrpSpPr/>
            <p:nvPr/>
          </p:nvGrpSpPr>
          <p:grpSpPr>
            <a:xfrm>
              <a:off x="4922517" y="2209800"/>
              <a:ext cx="4617120" cy="1078194"/>
              <a:chOff x="18982" y="2438400"/>
              <a:chExt cx="4442224" cy="1078194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2072913" y="2766536"/>
                <a:ext cx="238829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7432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Closing (credit accounts)   	     65,218.84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7432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Closing (Retained Earnings)  	 79,896.57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743200" algn="dec"/>
                  </a:tabLst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(New Bal                               145,115.41) 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0" name="Group 23"/>
              <p:cNvGrpSpPr/>
              <p:nvPr/>
            </p:nvGrpSpPr>
            <p:grpSpPr>
              <a:xfrm>
                <a:off x="18982" y="2438400"/>
                <a:ext cx="4012333" cy="1078194"/>
                <a:chOff x="5577417" y="2672632"/>
                <a:chExt cx="3725873" cy="1078194"/>
              </a:xfrm>
            </p:grpSpPr>
            <p:grpSp>
              <p:nvGrpSpPr>
                <p:cNvPr id="111" name="Group 55"/>
                <p:cNvGrpSpPr/>
                <p:nvPr/>
              </p:nvGrpSpPr>
              <p:grpSpPr>
                <a:xfrm>
                  <a:off x="5577417" y="2672632"/>
                  <a:ext cx="3725873" cy="1078194"/>
                  <a:chOff x="5577417" y="2672632"/>
                  <a:chExt cx="3725873" cy="1078194"/>
                </a:xfrm>
              </p:grpSpPr>
              <p:sp>
                <p:nvSpPr>
                  <p:cNvPr id="113" name="Rectangle 112"/>
                  <p:cNvSpPr/>
                  <p:nvPr/>
                </p:nvSpPr>
                <p:spPr>
                  <a:xfrm>
                    <a:off x="5998902" y="2672632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Retained Earnings</a:t>
                    </a:r>
                  </a:p>
                </p:txBody>
              </p:sp>
              <p:cxnSp>
                <p:nvCxnSpPr>
                  <p:cNvPr id="114" name="Straight Connector 113"/>
                  <p:cNvCxnSpPr/>
                  <p:nvPr/>
                </p:nvCxnSpPr>
                <p:spPr>
                  <a:xfrm flipH="1">
                    <a:off x="5577417" y="3019306"/>
                    <a:ext cx="372587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7440354" y="3019306"/>
                    <a:ext cx="0" cy="73152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2" name="Rectangle 111"/>
                <p:cNvSpPr/>
                <p:nvPr/>
              </p:nvSpPr>
              <p:spPr>
                <a:xfrm>
                  <a:off x="5602242" y="3019306"/>
                  <a:ext cx="1797294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490663" algn="dec"/>
                    </a:tabLst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16" name="Group 115"/>
          <p:cNvGrpSpPr/>
          <p:nvPr/>
        </p:nvGrpSpPr>
        <p:grpSpPr>
          <a:xfrm>
            <a:off x="381000" y="3783456"/>
            <a:ext cx="914401" cy="1676399"/>
            <a:chOff x="381000" y="3505200"/>
            <a:chExt cx="914401" cy="1676399"/>
          </a:xfrm>
        </p:grpSpPr>
        <p:sp>
          <p:nvSpPr>
            <p:cNvPr id="117" name="TextBox 116"/>
            <p:cNvSpPr txBox="1"/>
            <p:nvPr/>
          </p:nvSpPr>
          <p:spPr>
            <a:xfrm>
              <a:off x="381000" y="3505200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  <p:cxnSp>
          <p:nvCxnSpPr>
            <p:cNvPr id="118" name="Straight Arrow Connector 117"/>
            <p:cNvCxnSpPr>
              <a:stCxn id="117" idx="2"/>
            </p:cNvCxnSpPr>
            <p:nvPr/>
          </p:nvCxnSpPr>
          <p:spPr>
            <a:xfrm rot="16200000" flipH="1">
              <a:off x="294633" y="4180832"/>
              <a:ext cx="1368623" cy="632912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19" name="Group 118"/>
          <p:cNvGrpSpPr/>
          <p:nvPr/>
        </p:nvGrpSpPr>
        <p:grpSpPr>
          <a:xfrm>
            <a:off x="6248400" y="3783456"/>
            <a:ext cx="2055371" cy="1676400"/>
            <a:chOff x="381000" y="3505200"/>
            <a:chExt cx="2055371" cy="1676400"/>
          </a:xfrm>
        </p:grpSpPr>
        <p:sp>
          <p:nvSpPr>
            <p:cNvPr id="120" name="TextBox 119"/>
            <p:cNvSpPr txBox="1"/>
            <p:nvPr/>
          </p:nvSpPr>
          <p:spPr>
            <a:xfrm>
              <a:off x="381000" y="3505200"/>
              <a:ext cx="2055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Income Summary</a:t>
              </a:r>
            </a:p>
          </p:txBody>
        </p:sp>
        <p:cxnSp>
          <p:nvCxnSpPr>
            <p:cNvPr id="121" name="Straight Arrow Connector 120"/>
            <p:cNvCxnSpPr>
              <a:stCxn id="120" idx="2"/>
            </p:cNvCxnSpPr>
            <p:nvPr/>
          </p:nvCxnSpPr>
          <p:spPr>
            <a:xfrm rot="5400000">
              <a:off x="667734" y="4440647"/>
              <a:ext cx="1368623" cy="113283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4190999" y="5879067"/>
            <a:ext cx="3276612" cy="460178"/>
            <a:chOff x="381000" y="3352799"/>
            <a:chExt cx="3276612" cy="460178"/>
          </a:xfrm>
        </p:grpSpPr>
        <p:sp>
          <p:nvSpPr>
            <p:cNvPr id="123" name="TextBox 122"/>
            <p:cNvSpPr txBox="1"/>
            <p:nvPr/>
          </p:nvSpPr>
          <p:spPr>
            <a:xfrm>
              <a:off x="381000" y="3505200"/>
              <a:ext cx="2185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Retained Earnings</a:t>
              </a:r>
            </a:p>
          </p:txBody>
        </p:sp>
        <p:cxnSp>
          <p:nvCxnSpPr>
            <p:cNvPr id="124" name="Straight Arrow Connector 123"/>
            <p:cNvCxnSpPr>
              <a:endCxn id="123" idx="3"/>
            </p:cNvCxnSpPr>
            <p:nvPr/>
          </p:nvCxnSpPr>
          <p:spPr>
            <a:xfrm rot="10800000" flipV="1">
              <a:off x="2566215" y="3352799"/>
              <a:ext cx="1091397" cy="306289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25" name="TextBox 12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27" name="Flowchart: Delay 12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Closing Entry for Dividends</a:t>
            </a:r>
          </a:p>
        </p:txBody>
      </p:sp>
      <p:pic>
        <p:nvPicPr>
          <p:cNvPr id="75" name="Picture 74" descr="Chapter 16_Page 498_2.jpg"/>
          <p:cNvPicPr>
            <a:picLocks noChangeAspect="1"/>
          </p:cNvPicPr>
          <p:nvPr/>
        </p:nvPicPr>
        <p:blipFill>
          <a:blip r:embed="rId2" cstate="print"/>
          <a:srcRect b="12097"/>
          <a:stretch>
            <a:fillRect/>
          </a:stretch>
        </p:blipFill>
        <p:spPr>
          <a:xfrm>
            <a:off x="457200" y="4350796"/>
            <a:ext cx="8229600" cy="1870764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1371600" y="1455196"/>
            <a:ext cx="6400800" cy="25908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7" name="Group 30"/>
          <p:cNvGrpSpPr/>
          <p:nvPr/>
        </p:nvGrpSpPr>
        <p:grpSpPr>
          <a:xfrm>
            <a:off x="1371598" y="1607596"/>
            <a:ext cx="6705600" cy="1078194"/>
            <a:chOff x="4922517" y="2209800"/>
            <a:chExt cx="4368888" cy="1078194"/>
          </a:xfrm>
        </p:grpSpPr>
        <p:sp>
          <p:nvSpPr>
            <p:cNvPr id="78" name="Rectangle 77"/>
            <p:cNvSpPr/>
            <p:nvPr/>
          </p:nvSpPr>
          <p:spPr>
            <a:xfrm>
              <a:off x="4922518" y="2537936"/>
              <a:ext cx="20851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7432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Closing (Dividends)	15,000.00</a:t>
              </a:r>
            </a:p>
          </p:txBody>
        </p:sp>
        <p:grpSp>
          <p:nvGrpSpPr>
            <p:cNvPr id="79" name="Group 18"/>
            <p:cNvGrpSpPr/>
            <p:nvPr/>
          </p:nvGrpSpPr>
          <p:grpSpPr>
            <a:xfrm>
              <a:off x="4922517" y="2209800"/>
              <a:ext cx="4368888" cy="1078194"/>
              <a:chOff x="18982" y="2438400"/>
              <a:chExt cx="4203395" cy="107819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2072914" y="2766536"/>
                <a:ext cx="214946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7432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Bal.                                         65,218.84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7432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Closing (Income Summary)    79,896.57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743200" algn="dec"/>
                  </a:tabLst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(New Bal.                              130,115.41)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1" name="Group 23"/>
              <p:cNvGrpSpPr/>
              <p:nvPr/>
            </p:nvGrpSpPr>
            <p:grpSpPr>
              <a:xfrm>
                <a:off x="18982" y="2438400"/>
                <a:ext cx="4012333" cy="1078194"/>
                <a:chOff x="5577417" y="2672632"/>
                <a:chExt cx="3725873" cy="1078194"/>
              </a:xfrm>
            </p:grpSpPr>
            <p:grpSp>
              <p:nvGrpSpPr>
                <p:cNvPr id="82" name="Group 55"/>
                <p:cNvGrpSpPr/>
                <p:nvPr/>
              </p:nvGrpSpPr>
              <p:grpSpPr>
                <a:xfrm>
                  <a:off x="5577417" y="2672632"/>
                  <a:ext cx="3725873" cy="1078194"/>
                  <a:chOff x="5577417" y="2672632"/>
                  <a:chExt cx="3725873" cy="1078194"/>
                </a:xfrm>
              </p:grpSpPr>
              <p:sp>
                <p:nvSpPr>
                  <p:cNvPr id="84" name="Rectangle 83"/>
                  <p:cNvSpPr/>
                  <p:nvPr/>
                </p:nvSpPr>
                <p:spPr>
                  <a:xfrm>
                    <a:off x="5998902" y="2672632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Retained Earnings</a:t>
                    </a:r>
                  </a:p>
                </p:txBody>
              </p:sp>
              <p:cxnSp>
                <p:nvCxnSpPr>
                  <p:cNvPr id="85" name="Straight Connector 84"/>
                  <p:cNvCxnSpPr/>
                  <p:nvPr/>
                </p:nvCxnSpPr>
                <p:spPr>
                  <a:xfrm flipH="1">
                    <a:off x="5577417" y="3019306"/>
                    <a:ext cx="372587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7440354" y="3019306"/>
                    <a:ext cx="0" cy="73152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5602242" y="3019306"/>
                  <a:ext cx="1797294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490663" algn="dec"/>
                    </a:tabLst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87" name="Group 30"/>
          <p:cNvGrpSpPr/>
          <p:nvPr/>
        </p:nvGrpSpPr>
        <p:grpSpPr>
          <a:xfrm>
            <a:off x="1371601" y="2891602"/>
            <a:ext cx="6857998" cy="1078194"/>
            <a:chOff x="4922517" y="2209800"/>
            <a:chExt cx="4468179" cy="1078194"/>
          </a:xfrm>
        </p:grpSpPr>
        <p:sp>
          <p:nvSpPr>
            <p:cNvPr id="88" name="Rectangle 87"/>
            <p:cNvSpPr/>
            <p:nvPr/>
          </p:nvSpPr>
          <p:spPr>
            <a:xfrm>
              <a:off x="4922518" y="2537936"/>
              <a:ext cx="20851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743200" algn="dec"/>
                </a:tabLst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9" name="Group 18"/>
            <p:cNvGrpSpPr/>
            <p:nvPr/>
          </p:nvGrpSpPr>
          <p:grpSpPr>
            <a:xfrm>
              <a:off x="4922517" y="2209800"/>
              <a:ext cx="4468179" cy="1078194"/>
              <a:chOff x="18982" y="2438400"/>
              <a:chExt cx="4298925" cy="1078194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072913" y="2766536"/>
                <a:ext cx="224499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7432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Closing (Retained Earnings)	    15,000.00</a:t>
                </a: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18982" y="2438400"/>
                <a:ext cx="4012333" cy="1078194"/>
                <a:chOff x="5577417" y="2672632"/>
                <a:chExt cx="3725873" cy="1078194"/>
              </a:xfrm>
            </p:grpSpPr>
            <p:grpSp>
              <p:nvGrpSpPr>
                <p:cNvPr id="92" name="Group 55"/>
                <p:cNvGrpSpPr/>
                <p:nvPr/>
              </p:nvGrpSpPr>
              <p:grpSpPr>
                <a:xfrm>
                  <a:off x="5577417" y="2672632"/>
                  <a:ext cx="3725873" cy="1078194"/>
                  <a:chOff x="5577417" y="2672632"/>
                  <a:chExt cx="3725873" cy="1078194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5998902" y="2672632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Dividends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 flipH="1">
                    <a:off x="5577417" y="3019306"/>
                    <a:ext cx="372587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7440354" y="3019306"/>
                    <a:ext cx="0" cy="73152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3" name="Rectangle 92"/>
                <p:cNvSpPr/>
                <p:nvPr/>
              </p:nvSpPr>
              <p:spPr>
                <a:xfrm>
                  <a:off x="5602242" y="3019306"/>
                  <a:ext cx="1797294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490663" algn="dec"/>
                    </a:tabLst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97" name="Group 96"/>
          <p:cNvGrpSpPr/>
          <p:nvPr/>
        </p:nvGrpSpPr>
        <p:grpSpPr>
          <a:xfrm>
            <a:off x="381000" y="3943252"/>
            <a:ext cx="914401" cy="1676399"/>
            <a:chOff x="381000" y="3505200"/>
            <a:chExt cx="914401" cy="1676399"/>
          </a:xfrm>
        </p:grpSpPr>
        <p:sp>
          <p:nvSpPr>
            <p:cNvPr id="98" name="TextBox 97"/>
            <p:cNvSpPr txBox="1"/>
            <p:nvPr/>
          </p:nvSpPr>
          <p:spPr>
            <a:xfrm>
              <a:off x="381000" y="3505200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  <p:cxnSp>
          <p:nvCxnSpPr>
            <p:cNvPr id="99" name="Straight Arrow Connector 98"/>
            <p:cNvCxnSpPr>
              <a:stCxn id="98" idx="2"/>
            </p:cNvCxnSpPr>
            <p:nvPr/>
          </p:nvCxnSpPr>
          <p:spPr>
            <a:xfrm rot="16200000" flipH="1">
              <a:off x="294633" y="4180832"/>
              <a:ext cx="1368623" cy="632912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6248400" y="3943252"/>
            <a:ext cx="2125903" cy="1676401"/>
            <a:chOff x="381000" y="3505200"/>
            <a:chExt cx="2125903" cy="1676401"/>
          </a:xfrm>
        </p:grpSpPr>
        <p:sp>
          <p:nvSpPr>
            <p:cNvPr id="101" name="TextBox 100"/>
            <p:cNvSpPr txBox="1"/>
            <p:nvPr/>
          </p:nvSpPr>
          <p:spPr>
            <a:xfrm>
              <a:off x="381000" y="3505200"/>
              <a:ext cx="21259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Retained Earnings</a:t>
              </a:r>
            </a:p>
          </p:txBody>
        </p:sp>
        <p:cxnSp>
          <p:nvCxnSpPr>
            <p:cNvPr id="102" name="Straight Arrow Connector 101"/>
            <p:cNvCxnSpPr>
              <a:stCxn id="101" idx="2"/>
            </p:cNvCxnSpPr>
            <p:nvPr/>
          </p:nvCxnSpPr>
          <p:spPr>
            <a:xfrm rot="5400000">
              <a:off x="685366" y="4423015"/>
              <a:ext cx="1368624" cy="14854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4190999" y="6038863"/>
            <a:ext cx="3276618" cy="460178"/>
            <a:chOff x="381000" y="3352799"/>
            <a:chExt cx="3276618" cy="460178"/>
          </a:xfrm>
        </p:grpSpPr>
        <p:sp>
          <p:nvSpPr>
            <p:cNvPr id="104" name="TextBox 103"/>
            <p:cNvSpPr txBox="1"/>
            <p:nvPr/>
          </p:nvSpPr>
          <p:spPr>
            <a:xfrm>
              <a:off x="381000" y="3505200"/>
              <a:ext cx="1499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Dividends</a:t>
              </a:r>
            </a:p>
          </p:txBody>
        </p:sp>
        <p:cxnSp>
          <p:nvCxnSpPr>
            <p:cNvPr id="105" name="Straight Arrow Connector 104"/>
            <p:cNvCxnSpPr>
              <a:endCxn id="104" idx="3"/>
            </p:cNvCxnSpPr>
            <p:nvPr/>
          </p:nvCxnSpPr>
          <p:spPr>
            <a:xfrm rot="10800000" flipV="1">
              <a:off x="1880128" y="3352799"/>
              <a:ext cx="1777490" cy="306289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06" name="Rectangle 105"/>
          <p:cNvSpPr/>
          <p:nvPr/>
        </p:nvSpPr>
        <p:spPr>
          <a:xfrm>
            <a:off x="1371600" y="3225726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dec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Bal.	15,000.00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dec"/>
              </a:tabLst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(New Bal.	0.00)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09" name="Flowchart: Delay 10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356</Words>
  <Application>Microsoft Macintosh PowerPoint</Application>
  <PresentationFormat>On-screen Show (4:3)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LESSON 16-4 Recording Closing Entries  for Income Statement  Accounts</vt:lpstr>
      <vt:lpstr>Closing Entries</vt:lpstr>
      <vt:lpstr>The Income Summary Account</vt:lpstr>
      <vt:lpstr>Closing Entry for Accounts  with Credit Balances</vt:lpstr>
      <vt:lpstr>Closing Entry for Accounts  with Credit Balances</vt:lpstr>
      <vt:lpstr>Closing Entry for Income Statement Accounts with Debit Balances</vt:lpstr>
      <vt:lpstr>Summary of Closing Entry for Income Statement Accounts with Debit Balances</vt:lpstr>
      <vt:lpstr>Closing Entry to Record Net Income</vt:lpstr>
      <vt:lpstr>Closing Entry for Dividends</vt:lpstr>
      <vt:lpstr>Completed Closing Entries for a Corporation Recorded in a Journal</vt:lpstr>
      <vt:lpstr>Lesson 16-4 Audit Your Understanding</vt:lpstr>
      <vt:lpstr>Lesson 16-4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314</cp:revision>
  <dcterms:created xsi:type="dcterms:W3CDTF">2012-07-02T15:51:50Z</dcterms:created>
  <dcterms:modified xsi:type="dcterms:W3CDTF">2018-02-02T11:42:29Z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