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0"/>
  </p:notesMasterIdLst>
  <p:sldIdLst>
    <p:sldId id="357" r:id="rId3"/>
    <p:sldId id="379" r:id="rId4"/>
    <p:sldId id="380" r:id="rId5"/>
    <p:sldId id="381" r:id="rId6"/>
    <p:sldId id="350" r:id="rId7"/>
    <p:sldId id="351" r:id="rId8"/>
    <p:sldId id="35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5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1">
          <p15:clr>
            <a:srgbClr val="A4A3A4"/>
          </p15:clr>
        </p15:guide>
        <p15:guide id="6" pos="5458">
          <p15:clr>
            <a:srgbClr val="A4A3A4"/>
          </p15:clr>
        </p15:guide>
        <p15:guide id="7" pos="298">
          <p15:clr>
            <a:srgbClr val="A4A3A4"/>
          </p15:clr>
        </p15:guide>
        <p15:guide id="8" pos="528">
          <p15:clr>
            <a:srgbClr val="A4A3A4"/>
          </p15:clr>
        </p15:guide>
        <p15:guide id="9" pos="720">
          <p15:clr>
            <a:srgbClr val="A4A3A4"/>
          </p15:clr>
        </p15:guide>
        <p15:guide id="10" pos="10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5889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738" y="-90"/>
      </p:cViewPr>
      <p:guideLst>
        <p:guide orient="horz" pos="2160"/>
        <p:guide orient="horz" pos="1925"/>
        <p:guide orient="horz" pos="1099"/>
        <p:guide orient="horz" pos="701"/>
        <p:guide pos="2880"/>
        <p:guide pos="5458"/>
        <p:guide pos="298"/>
        <p:guide pos="528"/>
        <p:guide pos="720"/>
        <p:guide pos="1051"/>
      </p:guideLst>
    </p:cSldViewPr>
  </p:slideViewPr>
  <p:outlineViewPr>
    <p:cViewPr>
      <p:scale>
        <a:sx n="33" d="100"/>
        <a:sy n="33" d="100"/>
      </p:scale>
      <p:origin x="0" y="7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78318"/>
          </a:xfrm>
        </p:spPr>
        <p:txBody>
          <a:bodyPr/>
          <a:lstStyle/>
          <a:p>
            <a:pPr algn="l">
              <a:tabLst>
                <a:tab pos="1171575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16-5 </a:t>
            </a:r>
            <a:r>
              <a:rPr lang="en-IN" sz="4000" dirty="0">
                <a:solidFill>
                  <a:schemeClr val="bg1"/>
                </a:solidFill>
              </a:rPr>
              <a:t>Preparing a Post-Closing</a:t>
            </a:r>
            <a:br>
              <a:rPr lang="en-IN" sz="4000" dirty="0">
                <a:solidFill>
                  <a:schemeClr val="bg1"/>
                </a:solidFill>
              </a:rPr>
            </a:br>
            <a:r>
              <a:rPr lang="en-IN" sz="4000" dirty="0">
                <a:solidFill>
                  <a:schemeClr val="bg1"/>
                </a:solidFill>
              </a:rPr>
              <a:t>	</a:t>
            </a:r>
            <a:r>
              <a:rPr lang="en-IN" sz="4000" dirty="0" smtClean="0">
                <a:solidFill>
                  <a:schemeClr val="bg1"/>
                </a:solidFill>
              </a:rPr>
              <a:t>Trial </a:t>
            </a:r>
            <a:r>
              <a:rPr lang="en-IN" sz="4000" dirty="0">
                <a:solidFill>
                  <a:schemeClr val="bg1"/>
                </a:solidFill>
              </a:rPr>
              <a:t>Balance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6749" y="2937107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Prepare a post-closing trial balance.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478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General Ledger After </a:t>
            </a:r>
            <a:br>
              <a:rPr lang="en-US" sz="3000" dirty="0"/>
            </a:br>
            <a:r>
              <a:rPr lang="en-US" sz="3000" dirty="0"/>
              <a:t>Closing Entries Are Posted</a:t>
            </a:r>
          </a:p>
        </p:txBody>
      </p:sp>
      <p:pic>
        <p:nvPicPr>
          <p:cNvPr id="11" name="Picture 10" descr="Chapter 16_Page 502.jpg"/>
          <p:cNvPicPr>
            <a:picLocks noChangeAspect="1"/>
          </p:cNvPicPr>
          <p:nvPr/>
        </p:nvPicPr>
        <p:blipFill>
          <a:blip r:embed="rId2" cstate="print"/>
          <a:srcRect b="1931"/>
          <a:stretch>
            <a:fillRect/>
          </a:stretch>
        </p:blipFill>
        <p:spPr>
          <a:xfrm>
            <a:off x="2065493" y="1470849"/>
            <a:ext cx="5021107" cy="49320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16-5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36" y="752808"/>
            <a:ext cx="7886700" cy="672105"/>
          </a:xfrm>
        </p:spPr>
        <p:txBody>
          <a:bodyPr/>
          <a:lstStyle/>
          <a:p>
            <a:r>
              <a:rPr lang="en-US" sz="3000" dirty="0"/>
              <a:t>Post-Closing Trial Balance</a:t>
            </a:r>
          </a:p>
        </p:txBody>
      </p:sp>
      <p:pic>
        <p:nvPicPr>
          <p:cNvPr id="79" name="Picture 78" descr="Chapter 16_Page 5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1974" y="1432560"/>
            <a:ext cx="3867557" cy="46482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5257800" y="1508760"/>
            <a:ext cx="2796476" cy="387846"/>
            <a:chOff x="-838200" y="1349514"/>
            <a:chExt cx="2796476" cy="387846"/>
          </a:xfrm>
        </p:grpSpPr>
        <p:sp>
          <p:nvSpPr>
            <p:cNvPr id="81" name="Rectangle 80"/>
            <p:cNvSpPr/>
            <p:nvPr/>
          </p:nvSpPr>
          <p:spPr>
            <a:xfrm>
              <a:off x="914400" y="1349514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Heading</a:t>
              </a:r>
            </a:p>
          </p:txBody>
        </p:sp>
        <p:grpSp>
          <p:nvGrpSpPr>
            <p:cNvPr id="82" name="Group 12"/>
            <p:cNvGrpSpPr/>
            <p:nvPr/>
          </p:nvGrpSpPr>
          <p:grpSpPr>
            <a:xfrm>
              <a:off x="-838200" y="1371600"/>
              <a:ext cx="1737360" cy="365760"/>
              <a:chOff x="-533400" y="3048000"/>
              <a:chExt cx="1737360" cy="365760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H="1">
                <a:off x="-533400" y="3199650"/>
                <a:ext cx="164592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4" name="Rectangle 7"/>
              <p:cNvSpPr>
                <a:spLocks noChangeArrowheads="1"/>
              </p:cNvSpPr>
              <p:nvPr/>
            </p:nvSpPr>
            <p:spPr bwMode="auto">
              <a:xfrm>
                <a:off x="8382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685800" y="5852160"/>
            <a:ext cx="2133600" cy="548568"/>
            <a:chOff x="0" y="1188792"/>
            <a:chExt cx="2133600" cy="548568"/>
          </a:xfrm>
        </p:grpSpPr>
        <p:sp>
          <p:nvSpPr>
            <p:cNvPr id="86" name="Rectangle 85"/>
            <p:cNvSpPr/>
            <p:nvPr/>
          </p:nvSpPr>
          <p:spPr>
            <a:xfrm>
              <a:off x="0" y="1349514"/>
              <a:ext cx="813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Totals</a:t>
              </a:r>
            </a:p>
          </p:txBody>
        </p:sp>
        <p:grpSp>
          <p:nvGrpSpPr>
            <p:cNvPr id="87" name="Group 12"/>
            <p:cNvGrpSpPr/>
            <p:nvPr/>
          </p:nvGrpSpPr>
          <p:grpSpPr>
            <a:xfrm>
              <a:off x="762000" y="1188792"/>
              <a:ext cx="1371600" cy="548568"/>
              <a:chOff x="1066800" y="2865192"/>
              <a:chExt cx="1371600" cy="548568"/>
            </a:xfrm>
          </p:grpSpPr>
          <p:cxnSp>
            <p:nvCxnSpPr>
              <p:cNvPr id="88" name="Straight Arrow Connector 87"/>
              <p:cNvCxnSpPr/>
              <p:nvPr/>
            </p:nvCxnSpPr>
            <p:spPr>
              <a:xfrm flipV="1">
                <a:off x="1219200" y="2865192"/>
                <a:ext cx="1219200" cy="3810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2743200" y="5852160"/>
            <a:ext cx="2438400" cy="540246"/>
            <a:chOff x="-838200" y="1197114"/>
            <a:chExt cx="2438400" cy="540246"/>
          </a:xfrm>
        </p:grpSpPr>
        <p:sp>
          <p:nvSpPr>
            <p:cNvPr id="91" name="Rectangle 90"/>
            <p:cNvSpPr/>
            <p:nvPr/>
          </p:nvSpPr>
          <p:spPr>
            <a:xfrm>
              <a:off x="-838200" y="1349514"/>
              <a:ext cx="1672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Column Totals</a:t>
              </a:r>
            </a:p>
          </p:txBody>
        </p:sp>
        <p:grpSp>
          <p:nvGrpSpPr>
            <p:cNvPr id="92" name="Group 12"/>
            <p:cNvGrpSpPr/>
            <p:nvPr/>
          </p:nvGrpSpPr>
          <p:grpSpPr>
            <a:xfrm>
              <a:off x="762000" y="1197114"/>
              <a:ext cx="838200" cy="540246"/>
              <a:chOff x="1066800" y="2873514"/>
              <a:chExt cx="838200" cy="540246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219200" y="2873514"/>
                <a:ext cx="685800" cy="32613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4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5</a:t>
                </a: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6364224" y="5766816"/>
            <a:ext cx="2531979" cy="387846"/>
            <a:chOff x="0" y="1349514"/>
            <a:chExt cx="2531979" cy="387846"/>
          </a:xfrm>
        </p:grpSpPr>
        <p:sp>
          <p:nvSpPr>
            <p:cNvPr id="96" name="Rectangle 95"/>
            <p:cNvSpPr/>
            <p:nvPr/>
          </p:nvSpPr>
          <p:spPr>
            <a:xfrm>
              <a:off x="1077735" y="1349514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Double Rule</a:t>
              </a:r>
            </a:p>
          </p:txBody>
        </p:sp>
        <p:grpSp>
          <p:nvGrpSpPr>
            <p:cNvPr id="97" name="Group 12"/>
            <p:cNvGrpSpPr/>
            <p:nvPr/>
          </p:nvGrpSpPr>
          <p:grpSpPr>
            <a:xfrm>
              <a:off x="0" y="1371600"/>
              <a:ext cx="1127760" cy="365760"/>
              <a:chOff x="304800" y="3048000"/>
              <a:chExt cx="1127760" cy="365760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flipH="1">
                <a:off x="304800" y="3199650"/>
                <a:ext cx="91440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99" name="Rectangle 7"/>
              <p:cNvSpPr>
                <a:spLocks noChangeArrowheads="1"/>
              </p:cNvSpPr>
              <p:nvPr/>
            </p:nvSpPr>
            <p:spPr bwMode="auto">
              <a:xfrm>
                <a:off x="1066800" y="30480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6</a:t>
                </a:r>
              </a:p>
            </p:txBody>
          </p:sp>
        </p:grpSp>
      </p:grpSp>
      <p:grpSp>
        <p:nvGrpSpPr>
          <p:cNvPr id="100" name="Group 99"/>
          <p:cNvGrpSpPr/>
          <p:nvPr/>
        </p:nvGrpSpPr>
        <p:grpSpPr>
          <a:xfrm>
            <a:off x="6324600" y="2194560"/>
            <a:ext cx="2590800" cy="3581400"/>
            <a:chOff x="6324600" y="2133600"/>
            <a:chExt cx="2590800" cy="3581400"/>
          </a:xfrm>
        </p:grpSpPr>
        <p:grpSp>
          <p:nvGrpSpPr>
            <p:cNvPr id="101" name="Group 43"/>
            <p:cNvGrpSpPr/>
            <p:nvPr/>
          </p:nvGrpSpPr>
          <p:grpSpPr>
            <a:xfrm>
              <a:off x="6324600" y="2133600"/>
              <a:ext cx="569976" cy="3581400"/>
              <a:chOff x="6324600" y="2133600"/>
              <a:chExt cx="569976" cy="3581400"/>
            </a:xfrm>
          </p:grpSpPr>
          <p:sp>
            <p:nvSpPr>
              <p:cNvPr id="103" name="Left Bracket 102"/>
              <p:cNvSpPr/>
              <p:nvPr/>
            </p:nvSpPr>
            <p:spPr>
              <a:xfrm flipH="1">
                <a:off x="6324600" y="2133600"/>
                <a:ext cx="381000" cy="358140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7"/>
              <p:cNvSpPr>
                <a:spLocks noChangeArrowheads="1"/>
              </p:cNvSpPr>
              <p:nvPr/>
            </p:nvSpPr>
            <p:spPr bwMode="auto">
              <a:xfrm>
                <a:off x="6528816" y="3200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  <p:sp>
          <p:nvSpPr>
            <p:cNvPr id="102" name="Rectangle 101"/>
            <p:cNvSpPr/>
            <p:nvPr/>
          </p:nvSpPr>
          <p:spPr>
            <a:xfrm>
              <a:off x="6858000" y="3182470"/>
              <a:ext cx="205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 Balances</a:t>
              </a: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62000" y="2194560"/>
            <a:ext cx="1981200" cy="3581400"/>
            <a:chOff x="762000" y="2133600"/>
            <a:chExt cx="1981200" cy="3581400"/>
          </a:xfrm>
        </p:grpSpPr>
        <p:grpSp>
          <p:nvGrpSpPr>
            <p:cNvPr id="106" name="Group 42"/>
            <p:cNvGrpSpPr/>
            <p:nvPr/>
          </p:nvGrpSpPr>
          <p:grpSpPr>
            <a:xfrm>
              <a:off x="2170176" y="2133600"/>
              <a:ext cx="573024" cy="3581400"/>
              <a:chOff x="2170176" y="2133600"/>
              <a:chExt cx="573024" cy="3581400"/>
            </a:xfrm>
          </p:grpSpPr>
          <p:sp>
            <p:nvSpPr>
              <p:cNvPr id="108" name="Left Bracket 107"/>
              <p:cNvSpPr/>
              <p:nvPr/>
            </p:nvSpPr>
            <p:spPr>
              <a:xfrm>
                <a:off x="2362200" y="2133600"/>
                <a:ext cx="381000" cy="3581400"/>
              </a:xfrm>
              <a:prstGeom prst="leftBracket">
                <a:avLst/>
              </a:prstGeom>
              <a:noFill/>
              <a:ln w="381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Rectangle 7"/>
              <p:cNvSpPr>
                <a:spLocks noChangeArrowheads="1"/>
              </p:cNvSpPr>
              <p:nvPr/>
            </p:nvSpPr>
            <p:spPr bwMode="auto">
              <a:xfrm>
                <a:off x="2170176" y="3200400"/>
                <a:ext cx="365760" cy="365760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lIns="0" tIns="0" rIns="0" bIns="0" rtlCol="0" anchor="ctr" anchorCtr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762000" y="3182470"/>
              <a:ext cx="17526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Accounts </a:t>
              </a:r>
              <a:b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</a:b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with Balances</a:t>
              </a: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12" name="Flowchart: Delay 1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Accounting Cycle for a Merchandising Business Organized as a Corporation</a:t>
            </a:r>
          </a:p>
        </p:txBody>
      </p:sp>
      <p:pic>
        <p:nvPicPr>
          <p:cNvPr id="64" name="Picture 63" descr="Chapter 16_Page 5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4" y="1655064"/>
            <a:ext cx="4495800" cy="4495800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4648200" y="2884711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4.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Schedules of accounts payable and accounts receivable are prepared from the subsidiary ledgers.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648200" y="3511001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5.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 unadjusted trial balance is prepared from the general ledger.</a:t>
            </a:r>
          </a:p>
        </p:txBody>
      </p:sp>
      <p:sp>
        <p:nvSpPr>
          <p:cNvPr id="67" name="Rectangle 7"/>
          <p:cNvSpPr>
            <a:spLocks noChangeArrowheads="1"/>
          </p:cNvSpPr>
          <p:nvPr/>
        </p:nvSpPr>
        <p:spPr bwMode="auto">
          <a:xfrm>
            <a:off x="1931895" y="183418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48200" y="3977271"/>
            <a:ext cx="4343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6.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Adjusting entries are journalized.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648200" y="1485900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1.	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Source documents are checked for accuracy, and transactions are analyzed.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648200" y="1952170"/>
            <a:ext cx="3581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2.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Transactions are recorded in journals.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4648200" y="2202997"/>
            <a:ext cx="434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3.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Journal entries are posted to the accounts payable ledger, the accounts receivable ledger, and the general ledger.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648200" y="6019800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7663" marR="0" lvl="0" indent="-3476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12.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 post-closing trial balance is prepared from the general ledger.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48200" y="576897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11.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Closing entries are posted to the general ledger.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648200" y="5518145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10.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Closing entries are journalized.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648200" y="5051875"/>
            <a:ext cx="434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9.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Financial statements are prepared from the adjusted trial balance.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648200" y="4608465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8.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An adjusted trial balance is prepared from the general ledger.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648200" y="4212858"/>
            <a:ext cx="43434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3" marR="0" lvl="0" indent="-341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cs typeface="Arial" pitchFamily="34" charset="0"/>
              </a:rPr>
              <a:t>7.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Adjusting entries are posted to the general ledger.</a:t>
            </a:r>
          </a:p>
        </p:txBody>
      </p:sp>
      <p:sp>
        <p:nvSpPr>
          <p:cNvPr id="78" name="Rectangle 7"/>
          <p:cNvSpPr>
            <a:spLocks noChangeArrowheads="1"/>
          </p:cNvSpPr>
          <p:nvPr/>
        </p:nvSpPr>
        <p:spPr bwMode="auto">
          <a:xfrm>
            <a:off x="1981200" y="42367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79" name="Rectangle 7"/>
          <p:cNvSpPr>
            <a:spLocks noChangeArrowheads="1"/>
          </p:cNvSpPr>
          <p:nvPr/>
        </p:nvSpPr>
        <p:spPr bwMode="auto">
          <a:xfrm>
            <a:off x="3124200" y="20269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0" name="Rectangle 7"/>
          <p:cNvSpPr>
            <a:spLocks noChangeArrowheads="1"/>
          </p:cNvSpPr>
          <p:nvPr/>
        </p:nvSpPr>
        <p:spPr bwMode="auto">
          <a:xfrm>
            <a:off x="2209800" y="33985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81" name="Rectangle 7"/>
          <p:cNvSpPr>
            <a:spLocks noChangeArrowheads="1"/>
          </p:cNvSpPr>
          <p:nvPr/>
        </p:nvSpPr>
        <p:spPr bwMode="auto">
          <a:xfrm>
            <a:off x="4114800" y="39319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457200" y="46177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83" name="Rectangle 7"/>
          <p:cNvSpPr>
            <a:spLocks noChangeArrowheads="1"/>
          </p:cNvSpPr>
          <p:nvPr/>
        </p:nvSpPr>
        <p:spPr bwMode="auto">
          <a:xfrm>
            <a:off x="3733800" y="49225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228600" y="36271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85" name="Rectangle 7"/>
          <p:cNvSpPr>
            <a:spLocks noChangeArrowheads="1"/>
          </p:cNvSpPr>
          <p:nvPr/>
        </p:nvSpPr>
        <p:spPr bwMode="auto">
          <a:xfrm>
            <a:off x="3810000" y="27889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6" name="Rectangle 7"/>
          <p:cNvSpPr>
            <a:spLocks noChangeArrowheads="1"/>
          </p:cNvSpPr>
          <p:nvPr/>
        </p:nvSpPr>
        <p:spPr bwMode="auto">
          <a:xfrm>
            <a:off x="2743200" y="55321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914400" y="23317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88" name="Rectangle 7"/>
          <p:cNvSpPr>
            <a:spLocks noChangeArrowheads="1"/>
          </p:cNvSpPr>
          <p:nvPr/>
        </p:nvSpPr>
        <p:spPr bwMode="auto">
          <a:xfrm>
            <a:off x="1600200" y="50749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2895600" y="2941320"/>
            <a:ext cx="301752" cy="30175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0" tIns="0" rIns="0" bIns="0" rtlCol="0" anchor="ctr" anchorCtr="1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92" name="Flowchart: Delay 9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14735"/>
            <a:ext cx="81915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16-5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8624" y="1685128"/>
            <a:ext cx="8033657" cy="981872"/>
          </a:xfrm>
        </p:spPr>
        <p:txBody>
          <a:bodyPr>
            <a:normAutofit/>
          </a:bodyPr>
          <a:lstStyle/>
          <a:p>
            <a:pPr marL="373063" indent="-3730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Which accounts and balances are listed on a post-closing trial balance? In what order are they listed?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" y="3048000"/>
            <a:ext cx="7315200" cy="156966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General ledger accounts that have balances.  Accounts are listed in the same order as they appear in the general ledger.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14735"/>
            <a:ext cx="81915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16-5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8624" y="1685128"/>
            <a:ext cx="8033657" cy="1134272"/>
          </a:xfrm>
        </p:spPr>
        <p:txBody>
          <a:bodyPr>
            <a:normAutofit/>
          </a:bodyPr>
          <a:lstStyle/>
          <a:p>
            <a:pPr marL="373063" indent="-3730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ea typeface="Times New Roman"/>
                <a:cs typeface="MyriadPro-Regular"/>
              </a:rPr>
              <a:t>	What is the purpose of preparing a post-closing trial balance?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" y="3048000"/>
            <a:ext cx="7315200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To prove the equality of debits and credits in the general ledger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14735"/>
            <a:ext cx="819150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16-5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3200">
                <a:latin typeface="Arial" pitchFamily="34" charset="0"/>
                <a:cs typeface="Arial" pitchFamily="34" charset="0"/>
              </a:rPr>
              <a:t>Your Understanding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58624" y="1685924"/>
            <a:ext cx="8033657" cy="1224916"/>
          </a:xfrm>
        </p:spPr>
        <p:txBody>
          <a:bodyPr>
            <a:normAutofit/>
          </a:bodyPr>
          <a:lstStyle/>
          <a:p>
            <a:pPr marL="373063" indent="-3730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ea typeface="Times New Roman"/>
                <a:cs typeface="MyriadPro-Regular"/>
              </a:rPr>
              <a:t>	What two steps in the accounting cycle occur after adjusting entries are posted to the general ledger?</a:t>
            </a:r>
            <a:endParaRPr lang="en-US" sz="280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580" y="3048000"/>
            <a:ext cx="7315200" cy="1938992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1.	An adjusted trial balance is prepared from the general ledger.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2.	Financial statements are prepared from the adjusted trial balance.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8" name="Flowchart: Delay 17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16-5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159</Words>
  <Application>Microsoft Macintosh PowerPoint</Application>
  <PresentationFormat>On-screen Show (4:3)</PresentationFormat>
  <Paragraphs>71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Custom Design</vt:lpstr>
      <vt:lpstr>LESSON 16-5 Preparing a Post-Closing  Trial Balance</vt:lpstr>
      <vt:lpstr>General Ledger After  Closing Entries Are Posted</vt:lpstr>
      <vt:lpstr>Post-Closing Trial Balance</vt:lpstr>
      <vt:lpstr>Accounting Cycle for a Merchandising Business Organized as a Corporation</vt:lpstr>
      <vt:lpstr>Lesson 16-5 Audit Your Understanding</vt:lpstr>
      <vt:lpstr>Lesson 16-5 Audit Your Understanding</vt:lpstr>
      <vt:lpstr>Lesson 16-5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306</cp:revision>
  <dcterms:created xsi:type="dcterms:W3CDTF">2012-07-02T15:51:50Z</dcterms:created>
  <dcterms:modified xsi:type="dcterms:W3CDTF">2018-02-02T11:42:22Z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