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656" r:id="rId2"/>
  </p:sldMasterIdLst>
  <p:notesMasterIdLst>
    <p:notesMasterId r:id="rId18"/>
  </p:notesMasterIdLst>
  <p:sldIdLst>
    <p:sldId id="353" r:id="rId3"/>
    <p:sldId id="259" r:id="rId4"/>
    <p:sldId id="376" r:id="rId5"/>
    <p:sldId id="357" r:id="rId6"/>
    <p:sldId id="358" r:id="rId7"/>
    <p:sldId id="359" r:id="rId8"/>
    <p:sldId id="360" r:id="rId9"/>
    <p:sldId id="260" r:id="rId10"/>
    <p:sldId id="361" r:id="rId11"/>
    <p:sldId id="363" r:id="rId12"/>
    <p:sldId id="334" r:id="rId13"/>
    <p:sldId id="335" r:id="rId14"/>
    <p:sldId id="336" r:id="rId15"/>
    <p:sldId id="337" r:id="rId16"/>
    <p:sldId id="33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22">
          <p15:clr>
            <a:srgbClr val="A4A3A4"/>
          </p15:clr>
        </p15:guide>
        <p15:guide id="4" orient="horz" pos="1099">
          <p15:clr>
            <a:srgbClr val="A4A3A4"/>
          </p15:clr>
        </p15:guide>
        <p15:guide id="5" orient="horz" pos="704">
          <p15:clr>
            <a:srgbClr val="A4A3A4"/>
          </p15:clr>
        </p15:guide>
        <p15:guide id="6" pos="5520">
          <p15:clr>
            <a:srgbClr val="A4A3A4"/>
          </p15:clr>
        </p15:guide>
        <p15:guide id="7" pos="300">
          <p15:clr>
            <a:srgbClr val="A4A3A4"/>
          </p15:clr>
        </p15:guide>
        <p15:guide id="8" pos="528">
          <p15:clr>
            <a:srgbClr val="A4A3A4"/>
          </p15:clr>
        </p15:guide>
        <p15:guide id="9" pos="719">
          <p15:clr>
            <a:srgbClr val="A4A3A4"/>
          </p15:clr>
        </p15:guide>
        <p15:guide id="10" pos="104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 User" initials="CU" lastIdx="13" clrIdx="0"/>
  <p:cmAuthor id="1" name="006904" initials="0" lastIdx="1" clrIdx="1"/>
  <p:cmAuthor id="2" name="lw-dlf" initials="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6D5AB"/>
    <a:srgbClr val="EA0000"/>
    <a:srgbClr val="77933C"/>
    <a:srgbClr val="FF3300"/>
    <a:srgbClr val="FF0000"/>
    <a:srgbClr val="CC0000"/>
    <a:srgbClr val="73BEF1"/>
    <a:srgbClr val="1376B9"/>
    <a:srgbClr val="1312B9"/>
    <a:srgbClr val="4F81B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8084" autoAdjust="0"/>
    <p:restoredTop sz="94686" autoAdjust="0"/>
  </p:normalViewPr>
  <p:slideViewPr>
    <p:cSldViewPr>
      <p:cViewPr varScale="1">
        <p:scale>
          <a:sx n="126" d="100"/>
          <a:sy n="126" d="100"/>
        </p:scale>
        <p:origin x="-630" y="-90"/>
      </p:cViewPr>
      <p:guideLst>
        <p:guide orient="horz" pos="2160"/>
        <p:guide orient="horz" pos="1922"/>
        <p:guide orient="horz" pos="1099"/>
        <p:guide orient="horz" pos="704"/>
        <p:guide pos="2880"/>
        <p:guide pos="5520"/>
        <p:guide pos="300"/>
        <p:guide pos="528"/>
        <p:guide pos="719"/>
        <p:guide pos="1047"/>
      </p:guideLst>
    </p:cSldViewPr>
  </p:slideViewPr>
  <p:outlineViewPr>
    <p:cViewPr>
      <p:scale>
        <a:sx n="33" d="100"/>
        <a:sy n="33" d="100"/>
      </p:scale>
      <p:origin x="264" y="1858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02248-3E8E-4013-A492-EE2D20E1DA6B}" type="datetimeFigureOut">
              <a:rPr lang="en-US" smtClean="0"/>
              <a:pPr/>
              <a:t>2/2/2018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F03EE-1FBA-4CD6-A9B1-250AC4FFD3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3751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91187"/>
            <a:ext cx="7886700" cy="684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650457" y="3619988"/>
            <a:ext cx="1843088" cy="597477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rgbClr val="004A78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Click to edit date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562" y="6375400"/>
            <a:ext cx="995657" cy="29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32658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05811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457200" indent="-457200">
              <a:buClr>
                <a:srgbClr val="004A78"/>
              </a:buClr>
              <a:buFont typeface="+mj-lt"/>
              <a:buAutoNum type="arabicPeriod"/>
              <a:defRPr sz="2000">
                <a:solidFill>
                  <a:srgbClr val="000000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</a:t>
            </a:r>
          </a:p>
          <a:p>
            <a:pPr lvl="0"/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</a:t>
            </a:r>
          </a:p>
          <a:p>
            <a:pPr lvl="0"/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</a:t>
            </a:r>
          </a:p>
          <a:p>
            <a:pPr lvl="0"/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6454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342647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4" y="1638300"/>
            <a:ext cx="8033657" cy="4394200"/>
          </a:xfrm>
        </p:spPr>
        <p:txBody>
          <a:bodyPr>
            <a:normAutofit/>
          </a:bodyPr>
          <a:lstStyle>
            <a:lvl1pPr marL="342900" indent="-342900">
              <a:buClr>
                <a:srgbClr val="004A78"/>
              </a:buClr>
              <a:buFont typeface="Arial" charset="0"/>
              <a:buChar char="•"/>
              <a:defRPr sz="2000">
                <a:solidFill>
                  <a:srgbClr val="004A78"/>
                </a:solidFill>
              </a:defRPr>
            </a:lvl1pPr>
            <a:lvl2pPr marL="685800" marR="0" indent="-228600" algn="l" defTabSz="914400" rtl="0" eaLnBrk="1" fontAlgn="base" latinLnBrk="0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FF6300"/>
              </a:buClr>
              <a:buSzTx/>
              <a:buFont typeface="Arial" charset="0"/>
              <a:buChar char="•"/>
              <a:tabLst/>
              <a:defRPr sz="2000" baseline="0"/>
            </a:lvl2pPr>
            <a:lvl3pPr marL="1143000" indent="-228600">
              <a:buClr>
                <a:srgbClr val="000000"/>
              </a:buClr>
              <a:buFont typeface="Arial" charset="0"/>
              <a:buChar char="•"/>
              <a:defRPr sz="2000"/>
            </a:lvl3pPr>
            <a:lvl4pPr marL="1600200" indent="-228600">
              <a:buClr>
                <a:srgbClr val="000000"/>
              </a:buClr>
              <a:buSzPct val="50000"/>
              <a:buFont typeface="LucidaGrande" charset="0"/>
              <a:buChar char="▶"/>
              <a:defRPr sz="2000"/>
            </a:lvl4pPr>
            <a:lvl5pPr marL="2057400" indent="-228600">
              <a:buClr>
                <a:srgbClr val="000000"/>
              </a:buClr>
              <a:buFont typeface="Helvetica" charset="0"/>
              <a:buChar char="⁃"/>
              <a:defRPr sz="2000"/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915173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0"/>
          </p:nvPr>
        </p:nvSpPr>
        <p:spPr>
          <a:xfrm>
            <a:off x="1421642" y="2019870"/>
            <a:ext cx="6096000" cy="3380095"/>
          </a:xfrm>
        </p:spPr>
        <p:txBody>
          <a:bodyPr/>
          <a:lstStyle/>
          <a:p>
            <a:r>
              <a:rPr lang="en-US" dirty="0"/>
              <a:t>Click icon to add table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45983" y="635000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764034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75438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600200"/>
            <a:ext cx="3962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396239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396239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535113"/>
            <a:ext cx="39624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174875"/>
            <a:ext cx="39624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4"/>
            <a:ext cx="8033657" cy="3732692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527322"/>
            <a:ext cx="9144000" cy="2743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Gilbertson, Century 21 Accounting General Journal, 11 Edition. © 2019 Cengage. All Rights Reserved. </a:t>
            </a:r>
          </a:p>
          <a:p>
            <a:pPr algn="ctr"/>
            <a:r>
              <a:rPr lang="en-US" sz="1000" dirty="0">
                <a:solidFill>
                  <a:schemeClr val="bg2">
                    <a:lumMod val="10000"/>
                  </a:schemeClr>
                </a:solidFill>
              </a:rPr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035067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Sections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2" y="1290693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557679" y="1737343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557681" y="3389730"/>
            <a:ext cx="8033657" cy="348047"/>
          </a:xfrm>
        </p:spPr>
        <p:txBody>
          <a:bodyPr>
            <a:noAutofit/>
          </a:bodyPr>
          <a:lstStyle>
            <a:lvl1pPr marL="0" indent="0" algn="l">
              <a:buNone/>
              <a:defRPr sz="2400" b="1" i="0" baseline="0">
                <a:solidFill>
                  <a:srgbClr val="006298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Section Header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57679" y="3856204"/>
            <a:ext cx="8033657" cy="1462674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6690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9366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3813351" cy="3953578"/>
          </a:xfrm>
        </p:spPr>
        <p:txBody>
          <a:bodyPr>
            <a:normAutofit/>
          </a:bodyPr>
          <a:lstStyle>
            <a:lvl1pPr marL="2286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2pPr>
            <a:lvl3pPr marL="11430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3pPr>
            <a:lvl4pPr marL="16002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4pPr>
            <a:lvl5pPr marL="2057400" indent="-228600">
              <a:buClr>
                <a:srgbClr val="004A78"/>
              </a:buClr>
              <a:buFont typeface="Arial" charset="0"/>
              <a:buChar char="•"/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20"/>
          </p:nvPr>
        </p:nvSpPr>
        <p:spPr>
          <a:xfrm>
            <a:off x="4777988" y="1579018"/>
            <a:ext cx="3813351" cy="492443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4777988" y="2202774"/>
            <a:ext cx="3813351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Clr>
                <a:srgbClr val="004A78"/>
              </a:buClr>
              <a:buFontTx/>
              <a:buChar char="‒"/>
              <a:defRPr sz="1800">
                <a:solidFill>
                  <a:srgbClr val="000000"/>
                </a:solidFill>
              </a:defRPr>
            </a:lvl2pPr>
            <a:lvl3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3pPr>
            <a:lvl4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4pPr>
            <a:lvl5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 Massa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fusce</a:t>
            </a:r>
            <a:r>
              <a:rPr lang="en-US" dirty="0"/>
              <a:t> id </a:t>
            </a:r>
            <a:r>
              <a:rPr lang="en-US" dirty="0" err="1"/>
              <a:t>velit</a:t>
            </a:r>
            <a:r>
              <a:rPr lang="en-US" dirty="0"/>
              <a:t>. </a:t>
            </a:r>
          </a:p>
          <a:p>
            <a:pPr lvl="0"/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placerat</a:t>
            </a:r>
            <a:r>
              <a:rPr lang="en-US" dirty="0"/>
              <a:t>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. In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euismod</a:t>
            </a:r>
            <a:r>
              <a:rPr lang="en-US" dirty="0"/>
              <a:t> nisi porta lorem. </a:t>
            </a:r>
            <a:r>
              <a:rPr lang="en-US" dirty="0" err="1"/>
              <a:t>Fermentum</a:t>
            </a:r>
            <a:r>
              <a:rPr lang="en-US" dirty="0"/>
              <a:t> et </a:t>
            </a:r>
            <a:r>
              <a:rPr lang="en-US" dirty="0" err="1"/>
              <a:t>sollicitudin</a:t>
            </a:r>
            <a:r>
              <a:rPr lang="en-US" dirty="0"/>
              <a:t> ac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phasellus</a:t>
            </a:r>
            <a:r>
              <a:rPr lang="en-US" dirty="0"/>
              <a:t> </a:t>
            </a:r>
            <a:r>
              <a:rPr lang="en-US" dirty="0" err="1"/>
              <a:t>egestas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tellus</a:t>
            </a:r>
            <a:r>
              <a:rPr lang="en-US" dirty="0"/>
              <a:t>. </a:t>
            </a:r>
            <a:r>
              <a:rPr lang="en-US" dirty="0" err="1"/>
              <a:t>Nec</a:t>
            </a:r>
            <a:r>
              <a:rPr lang="en-US" dirty="0"/>
              <a:t> dui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.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condimentum</a:t>
            </a:r>
            <a:r>
              <a:rPr lang="en-US" dirty="0"/>
              <a:t> id </a:t>
            </a:r>
            <a:r>
              <a:rPr lang="en-US" dirty="0" err="1"/>
              <a:t>venenatis</a:t>
            </a:r>
            <a:r>
              <a:rPr lang="en-US" dirty="0"/>
              <a:t> a </a:t>
            </a:r>
            <a:r>
              <a:rPr lang="en-US" dirty="0" err="1"/>
              <a:t>condimentum</a:t>
            </a:r>
            <a:r>
              <a:rPr lang="en-US" dirty="0"/>
              <a:t>. Non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elementum</a:t>
            </a:r>
            <a:r>
              <a:rPr lang="en-US" dirty="0"/>
              <a:t> </a:t>
            </a:r>
            <a:r>
              <a:rPr lang="en-US" dirty="0" err="1"/>
              <a:t>facilisis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</a:t>
            </a:r>
            <a:r>
              <a:rPr lang="en-US" dirty="0" err="1"/>
              <a:t>fringilla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759007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557683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3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9" name="Content Placeholder 2"/>
          <p:cNvSpPr>
            <a:spLocks noGrp="1"/>
          </p:cNvSpPr>
          <p:nvPr>
            <p:ph idx="22"/>
          </p:nvPr>
        </p:nvSpPr>
        <p:spPr>
          <a:xfrm>
            <a:off x="3334350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8" hasCustomPrompt="1"/>
          </p:nvPr>
        </p:nvSpPr>
        <p:spPr>
          <a:xfrm>
            <a:off x="3334350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6109465" y="1579018"/>
            <a:ext cx="2475302" cy="800219"/>
          </a:xfrm>
          <a:solidFill>
            <a:schemeClr val="bg1"/>
          </a:solidFill>
          <a:effectLst>
            <a:outerShdw dist="12700" dir="5400000" algn="t" rotWithShape="0">
              <a:prstClr val="black"/>
            </a:outerShdw>
          </a:effectLst>
        </p:spPr>
        <p:txBody>
          <a:bodyPr tIns="91440" bIns="91440" rtlCol="0" anchor="b">
            <a:sp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2000" b="1" smtClean="0">
                <a:solidFill>
                  <a:srgbClr val="006298"/>
                </a:solidFill>
              </a:defRPr>
            </a:lvl1pPr>
            <a:lvl2pPr>
              <a:defRPr lang="en-US" smtClean="0">
                <a:solidFill>
                  <a:schemeClr val="tx1"/>
                </a:solidFill>
              </a:defRPr>
            </a:lvl2pPr>
            <a:lvl3pPr>
              <a:defRPr lang="en-US" smtClean="0">
                <a:solidFill>
                  <a:schemeClr val="tx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6116038" y="2202774"/>
            <a:ext cx="2475302" cy="3953578"/>
          </a:xfrm>
        </p:spPr>
        <p:txBody>
          <a:bodyPr>
            <a:normAutofit/>
          </a:bodyPr>
          <a:lstStyle>
            <a:lvl1pPr>
              <a:buClr>
                <a:srgbClr val="004A78"/>
              </a:buClr>
              <a:defRPr sz="1800">
                <a:solidFill>
                  <a:srgbClr val="000000"/>
                </a:solidFill>
              </a:defRPr>
            </a:lvl1pPr>
            <a:lvl2pPr marL="685800" indent="-228600">
              <a:buFontTx/>
              <a:buChar char="‒"/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Viverra</a:t>
            </a:r>
            <a:r>
              <a:rPr lang="en-US" dirty="0"/>
              <a:t> vitae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ac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donec</a:t>
            </a:r>
            <a:r>
              <a:rPr lang="en-US" dirty="0"/>
              <a:t> et. </a:t>
            </a:r>
            <a:r>
              <a:rPr lang="en-US" dirty="0" err="1"/>
              <a:t>Magnis</a:t>
            </a:r>
            <a:r>
              <a:rPr lang="en-US" dirty="0"/>
              <a:t> dis parturient </a:t>
            </a:r>
            <a:r>
              <a:rPr lang="en-US" dirty="0" err="1"/>
              <a:t>montes</a:t>
            </a:r>
            <a:r>
              <a:rPr lang="en-US" dirty="0"/>
              <a:t> </a:t>
            </a:r>
            <a:r>
              <a:rPr lang="en-US" dirty="0" err="1"/>
              <a:t>nascetur</a:t>
            </a:r>
            <a:r>
              <a:rPr lang="en-US" dirty="0"/>
              <a:t>.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6219" y="6369670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37718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1"/>
          <p:cNvSpPr>
            <a:spLocks noGrp="1"/>
          </p:cNvSpPr>
          <p:nvPr>
            <p:ph type="body" sz="quarter" idx="15" hasCustomPrompt="1"/>
          </p:nvPr>
        </p:nvSpPr>
        <p:spPr>
          <a:xfrm>
            <a:off x="557684" y="1289687"/>
            <a:ext cx="8033657" cy="2750053"/>
          </a:xfrm>
        </p:spPr>
        <p:txBody>
          <a:bodyPr>
            <a:noAutofit/>
          </a:bodyPr>
          <a:lstStyle>
            <a:lvl1pPr marL="0" indent="0" algn="l">
              <a:buNone/>
              <a:defRPr sz="2400" b="0" i="0" baseline="0">
                <a:solidFill>
                  <a:srgbClr val="000000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2pPr>
            <a:lvl3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3pPr>
            <a:lvl4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4pPr>
            <a:lvl5pPr>
              <a:defRPr>
                <a:solidFill>
                  <a:schemeClr val="bg1"/>
                </a:solidFill>
                <a:latin typeface="Summer Font" charset="0"/>
                <a:ea typeface="Summer Font" charset="0"/>
                <a:cs typeface="Summer Font" charset="0"/>
              </a:defRPr>
            </a:lvl5pPr>
          </a:lstStyle>
          <a:p>
            <a:pPr lvl="0"/>
            <a:r>
              <a:rPr lang="en-US" dirty="0"/>
              <a:t>Click to add text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nullam</a:t>
            </a:r>
            <a:r>
              <a:rPr lang="en-US" dirty="0"/>
              <a:t> non. </a:t>
            </a:r>
            <a:r>
              <a:rPr lang="en-US" dirty="0" err="1"/>
              <a:t>Mauris</a:t>
            </a:r>
            <a:r>
              <a:rPr lang="en-US" dirty="0"/>
              <a:t> a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maecenas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ullamcorper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.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 nisi. </a:t>
            </a:r>
            <a:r>
              <a:rPr lang="en-US" dirty="0" err="1"/>
              <a:t>Mauris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vitae. </a:t>
            </a:r>
            <a:r>
              <a:rPr lang="en-US" dirty="0" err="1"/>
              <a:t>Consectetur</a:t>
            </a:r>
            <a:r>
              <a:rPr lang="en-US" dirty="0"/>
              <a:t> libero id </a:t>
            </a:r>
            <a:r>
              <a:rPr lang="en-US" dirty="0" err="1"/>
              <a:t>faucibus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 </a:t>
            </a:r>
            <a:r>
              <a:rPr lang="en-US" dirty="0" err="1"/>
              <a:t>morbi</a:t>
            </a:r>
            <a:r>
              <a:rPr lang="en-US" dirty="0"/>
              <a:t> tempus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id </a:t>
            </a:r>
            <a:r>
              <a:rPr lang="en-US" dirty="0" err="1"/>
              <a:t>volutpat</a:t>
            </a:r>
            <a:r>
              <a:rPr lang="en-US" dirty="0"/>
              <a:t> lacus. </a:t>
            </a:r>
            <a:r>
              <a:rPr lang="en-US" dirty="0" err="1"/>
              <a:t>Imperdiet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gravida cum </a:t>
            </a:r>
            <a:r>
              <a:rPr lang="en-US" dirty="0" err="1"/>
              <a:t>sociis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555173" y="4846655"/>
            <a:ext cx="8033657" cy="825500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35747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147480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49838" y="1619557"/>
            <a:ext cx="4857750" cy="4259263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609230" y="4070657"/>
            <a:ext cx="2982305" cy="1808163"/>
          </a:xfrm>
        </p:spPr>
        <p:txBody>
          <a:bodyPr/>
          <a:lstStyle>
            <a:lvl1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800">
                <a:solidFill>
                  <a:srgbClr val="00629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Click to add caption to accompany content. Lorem ipsum dolor sit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amet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consectetur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adipiscing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elit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,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sed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do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eiusmod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tempor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incididunt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ut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labore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dolore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magna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aliqua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Viverra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vitae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congue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eu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ac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felis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donec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6298"/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et.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08605" y="6315078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7119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i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96125"/>
            <a:ext cx="7886700" cy="67210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55931" y="2193424"/>
            <a:ext cx="7232139" cy="618014"/>
          </a:xfrm>
        </p:spPr>
        <p:txBody>
          <a:bodyPr anchor="b">
            <a:noAutofit/>
          </a:bodyPr>
          <a:lstStyle>
            <a:lvl1pPr marL="0" indent="0" algn="ctr">
              <a:buNone/>
              <a:defRPr sz="50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Unit 1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46362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838174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997682" y="3112899"/>
            <a:ext cx="2473070" cy="618014"/>
          </a:xfrm>
        </p:spPr>
        <p:txBody>
          <a:bodyPr anchor="b">
            <a:noAutofit/>
          </a:bodyPr>
          <a:lstStyle>
            <a:lvl1pPr marL="0" indent="0" algn="l">
              <a:buNone/>
              <a:defRPr sz="36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2pPr>
            <a:lvl3pPr marL="9144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3pPr>
            <a:lvl4pPr marL="1371600" indent="0" algn="ctr">
              <a:buNone/>
              <a:defRPr>
                <a:latin typeface="Summer Font" charset="0"/>
                <a:ea typeface="Summer Font" charset="0"/>
                <a:cs typeface="Summer Font" charset="0"/>
              </a:defRPr>
            </a:lvl4pPr>
          </a:lstStyle>
          <a:p>
            <a:pPr lvl="0"/>
            <a:r>
              <a:rPr lang="en-US" dirty="0"/>
              <a:t>Chapter 1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997683" y="4035477"/>
            <a:ext cx="4802013" cy="67210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4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184549" y="314482"/>
            <a:ext cx="2507456" cy="4318000"/>
          </a:xfrm>
        </p:spPr>
        <p:txBody>
          <a:bodyPr/>
          <a:lstStyle/>
          <a:p>
            <a:r>
              <a:rPr lang="en-US" dirty="0"/>
              <a:t>Drag picture to placeholder or click icon to add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47" y="6356350"/>
            <a:ext cx="1274569" cy="383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51880" y="6356353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4A7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xmlns="" val="617780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6"/>
            <a:ext cx="7886700" cy="672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701" y="6356351"/>
            <a:ext cx="66012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lang="en-US" sz="1400" b="0" i="0" u="none" strike="noStrike" baseline="0" smtClean="0">
                <a:solidFill>
                  <a:srgbClr val="006298"/>
                </a:solidFill>
                <a:latin typeface="arial" charset="0"/>
              </a:defRPr>
            </a:lvl1pPr>
          </a:lstStyle>
          <a:p>
            <a:r>
              <a:rPr lang="en-US" dirty="0"/>
              <a:t>[Author Name], [Book Title], [#] Edition. © [Insert Year] Cengage. All Rights Reserved. May not be scanned, copied or duplicated, or posted to a publicly accessible website, in whole or in part.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225" y="6369051"/>
            <a:ext cx="993269" cy="296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 userDrawn="1"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 b="1" i="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Open Sans" charset="0"/>
          <a:ea typeface="Open Sans" charset="0"/>
          <a:cs typeface="Open Sans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None/>
        <a:defRPr sz="2800" kern="1200" baseline="0">
          <a:solidFill>
            <a:srgbClr val="000000"/>
          </a:solidFill>
          <a:latin typeface="Arial" charset="0"/>
          <a:ea typeface="Arial" charset="0"/>
          <a:cs typeface="Arial" charset="0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 baseline="0">
          <a:solidFill>
            <a:srgbClr val="004A78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7772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Wave 6"/>
          <p:cNvSpPr/>
          <p:nvPr/>
        </p:nvSpPr>
        <p:spPr>
          <a:xfrm>
            <a:off x="0" y="6400800"/>
            <a:ext cx="9144000" cy="457200"/>
          </a:xfrm>
          <a:prstGeom prst="wav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6583680"/>
            <a:ext cx="9144000" cy="2743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accent1"/>
                </a:solidFill>
              </a:rPr>
              <a:t>© 2014 Cengage Learning. All Rights Reserved.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32320" y="6583680"/>
            <a:ext cx="1828800" cy="274320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</a:t>
            </a:r>
            <a:fld id="{FCD2455E-EC1D-45EA-B6B2-90AB88848CF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1325880"/>
            <a:ext cx="8686800" cy="0"/>
          </a:xfrm>
          <a:prstGeom prst="line">
            <a:avLst/>
          </a:prstGeom>
          <a:ln w="38100">
            <a:solidFill>
              <a:srgbClr val="AAD2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</p:sldLayoutIdLst>
  <p:transition>
    <p:wipe dir="r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Font typeface="Calibri" pitchFamily="34" charset="0"/>
        <a:buChar char="●"/>
        <a:defRPr lang="en-US" sz="32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Calibri" pitchFamily="34" charset="0"/>
        <a:buChar char="●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●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9"/>
          <p:cNvSpPr>
            <a:spLocks noGrp="1"/>
          </p:cNvSpPr>
          <p:nvPr>
            <p:ph type="title"/>
          </p:nvPr>
        </p:nvSpPr>
        <p:spPr>
          <a:xfrm>
            <a:off x="817968" y="702882"/>
            <a:ext cx="8021232" cy="1278318"/>
          </a:xfrm>
        </p:spPr>
        <p:txBody>
          <a:bodyPr/>
          <a:lstStyle/>
          <a:p>
            <a:pPr algn="l">
              <a:tabLst>
                <a:tab pos="1201738" algn="l"/>
              </a:tabLst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</a:rPr>
              <a:t>LESSON</a:t>
            </a:r>
            <a:r>
              <a:rPr lang="en-US" dirty="0"/>
              <a:t/>
            </a:r>
            <a:br>
              <a:rPr lang="en-US" dirty="0"/>
            </a:br>
            <a:r>
              <a:rPr lang="en-US" sz="4000" dirty="0">
                <a:solidFill>
                  <a:schemeClr val="bg1"/>
                </a:solidFill>
              </a:rPr>
              <a:t>17-1 </a:t>
            </a:r>
            <a:r>
              <a:rPr lang="en-IN" sz="4000" dirty="0">
                <a:solidFill>
                  <a:schemeClr val="bg1"/>
                </a:solidFill>
              </a:rPr>
              <a:t>Vertical Analysis of </a:t>
            </a:r>
            <a:r>
              <a:rPr lang="en-IN" sz="4000" dirty="0" smtClean="0">
                <a:solidFill>
                  <a:schemeClr val="bg1"/>
                </a:solidFill>
              </a:rPr>
              <a:t>an 	Income </a:t>
            </a:r>
            <a:r>
              <a:rPr lang="en-IN" sz="4000" dirty="0">
                <a:solidFill>
                  <a:schemeClr val="bg1"/>
                </a:solidFill>
              </a:rPr>
              <a:t>Statement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46671" y="2941572"/>
            <a:ext cx="6121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marR="0" lvl="0" indent="-6858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C245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1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	Analyze an income statement using vertical analysis.</a:t>
            </a:r>
          </a:p>
        </p:txBody>
      </p:sp>
      <p:sp>
        <p:nvSpPr>
          <p:cNvPr id="5" name="Rectangle 4"/>
          <p:cNvSpPr/>
          <p:nvPr/>
        </p:nvSpPr>
        <p:spPr>
          <a:xfrm>
            <a:off x="533400" y="1524000"/>
            <a:ext cx="914400" cy="419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</a:rPr>
              <a:t>Learning Objectives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Correcting an Unfavorable </a:t>
            </a:r>
            <a:br>
              <a:rPr lang="en-US" sz="3000" dirty="0"/>
            </a:br>
            <a:r>
              <a:rPr lang="en-US" sz="3000" dirty="0"/>
              <a:t>Operating Expense Ratio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8366"/>
            <a:ext cx="8033657" cy="172063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Reduce operating expenses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Modify the benchmark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Increase net sales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10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85065"/>
            <a:ext cx="8033657" cy="121053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1.</a:t>
            </a:r>
            <a:r>
              <a:rPr lang="en-US" dirty="0">
                <a:ea typeface="Times New Roman"/>
                <a:cs typeface="MyriadPro-Regular"/>
              </a:rPr>
              <a:t>	Identify four factors that management can use to determine benchmark financial ratios.</a:t>
            </a:r>
            <a:endParaRPr lang="en-US" dirty="0">
              <a:latin typeface="+mn-lt"/>
              <a:ea typeface="Times New Roman"/>
              <a:cs typeface="MyriadPro-Regular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1628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11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1273" y="3048000"/>
            <a:ext cx="7315200" cy="230832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1.	Actual ratios from prior fiscal periods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2.	Industry standards published by industry organizations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3.	Business plans</a:t>
            </a:r>
          </a:p>
          <a:p>
            <a:pPr marL="457200" marR="0" lvl="0" indent="-4572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4.	Unexpected events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85798"/>
            <a:ext cx="8033657" cy="99631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2.</a:t>
            </a:r>
            <a:r>
              <a:rPr lang="en-US" dirty="0">
                <a:ea typeface="Times New Roman"/>
                <a:cs typeface="MyriadPro-Regular"/>
              </a:rPr>
              <a:t>	Why should a business be cautious about increasing the markup on merchandise purchased for sale?</a:t>
            </a:r>
            <a:endParaRPr lang="en-US" dirty="0">
              <a:latin typeface="+mn-lt"/>
              <a:ea typeface="Times New Roman"/>
              <a:cs typeface="MyriadPro-Regular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12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273" y="3048000"/>
            <a:ext cx="7315200" cy="2308324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If the increase in markup is too large, a decrease in sales revenue could occur for two reasons: (1) the sales price may exceed what customers are willing to pay or (2) customers may elect to purchase from competing businesses having lower prices.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85065"/>
            <a:ext cx="8033657" cy="1134335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3.</a:t>
            </a:r>
            <a:r>
              <a:rPr lang="en-US" dirty="0">
                <a:ea typeface="Times New Roman"/>
                <a:cs typeface="MyriadPro-Regular"/>
              </a:rPr>
              <a:t>	What are two practices that can be used to reduce the cost of merchandise?</a:t>
            </a:r>
            <a:endParaRPr lang="en-US" sz="3600" dirty="0">
              <a:latin typeface="+mn-lt"/>
              <a:ea typeface="Times New Roman"/>
              <a:cs typeface="MyriadPro-Regular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13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273" y="3048000"/>
            <a:ext cx="7315200" cy="1200329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Purchase merchandise in larger quantities or from other vendors offering a lower cost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Your Understanding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85065"/>
            <a:ext cx="8033657" cy="1366110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4.</a:t>
            </a:r>
            <a:r>
              <a:rPr lang="en-US" dirty="0">
                <a:ea typeface="Times New Roman"/>
                <a:cs typeface="MyriadPro-Regular"/>
              </a:rPr>
              <a:t>	Should managers interested in reducing operating expenses focus more on the operating expense ratio or the operating margin?</a:t>
            </a:r>
            <a:endParaRPr lang="en-US" sz="3600" dirty="0">
              <a:latin typeface="+mn-lt"/>
              <a:ea typeface="Times New Roman"/>
              <a:cs typeface="MyriadPro-Regular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14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273" y="3048000"/>
            <a:ext cx="7315200" cy="830997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Operating expense ratio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76250" y="722166"/>
            <a:ext cx="8286750" cy="67210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Lesson 17-1 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Audit </a:t>
            </a:r>
            <a:r>
              <a:rPr lang="en-US" sz="3200">
                <a:latin typeface="Arial" pitchFamily="34" charset="0"/>
                <a:cs typeface="Arial" pitchFamily="34" charset="0"/>
              </a:rPr>
              <a:t>Your Understanding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body" sz="quarter" idx="15"/>
          </p:nvPr>
        </p:nvSpPr>
        <p:spPr>
          <a:xfrm>
            <a:off x="467000" y="1685798"/>
            <a:ext cx="8033657" cy="1148716"/>
          </a:xfrm>
        </p:spPr>
        <p:txBody>
          <a:bodyPr>
            <a:normAutofit/>
          </a:bodyPr>
          <a:lstStyle/>
          <a:p>
            <a:pPr marL="361950" indent="-36195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FF0000"/>
                </a:solidFill>
                <a:ea typeface="Times New Roman"/>
                <a:cs typeface="MyriadPro-Regular"/>
              </a:rPr>
              <a:t>5.</a:t>
            </a:r>
            <a:r>
              <a:rPr lang="en-US" dirty="0">
                <a:ea typeface="Times New Roman"/>
                <a:cs typeface="MyriadPro-Regular"/>
              </a:rPr>
              <a:t>	What are three possible actions to correct an unfavorable operating expense ratio?</a:t>
            </a:r>
            <a:endParaRPr lang="en-US" sz="3600" dirty="0">
              <a:latin typeface="+mn-lt"/>
              <a:ea typeface="Times New Roman"/>
              <a:cs typeface="MyriadPro-Regular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170357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15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1273" y="3048000"/>
            <a:ext cx="7315200" cy="1569660"/>
          </a:xfrm>
          <a:prstGeom prst="rect">
            <a:avLst/>
          </a:prstGeom>
          <a:solidFill>
            <a:srgbClr val="EEECE1"/>
          </a:solidFill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ANSWER</a:t>
            </a:r>
          </a:p>
          <a:p>
            <a:pPr marL="233363" marR="0" lvl="0" indent="-233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Reduce operating expenses</a:t>
            </a:r>
          </a:p>
          <a:p>
            <a:pPr marL="233363" marR="0" lvl="0" indent="-233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Modify the benchmark</a:t>
            </a:r>
          </a:p>
          <a:p>
            <a:pPr marL="233363" marR="0" lvl="0" indent="-233363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Increase net sales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Vertical Analysis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3016664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Vertical analysis ratios measure the relationship between one financial statement item and another item on the same financial statement. 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On the income statement, vertical analysis ratios focus on the ability of a business to earn a profit. 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 ratio that measures the ability of a business to generate income is called a </a:t>
            </a:r>
            <a:r>
              <a:rPr lang="en-US" sz="2000" b="1" dirty="0">
                <a:solidFill>
                  <a:srgbClr val="0070C0"/>
                </a:solidFill>
              </a:rPr>
              <a:t>profitability ratio</a:t>
            </a:r>
            <a:r>
              <a:rPr lang="en-US" sz="2000" dirty="0"/>
              <a:t>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37172" y="6032098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Continued on the next slide.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2</a:t>
            </a:r>
          </a:p>
        </p:txBody>
      </p:sp>
      <p:sp>
        <p:nvSpPr>
          <p:cNvPr id="15" name="Flowchart: Delay 14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Vertical Analysis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106"/>
            <a:ext cx="8033657" cy="3474494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Vertical analysis ratios on an income statement are </a:t>
            </a:r>
            <a:r>
              <a:rPr lang="en-US" sz="2000" dirty="0" smtClean="0"/>
              <a:t>examples of </a:t>
            </a:r>
            <a:r>
              <a:rPr lang="en-US" sz="2000" dirty="0"/>
              <a:t>profitability ratios.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Managers use vertical analysis ratios to help make business decisions. 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For vertical analysis to be an effective tool, a business must set </a:t>
            </a:r>
            <a:br>
              <a:rPr lang="en-US" sz="2000" dirty="0"/>
            </a:br>
            <a:r>
              <a:rPr lang="en-US" sz="2000" dirty="0"/>
              <a:t>a target, or standard, for each ratio. 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 standard used to compare financial performance is called a </a:t>
            </a:r>
            <a:r>
              <a:rPr lang="en-US" sz="2000" b="1" dirty="0">
                <a:solidFill>
                  <a:srgbClr val="0070C0"/>
                </a:solidFill>
              </a:rPr>
              <a:t>benchmark</a:t>
            </a:r>
            <a:r>
              <a:rPr lang="en-US" sz="2000" dirty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3</a:t>
            </a:r>
          </a:p>
        </p:txBody>
      </p:sp>
      <p:sp>
        <p:nvSpPr>
          <p:cNvPr id="11" name="Flowchart: Delay 10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797"/>
            <a:ext cx="7886700" cy="729803"/>
          </a:xfrm>
        </p:spPr>
        <p:txBody>
          <a:bodyPr>
            <a:noAutofit/>
          </a:bodyPr>
          <a:lstStyle/>
          <a:p>
            <a:r>
              <a:rPr lang="en-US" sz="3000" dirty="0"/>
              <a:t>Factors Used to Determine </a:t>
            </a:r>
            <a:br>
              <a:rPr lang="en-US" sz="3000" dirty="0"/>
            </a:br>
            <a:r>
              <a:rPr lang="en-US" sz="3000" dirty="0"/>
              <a:t>Benchmark Ratios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240706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Actual ratios from prior fiscal periods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Industry standards published by industry organizations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Business plans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Unexpected events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4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792228"/>
            <a:ext cx="7886700" cy="672105"/>
          </a:xfrm>
        </p:spPr>
        <p:txBody>
          <a:bodyPr/>
          <a:lstStyle/>
          <a:p>
            <a:r>
              <a:rPr lang="en-US" sz="3000" dirty="0"/>
              <a:t>Analyzing Trends with Vertical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677508"/>
            <a:ext cx="8033657" cy="2940464"/>
          </a:xfrm>
        </p:spPr>
        <p:txBody>
          <a:bodyPr>
            <a:normAutofit/>
          </a:bodyPr>
          <a:lstStyle/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Financial statements that provide information for multiple fiscal periods are called </a:t>
            </a:r>
            <a:r>
              <a:rPr lang="en-US" sz="2000" b="1" dirty="0">
                <a:solidFill>
                  <a:srgbClr val="0070C0"/>
                </a:solidFill>
              </a:rPr>
              <a:t>comparative financial statements</a:t>
            </a:r>
            <a:r>
              <a:rPr lang="en-US" sz="2000" dirty="0"/>
              <a:t>.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An analysis of changes over time is called </a:t>
            </a:r>
            <a:r>
              <a:rPr lang="en-US" sz="2000" b="1" dirty="0">
                <a:solidFill>
                  <a:srgbClr val="0070C0"/>
                </a:solidFill>
              </a:rPr>
              <a:t>trend analysis</a:t>
            </a:r>
            <a:r>
              <a:rPr lang="en-US" sz="2000" dirty="0"/>
              <a:t>.</a:t>
            </a:r>
          </a:p>
          <a:p>
            <a:pPr marL="369888" indent="-369888">
              <a:lnSpc>
                <a:spcPct val="100000"/>
              </a:lnSpc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Net income after federal income tax as a percent of net sales is called </a:t>
            </a:r>
            <a:r>
              <a:rPr lang="en-US" sz="2000" b="1" dirty="0">
                <a:solidFill>
                  <a:srgbClr val="0070C0"/>
                </a:solidFill>
              </a:rPr>
              <a:t>profit margin</a:t>
            </a:r>
            <a:r>
              <a:rPr lang="en-US" sz="2000" dirty="0"/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5</a:t>
            </a:r>
          </a:p>
        </p:txBody>
      </p:sp>
      <p:sp>
        <p:nvSpPr>
          <p:cNvPr id="14" name="Flowchart: Delay 13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Analyzing Trends with Vertical Analysis</a:t>
            </a:r>
          </a:p>
        </p:txBody>
      </p:sp>
      <p:pic>
        <p:nvPicPr>
          <p:cNvPr id="14" name="Picture 13" descr="Chapter 17_Page 517.jpg"/>
          <p:cNvPicPr>
            <a:picLocks noChangeAspect="1"/>
          </p:cNvPicPr>
          <p:nvPr/>
        </p:nvPicPr>
        <p:blipFill>
          <a:blip r:embed="rId2" cstate="print"/>
          <a:srcRect b="1908"/>
          <a:stretch>
            <a:fillRect/>
          </a:stretch>
        </p:blipFill>
        <p:spPr>
          <a:xfrm>
            <a:off x="1728678" y="1485585"/>
            <a:ext cx="5686644" cy="493322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6</a:t>
            </a:r>
          </a:p>
        </p:txBody>
      </p:sp>
      <p:sp>
        <p:nvSpPr>
          <p:cNvPr id="17" name="Flowchart: Delay 16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4695"/>
            <a:ext cx="7886700" cy="722905"/>
          </a:xfrm>
        </p:spPr>
        <p:txBody>
          <a:bodyPr>
            <a:noAutofit/>
          </a:bodyPr>
          <a:lstStyle/>
          <a:p>
            <a:r>
              <a:rPr lang="en-US" sz="3000" dirty="0"/>
              <a:t>Using Vertical Analysis to </a:t>
            </a:r>
            <a:br>
              <a:rPr lang="en-US" sz="3000" dirty="0"/>
            </a:br>
            <a:r>
              <a:rPr lang="en-US" sz="3000" dirty="0"/>
              <a:t>Analyze Gross Profit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492664"/>
          </a:xfrm>
        </p:spPr>
        <p:txBody>
          <a:bodyPr/>
          <a:lstStyle/>
          <a:p>
            <a:pPr marL="355600" indent="-355600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Gross profit as a percent of net sales is called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gross margin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73100" lvl="1" indent="-311150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This ratio is also referred to as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gross profit margin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 descr="Chapter 17_Page 5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3429000"/>
            <a:ext cx="7772400" cy="236099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7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790809"/>
            <a:ext cx="7886700" cy="672105"/>
          </a:xfrm>
        </p:spPr>
        <p:txBody>
          <a:bodyPr/>
          <a:lstStyle/>
          <a:p>
            <a:r>
              <a:rPr lang="en-US" sz="3000" dirty="0"/>
              <a:t>Correcting an Unfavorable Gross Margin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type="body" sz="quarter" idx="15"/>
          </p:nvPr>
        </p:nvSpPr>
        <p:spPr>
          <a:xfrm>
            <a:off x="459443" y="1708366"/>
            <a:ext cx="8033657" cy="1111034"/>
          </a:xfrm>
        </p:spPr>
        <p:txBody>
          <a:bodyPr/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Increase unit sales prices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Decrease the unit cost of merchandise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8</a:t>
            </a:r>
          </a:p>
        </p:txBody>
      </p:sp>
      <p:sp>
        <p:nvSpPr>
          <p:cNvPr id="16" name="Flowchart: Delay 15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4695"/>
            <a:ext cx="7886700" cy="722905"/>
          </a:xfrm>
        </p:spPr>
        <p:txBody>
          <a:bodyPr>
            <a:noAutofit/>
          </a:bodyPr>
          <a:lstStyle/>
          <a:p>
            <a:r>
              <a:rPr lang="en-US" sz="3000" dirty="0"/>
              <a:t>Using Vertical Analysis to </a:t>
            </a:r>
            <a:br>
              <a:rPr lang="en-US" sz="3000" dirty="0"/>
            </a:br>
            <a:r>
              <a:rPr lang="en-US" sz="3000" dirty="0"/>
              <a:t>Analyze Operating Expenses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5"/>
          </p:nvPr>
        </p:nvSpPr>
        <p:spPr>
          <a:xfrm>
            <a:off x="459443" y="1707736"/>
            <a:ext cx="8033657" cy="1957421"/>
          </a:xfrm>
        </p:spPr>
        <p:txBody>
          <a:bodyPr>
            <a:normAutofit/>
          </a:bodyPr>
          <a:lstStyle/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Income from operations as a percent of net sales is called 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operating margin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671513" lvl="1" indent="-300038">
              <a:buClr>
                <a:srgbClr val="0070C0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This ratio is also referred to as the </a:t>
            </a:r>
            <a:r>
              <a:rPr lang="en-US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rate of return on sales</a:t>
            </a:r>
            <a:r>
              <a:rPr lang="en-US" sz="20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</a:p>
          <a:p>
            <a:pPr marL="369888" indent="-369888">
              <a:buClr>
                <a:srgbClr val="FF0000"/>
              </a:buClr>
              <a:buSzPct val="120000"/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Total operating expenses as a percent of net sales is called the </a:t>
            </a:r>
            <a:r>
              <a:rPr lang="en-US" sz="2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operating expense ratio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8" descr="Chapter 17_Page 5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1075" y="3810000"/>
            <a:ext cx="7176768" cy="2286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29600" y="1115568"/>
            <a:ext cx="670267" cy="408623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LO1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10"/>
          <p:cNvSpPr txBox="1">
            <a:spLocks/>
          </p:cNvSpPr>
          <p:nvPr/>
        </p:nvSpPr>
        <p:spPr>
          <a:xfrm>
            <a:off x="7086600" y="6400800"/>
            <a:ext cx="1828800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srgbClr val="006198"/>
                </a:solidFill>
                <a:effectLst/>
                <a:uLnTx/>
                <a:uFillTx/>
                <a:latin typeface="Arial" pitchFamily="34" charset="0"/>
                <a:ea typeface="Arial" charset="0"/>
                <a:cs typeface="Arial" pitchFamily="34" charset="0"/>
              </a:rPr>
              <a:t>SLIDE 9</a:t>
            </a:r>
          </a:p>
        </p:txBody>
      </p:sp>
      <p:sp>
        <p:nvSpPr>
          <p:cNvPr id="12" name="Flowchart: Delay 11"/>
          <p:cNvSpPr/>
          <p:nvPr/>
        </p:nvSpPr>
        <p:spPr>
          <a:xfrm rot="5400000">
            <a:off x="8284200" y="-402600"/>
            <a:ext cx="381000" cy="1188720"/>
          </a:xfrm>
          <a:prstGeom prst="flowChartDelay">
            <a:avLst/>
          </a:prstGeom>
          <a:solidFill>
            <a:srgbClr val="0098D4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78329" y="1260"/>
            <a:ext cx="10278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Lesson 17-1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Custom 1">
      <a:dk1>
        <a:srgbClr val="011892"/>
      </a:dk1>
      <a:lt1>
        <a:srgbClr val="FFFFFF"/>
      </a:lt1>
      <a:dk2>
        <a:srgbClr val="006198"/>
      </a:dk2>
      <a:lt2>
        <a:srgbClr val="E7E6E6"/>
      </a:lt2>
      <a:accent1>
        <a:srgbClr val="0098D4"/>
      </a:accent1>
      <a:accent2>
        <a:srgbClr val="00B7E6"/>
      </a:accent2>
      <a:accent3>
        <a:srgbClr val="81CFEC"/>
      </a:accent3>
      <a:accent4>
        <a:srgbClr val="E8255F"/>
      </a:accent4>
      <a:accent5>
        <a:srgbClr val="FF6300"/>
      </a:accent5>
      <a:accent6>
        <a:srgbClr val="F5B600"/>
      </a:accent6>
      <a:hlink>
        <a:srgbClr val="00B7E6"/>
      </a:hlink>
      <a:folHlink>
        <a:srgbClr val="0098D4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  <a:effectLst/>
      </a:spPr>
      <a:bodyPr wrap="square" lIns="0" tIns="0" rIns="0" rtlCol="0" anchor="b">
        <a:spAutoFit/>
      </a:bodyPr>
      <a:lstStyle>
        <a:defPPr>
          <a:defRPr sz="2000" smtClean="0"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Gilbertson_C21_11e PPT Template (Read-Only)" id="{9080F0FD-2DBD-B940-951A-23B0D5DCBA39}" vid="{59C5481E-374E-FE4C-AF5C-F3E808802C41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3400</TotalTime>
  <Words>470</Words>
  <Application>Microsoft Macintosh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Custom Design</vt:lpstr>
      <vt:lpstr>LESSON 17-1 Vertical Analysis of an  Income Statement</vt:lpstr>
      <vt:lpstr>Vertical Analysis Ratios</vt:lpstr>
      <vt:lpstr>Vertical Analysis Ratios</vt:lpstr>
      <vt:lpstr>Factors Used to Determine  Benchmark Ratios</vt:lpstr>
      <vt:lpstr>Analyzing Trends with Vertical Analysis</vt:lpstr>
      <vt:lpstr>Analyzing Trends with Vertical Analysis</vt:lpstr>
      <vt:lpstr>Using Vertical Analysis to  Analyze Gross Profit</vt:lpstr>
      <vt:lpstr>Correcting an Unfavorable Gross Margin</vt:lpstr>
      <vt:lpstr>Using Vertical Analysis to  Analyze Operating Expenses</vt:lpstr>
      <vt:lpstr>Correcting an Unfavorable  Operating Expense Ratio</vt:lpstr>
      <vt:lpstr>Lesson 17-1 Audit Your Understanding</vt:lpstr>
      <vt:lpstr>Lesson 17-1 Audit Your Understanding</vt:lpstr>
      <vt:lpstr>Lesson 17-1 Audit Your Understanding</vt:lpstr>
      <vt:lpstr>Lesson 17-1 Audit Your Understanding</vt:lpstr>
      <vt:lpstr>Lesson 17-1 Audit Your Understanding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McLaughlin</dc:creator>
  <cp:lastModifiedBy>lw-dlf</cp:lastModifiedBy>
  <cp:revision>276</cp:revision>
  <dcterms:created xsi:type="dcterms:W3CDTF">2012-07-02T15:51:50Z</dcterms:created>
  <dcterms:modified xsi:type="dcterms:W3CDTF">2018-02-02T11:42:17Z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-748959103</vt:i4>
  </property>
  <property fmtid="{D5CDD505-2E9C-101B-9397-08002B2CF9AE}" pid="3" name="_NewReviewCycle">
    <vt:lpwstr/>
  </property>
  <property fmtid="{D5CDD505-2E9C-101B-9397-08002B2CF9AE}" pid="4" name="_EmailSubject">
    <vt:lpwstr>C21 PPT Sample Comments</vt:lpwstr>
  </property>
  <property fmtid="{D5CDD505-2E9C-101B-9397-08002B2CF9AE}" pid="5" name="_AuthorEmail">
    <vt:lpwstr>Diane.Bowdler@cengage.com</vt:lpwstr>
  </property>
  <property fmtid="{D5CDD505-2E9C-101B-9397-08002B2CF9AE}" pid="6" name="_AuthorEmailDisplayName">
    <vt:lpwstr>Bowdler, Diane</vt:lpwstr>
  </property>
</Properties>
</file>