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9"/>
  </p:notesMasterIdLst>
  <p:sldIdLst>
    <p:sldId id="355" r:id="rId3"/>
    <p:sldId id="368" r:id="rId4"/>
    <p:sldId id="369" r:id="rId5"/>
    <p:sldId id="370" r:id="rId6"/>
    <p:sldId id="344" r:id="rId7"/>
    <p:sldId id="34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pos="5517">
          <p15:clr>
            <a:srgbClr val="A4A3A4"/>
          </p15:clr>
        </p15:guide>
        <p15:guide id="7" pos="300">
          <p15:clr>
            <a:srgbClr val="A4A3A4"/>
          </p15:clr>
        </p15:guide>
        <p15:guide id="8" pos="529">
          <p15:clr>
            <a:srgbClr val="A4A3A4"/>
          </p15:clr>
        </p15:guide>
        <p15:guide id="9" pos="719">
          <p15:clr>
            <a:srgbClr val="A4A3A4"/>
          </p15:clr>
        </p15:guide>
        <p15:guide id="10" pos="10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3" clrIdx="0"/>
  <p:cmAuthor id="1" name="006904" initials="0" lastIdx="1" clrIdx="1"/>
  <p:cmAuthor id="2" name="M, Elango" initials="M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2"/>
        <p:guide orient="horz" pos="1099"/>
        <p:guide orient="horz" pos="704"/>
        <p:guide pos="2880"/>
        <p:guide pos="5517"/>
        <p:guide pos="300"/>
        <p:guide pos="529"/>
        <p:guide pos="719"/>
        <p:guide pos="1048"/>
      </p:guideLst>
    </p:cSldViewPr>
  </p:slideViewPr>
  <p:outlineViewPr>
    <p:cViewPr>
      <p:scale>
        <a:sx n="33" d="100"/>
        <a:sy n="33" d="100"/>
      </p:scale>
      <p:origin x="264" y="18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4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8973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17-3 </a:t>
            </a:r>
            <a:r>
              <a:rPr lang="en-IN" sz="4000" dirty="0">
                <a:solidFill>
                  <a:schemeClr val="bg1"/>
                </a:solidFill>
              </a:rPr>
              <a:t>Horizontal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939765"/>
            <a:ext cx="61211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Perform horizontal analysis on an income statement.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Perform horizontal analysis on a balance sheet.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Analyzing Trends with Horizontal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708366"/>
            <a:ext cx="8033657" cy="1342809"/>
          </a:xfrm>
        </p:spPr>
        <p:txBody>
          <a:bodyPr/>
          <a:lstStyle/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 comparison of one item on a financial statement with the </a:t>
            </a:r>
            <a:br>
              <a:rPr lang="en-US" sz="2000" dirty="0"/>
            </a:br>
            <a:r>
              <a:rPr lang="en-US" sz="2000" dirty="0"/>
              <a:t>same item on a previous period’s financial statement is called </a:t>
            </a:r>
            <a:r>
              <a:rPr lang="en-US" sz="2000" b="1" dirty="0">
                <a:solidFill>
                  <a:srgbClr val="0070C0"/>
                </a:solidFill>
              </a:rPr>
              <a:t>horizontal analysis</a:t>
            </a:r>
            <a:r>
              <a:rPr lang="en-US" sz="20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20" name="Flowchart: Delay 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4526406"/>
            <a:ext cx="7315200" cy="1097280"/>
          </a:xfrm>
          <a:prstGeom prst="rect">
            <a:avLst/>
          </a:prstGeom>
          <a:gradFill flip="none" rotWithShape="1">
            <a:gsLst>
              <a:gs pos="0">
                <a:srgbClr val="9BBB59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9BBB59">
                  <a:lumMod val="60000"/>
                  <a:lumOff val="40000"/>
                  <a:tint val="44500"/>
                  <a:satMod val="160000"/>
                </a:srgbClr>
              </a:gs>
              <a:gs pos="75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3261486"/>
            <a:ext cx="7467600" cy="1097280"/>
          </a:xfrm>
          <a:prstGeom prst="rect">
            <a:avLst/>
          </a:prstGeom>
          <a:gradFill flip="none" rotWithShape="1">
            <a:gsLst>
              <a:gs pos="0">
                <a:srgbClr val="9BBB59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9BBB59">
                  <a:lumMod val="60000"/>
                  <a:lumOff val="40000"/>
                  <a:tint val="44500"/>
                  <a:satMod val="160000"/>
                </a:srgbClr>
              </a:gs>
              <a:gs pos="75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09601" y="3261486"/>
          <a:ext cx="7315199" cy="640080"/>
        </p:xfrm>
        <a:graphic>
          <a:graphicData uri="http://schemas.openxmlformats.org/drawingml/2006/table">
            <a:tbl>
              <a:tblPr firstRow="1" bandRow="1"/>
              <a:tblGrid>
                <a:gridCol w="21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  <a:b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Prior</a:t>
                      </a:r>
                      <a:b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Increase</a:t>
                      </a:r>
                      <a:b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(Decrease)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609601" y="3972686"/>
          <a:ext cx="7315199" cy="370840"/>
        </p:xfrm>
        <a:graphic>
          <a:graphicData uri="http://schemas.openxmlformats.org/drawingml/2006/table">
            <a:tbl>
              <a:tblPr firstRow="1" bandRow="1"/>
              <a:tblGrid>
                <a:gridCol w="21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$242,584.00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$221,489.00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$21,095.00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09601" y="4516246"/>
          <a:ext cx="7315199" cy="640080"/>
        </p:xfrm>
        <a:graphic>
          <a:graphicData uri="http://schemas.openxmlformats.org/drawingml/2006/table">
            <a:tbl>
              <a:tblPr firstRow="1" bandRow="1"/>
              <a:tblGrid>
                <a:gridCol w="21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Increase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(Decrease)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Prior</a:t>
                      </a:r>
                      <a:b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Horizontal</a:t>
                      </a:r>
                      <a:b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Analysis Ratio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09601" y="5227446"/>
          <a:ext cx="7315199" cy="370840"/>
        </p:xfrm>
        <a:graphic>
          <a:graphicData uri="http://schemas.openxmlformats.org/drawingml/2006/table">
            <a:tbl>
              <a:tblPr firstRow="1" bandRow="1"/>
              <a:tblGrid>
                <a:gridCol w="2151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$21,095.00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$221,489.00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Horizontal Analysis of an Income Statement</a:t>
            </a:r>
          </a:p>
        </p:txBody>
      </p:sp>
      <p:pic>
        <p:nvPicPr>
          <p:cNvPr id="38" name="Picture 37" descr="Chapter 17_Page 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0" y="1587051"/>
            <a:ext cx="5226940" cy="482130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50" name="Flowchart: Delay 4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Horizontal Analysis of a Balance Sheet</a:t>
            </a:r>
          </a:p>
        </p:txBody>
      </p:sp>
      <p:pic>
        <p:nvPicPr>
          <p:cNvPr id="13" name="Picture 12" descr="Chapter 17_Page 530.jpg"/>
          <p:cNvPicPr>
            <a:picLocks noChangeAspect="1"/>
          </p:cNvPicPr>
          <p:nvPr/>
        </p:nvPicPr>
        <p:blipFill>
          <a:blip r:embed="rId2" cstate="print"/>
          <a:srcRect b="2625"/>
          <a:stretch>
            <a:fillRect/>
          </a:stretch>
        </p:blipFill>
        <p:spPr>
          <a:xfrm>
            <a:off x="2542500" y="1490162"/>
            <a:ext cx="4048800" cy="4986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77508"/>
            <a:ext cx="8033657" cy="1065692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How could a 2.0% decrease in supplies expense be an unfavorable trend?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3" y="3048000"/>
            <a:ext cx="7315200" cy="193899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If management took actions that should have decreased supplies expense by significantly more than 2.0%, then only a 2% decrease would be unfavorable.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76400"/>
            <a:ext cx="8033657" cy="1382332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	</a:t>
            </a:r>
            <a:r>
              <a:rPr lang="en-US" dirty="0">
                <a:ea typeface="Times New Roman"/>
                <a:cs typeface="MyriadPro-Regular"/>
              </a:rPr>
              <a:t>How does a publicly held corporation use horizontal analysis when reporting to the Securities and Exchange Commission?</a:t>
            </a: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198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17-3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273" y="3048000"/>
            <a:ext cx="7315200" cy="230832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document filed with the Securities and Exchange Commission contains a section titled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Management’s Discussion and Analysis of Financial Condition and Results of Operations and Results of Operations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. Management often uses these ratios to explain the current year’s results of operations compared to previous years.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173</Words>
  <Application>Microsoft Macintosh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LESSON 17-3 Horizontal Analysis</vt:lpstr>
      <vt:lpstr>Analyzing Trends with Horizontal Analysis</vt:lpstr>
      <vt:lpstr>Horizontal Analysis of an Income Statement</vt:lpstr>
      <vt:lpstr>Horizontal Analysis of a Balance Sheet</vt:lpstr>
      <vt:lpstr>Lesson 17-3 Audit Your Understanding</vt:lpstr>
      <vt:lpstr>Lesson 17-3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268</cp:revision>
  <dcterms:created xsi:type="dcterms:W3CDTF">2012-07-02T15:51:50Z</dcterms:created>
  <dcterms:modified xsi:type="dcterms:W3CDTF">2018-02-02T11:42:07Z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