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20"/>
  </p:notesMasterIdLst>
  <p:sldIdLst>
    <p:sldId id="356" r:id="rId3"/>
    <p:sldId id="371" r:id="rId4"/>
    <p:sldId id="372" r:id="rId5"/>
    <p:sldId id="378" r:id="rId6"/>
    <p:sldId id="379" r:id="rId7"/>
    <p:sldId id="373" r:id="rId8"/>
    <p:sldId id="380" r:id="rId9"/>
    <p:sldId id="374" r:id="rId10"/>
    <p:sldId id="375" r:id="rId11"/>
    <p:sldId id="377" r:id="rId12"/>
    <p:sldId id="346" r:id="rId13"/>
    <p:sldId id="347" r:id="rId14"/>
    <p:sldId id="348" r:id="rId15"/>
    <p:sldId id="349" r:id="rId16"/>
    <p:sldId id="350" r:id="rId17"/>
    <p:sldId id="351" r:id="rId18"/>
    <p:sldId id="35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03">
          <p15:clr>
            <a:srgbClr val="A4A3A4"/>
          </p15:clr>
        </p15:guide>
        <p15:guide id="4" orient="horz" pos="1926">
          <p15:clr>
            <a:srgbClr val="A4A3A4"/>
          </p15:clr>
        </p15:guide>
        <p15:guide id="5" orient="horz" pos="1102">
          <p15:clr>
            <a:srgbClr val="A4A3A4"/>
          </p15:clr>
        </p15:guide>
        <p15:guide id="6" pos="300">
          <p15:clr>
            <a:srgbClr val="A4A3A4"/>
          </p15:clr>
        </p15:guide>
        <p15:guide id="7" pos="528">
          <p15:clr>
            <a:srgbClr val="A4A3A4"/>
          </p15:clr>
        </p15:guide>
        <p15:guide id="8" pos="719">
          <p15:clr>
            <a:srgbClr val="A4A3A4"/>
          </p15:clr>
        </p15:guide>
        <p15:guide id="9" pos="1047">
          <p15:clr>
            <a:srgbClr val="A4A3A4"/>
          </p15:clr>
        </p15:guide>
        <p15:guide id="10" pos="55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5AB"/>
    <a:srgbClr val="EA0000"/>
    <a:srgbClr val="77933C"/>
    <a:srgbClr val="FF3300"/>
    <a:srgbClr val="FF0000"/>
    <a:srgbClr val="CC0000"/>
    <a:srgbClr val="73BEF1"/>
    <a:srgbClr val="1376B9"/>
    <a:srgbClr val="1312B9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89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690" y="-90"/>
      </p:cViewPr>
      <p:guideLst>
        <p:guide orient="horz" pos="2160"/>
        <p:guide orient="horz" pos="703"/>
        <p:guide orient="horz" pos="1926"/>
        <p:guide orient="horz" pos="1102"/>
        <p:guide pos="2880"/>
        <p:guide pos="300"/>
        <p:guide pos="528"/>
        <p:guide pos="719"/>
        <p:guide pos="1047"/>
        <p:guide pos="5517"/>
      </p:guideLst>
    </p:cSldViewPr>
  </p:slideViewPr>
  <p:outlineViewPr>
    <p:cViewPr>
      <p:scale>
        <a:sx n="33" d="100"/>
        <a:sy n="33" d="100"/>
      </p:scale>
      <p:origin x="264" y="185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2" y="6375400"/>
            <a:ext cx="995657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5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1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Cengage.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81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81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9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60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1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25" y="6369051"/>
            <a:ext cx="99326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964118"/>
          </a:xfrm>
        </p:spPr>
        <p:txBody>
          <a:bodyPr/>
          <a:lstStyle/>
          <a:p>
            <a:pPr algn="l">
              <a:tabLst>
                <a:tab pos="1125538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17-4 </a:t>
            </a:r>
            <a:r>
              <a:rPr lang="en-IN" sz="4000" dirty="0">
                <a:solidFill>
                  <a:schemeClr val="bg1"/>
                </a:solidFill>
              </a:rPr>
              <a:t>Analyzing </a:t>
            </a:r>
            <a:r>
              <a:rPr lang="en-IN" sz="4000" dirty="0" smtClean="0">
                <a:solidFill>
                  <a:schemeClr val="bg1"/>
                </a:solidFill>
              </a:rPr>
              <a:t>Financial 	Statements </a:t>
            </a:r>
            <a:r>
              <a:rPr lang="en-IN" sz="4000" dirty="0">
                <a:solidFill>
                  <a:schemeClr val="bg1"/>
                </a:solidFill>
              </a:rPr>
              <a:t>Using </a:t>
            </a:r>
            <a:r>
              <a:rPr lang="en-IN" sz="4000" dirty="0" smtClean="0">
                <a:solidFill>
                  <a:schemeClr val="bg1"/>
                </a:solidFill>
              </a:rPr>
              <a:t>Financial 	Ratios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6671" y="2941723"/>
            <a:ext cx="61973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earnings per share.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and interpret market ratios.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and interpret liquidity ratios.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722372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pPr lvl="0"/>
            <a:r>
              <a:rPr lang="en-US" sz="3000" dirty="0"/>
              <a:t>Quick Ratio </a:t>
            </a:r>
          </a:p>
        </p:txBody>
      </p:sp>
      <p:sp>
        <p:nvSpPr>
          <p:cNvPr id="19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20" name="Flowchart: Delay 19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843" y="3410106"/>
            <a:ext cx="7779957" cy="11430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5843" y="2038506"/>
            <a:ext cx="7932357" cy="11430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25843" y="2105181"/>
          <a:ext cx="8046720" cy="552450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245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Cash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Accounts Receivable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Quick Assets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25843" y="3431439"/>
          <a:ext cx="8046720" cy="552450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245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Quick Assets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 Liabilities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Quick Ratio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25843" y="3983889"/>
          <a:ext cx="8046720" cy="457200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$72,316.90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$32,251.78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25843" y="2657631"/>
          <a:ext cx="8046720" cy="457200"/>
        </p:xfrm>
        <a:graphic>
          <a:graphicData uri="http://schemas.openxmlformats.org/drawingml/2006/table">
            <a:tbl>
              <a:tblPr/>
              <a:tblGrid>
                <a:gridCol w="2194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945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$54,444.34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$17,872.56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$72,316.90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065"/>
            <a:ext cx="8033657" cy="1294292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Why can one </a:t>
            </a:r>
            <a:r>
              <a:rPr lang="en-US">
                <a:ea typeface="Times New Roman"/>
                <a:cs typeface="MyriadPro-Regular"/>
              </a:rPr>
              <a:t>corporation’s EPS </a:t>
            </a:r>
            <a:r>
              <a:rPr lang="en-US" dirty="0">
                <a:ea typeface="Times New Roman"/>
                <a:cs typeface="MyriadPro-Regular"/>
              </a:rPr>
              <a:t>not be compared to the EPS of other corporations?</a:t>
            </a:r>
            <a:endParaRPr lang="en-US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1273" y="3055557"/>
            <a:ext cx="7315200" cy="1938992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Each corporation’s EPS is a unique number because corporations can issue any number of shares. As a result, the earnings of each corporation are divided by a different number of shares.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93252"/>
            <a:ext cx="8033657" cy="897548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What group is the primary user of market ratios?</a:t>
            </a:r>
            <a:endParaRPr lang="en-US" sz="4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12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273" y="3055557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Investors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065"/>
            <a:ext cx="8033657" cy="1210535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3.	</a:t>
            </a:r>
            <a:r>
              <a:rPr lang="en-US" dirty="0">
                <a:ea typeface="Times New Roman"/>
                <a:cs typeface="MyriadPro-Regular"/>
              </a:rPr>
              <a:t>Do income stocks typically have low or high dividend yields?</a:t>
            </a:r>
            <a:endParaRPr lang="en-US" sz="4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13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273" y="3055557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High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065"/>
            <a:ext cx="8033657" cy="981935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4.	</a:t>
            </a:r>
            <a:r>
              <a:rPr lang="en-US" dirty="0">
                <a:ea typeface="Times New Roman"/>
                <a:cs typeface="MyriadPro-Regular"/>
              </a:rPr>
              <a:t>Do growth stocks typically have low or high price-earnings ratios?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273" y="3055557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High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3957"/>
            <a:ext cx="8033657" cy="830643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5.	</a:t>
            </a:r>
            <a:r>
              <a:rPr lang="en-US" dirty="0">
                <a:ea typeface="Times New Roman"/>
                <a:cs typeface="MyriadPro-Regular"/>
              </a:rPr>
              <a:t>What is the primary source of data to calculate liquidity ratios?</a:t>
            </a:r>
            <a:endParaRPr lang="en-US" sz="280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15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273" y="3055557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Balance sheet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92622"/>
            <a:ext cx="8033657" cy="669578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6.	</a:t>
            </a:r>
            <a:r>
              <a:rPr lang="en-US" dirty="0">
                <a:ea typeface="Times New Roman"/>
                <a:cs typeface="MyriadPro-Regular"/>
              </a:rPr>
              <a:t>What does working capital measure?</a:t>
            </a:r>
            <a:endParaRPr lang="en-US" sz="4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16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273" y="3055239"/>
            <a:ext cx="7315200" cy="1569660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Working capital is a measure of the financial resources available for the daily operations of the business.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722166"/>
            <a:ext cx="815340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17-4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85065"/>
            <a:ext cx="8033657" cy="1134335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7.	</a:t>
            </a:r>
            <a:r>
              <a:rPr lang="en-US" dirty="0">
                <a:ea typeface="Times New Roman"/>
                <a:cs typeface="MyriadPro-Regular"/>
              </a:rPr>
              <a:t>Why is the current ratio a useful measure of financial strength?</a:t>
            </a:r>
            <a:endParaRPr lang="en-US" sz="42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17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1273" y="3055557"/>
            <a:ext cx="7315200" cy="2308324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The current ratio permits a business to compare itself to its industry or to provide a convenient relative measurement from year to year regarding the company’s ability to pay current liabilities when due.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790179"/>
            <a:ext cx="7886700" cy="672105"/>
          </a:xfrm>
        </p:spPr>
        <p:txBody>
          <a:bodyPr/>
          <a:lstStyle/>
          <a:p>
            <a:r>
              <a:rPr lang="en-US" sz="3000" dirty="0"/>
              <a:t>Earnings per Share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type="body" sz="quarter" idx="15"/>
          </p:nvPr>
        </p:nvSpPr>
        <p:spPr>
          <a:xfrm>
            <a:off x="451886" y="1708366"/>
            <a:ext cx="8033657" cy="1720634"/>
          </a:xfrm>
        </p:spPr>
        <p:txBody>
          <a:bodyPr/>
          <a:lstStyle/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Net income after federal income tax divided by the number of outstanding shares of stock is called </a:t>
            </a:r>
            <a:r>
              <a:rPr lang="en-US" sz="2000" b="1" dirty="0">
                <a:solidFill>
                  <a:srgbClr val="0070C0"/>
                </a:solidFill>
              </a:rPr>
              <a:t>earnings per share</a:t>
            </a:r>
            <a:r>
              <a:rPr lang="en-US" sz="2000" dirty="0"/>
              <a:t>. </a:t>
            </a:r>
          </a:p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Earnings per share is often abbreviated as </a:t>
            </a:r>
            <a:r>
              <a:rPr lang="en-US" sz="2000" b="1" dirty="0">
                <a:solidFill>
                  <a:srgbClr val="0070C0"/>
                </a:solidFill>
              </a:rPr>
              <a:t>EPS</a:t>
            </a:r>
            <a:r>
              <a:rPr lang="en-US" sz="200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23" name="Flowchart: Delay 2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914400" y="3895165"/>
            <a:ext cx="7315200" cy="1295400"/>
            <a:chOff x="914400" y="4114800"/>
            <a:chExt cx="7315200" cy="1295400"/>
          </a:xfr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</p:grpSpPr>
        <p:sp>
          <p:nvSpPr>
            <p:cNvPr id="26" name="Rectangle 25"/>
            <p:cNvSpPr/>
            <p:nvPr/>
          </p:nvSpPr>
          <p:spPr>
            <a:xfrm>
              <a:off x="914400" y="4114800"/>
              <a:ext cx="5867400" cy="1295400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334000" y="4943585"/>
              <a:ext cx="1371600" cy="0"/>
            </a:xfrm>
            <a:prstGeom prst="line">
              <a:avLst/>
            </a:prstGeom>
            <a:grp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6858000" y="4943585"/>
              <a:ext cx="1371600" cy="0"/>
            </a:xfrm>
            <a:prstGeom prst="line">
              <a:avLst/>
            </a:prstGeom>
            <a:grp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5334000" y="5324585"/>
              <a:ext cx="1371600" cy="0"/>
            </a:xfrm>
            <a:prstGeom prst="line">
              <a:avLst/>
            </a:prstGeom>
            <a:grpFill/>
            <a:ln w="76200" cap="flat" cmpd="dbl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6858000" y="5324585"/>
              <a:ext cx="1371600" cy="0"/>
            </a:xfrm>
            <a:prstGeom prst="line">
              <a:avLst/>
            </a:prstGeom>
            <a:grpFill/>
            <a:ln w="76200" cap="flat" cmpd="dbl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14400" y="3886200"/>
          <a:ext cx="7315198" cy="1188720"/>
        </p:xfrm>
        <a:graphic>
          <a:graphicData uri="http://schemas.openxmlformats.org/drawingml/2006/table">
            <a:tbl>
              <a:tblPr/>
              <a:tblGrid>
                <a:gridCol w="4279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3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5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0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55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62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Net Income after Federal Income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1554480" algn="r"/>
                        </a:tabLst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1554480" algn="r"/>
                        </a:tabLs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	79,896.57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1554480" algn="r"/>
                        </a:tabLst>
                      </a:pP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l" defTabSz="914400" rtl="0" eaLnBrk="1" fontAlgn="b" latinLnBrk="0" hangingPunct="1">
                        <a:tabLst>
                          <a:tab pos="1554480" algn="r"/>
                        </a:tabLs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	79,896.57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Shares Outstanding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	÷ 7,500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	÷ 75,000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Earnings per Share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	10.65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>
                        <a:tabLst>
                          <a:tab pos="1554480" algn="r"/>
                        </a:tabLs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	1.07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Market Ratios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>
          <a:xfrm>
            <a:off x="451886" y="1707736"/>
            <a:ext cx="8033657" cy="1349789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 ratio that measures a corporation’s financial performance in relation to the market value of its stock is called a </a:t>
            </a:r>
            <a:r>
              <a:rPr lang="en-US" sz="2000" b="1" dirty="0">
                <a:solidFill>
                  <a:srgbClr val="0070C0"/>
                </a:solidFill>
              </a:rPr>
              <a:t>market ratio</a:t>
            </a:r>
            <a:r>
              <a:rPr lang="en-US" sz="200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5" name="Flowchart: Delay 1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Dividend Yield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>
          <a:xfrm>
            <a:off x="451886" y="1738594"/>
            <a:ext cx="8033657" cy="1035464"/>
          </a:xfrm>
        </p:spPr>
        <p:txBody>
          <a:bodyPr/>
          <a:lstStyle/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The relationship between dividends per share and market price </a:t>
            </a:r>
            <a:br>
              <a:rPr lang="en-US" sz="2000" dirty="0"/>
            </a:br>
            <a:r>
              <a:rPr lang="en-US" sz="2000" dirty="0"/>
              <a:t>per share is called the </a:t>
            </a:r>
            <a:r>
              <a:rPr lang="en-US" sz="2000" b="1" dirty="0">
                <a:solidFill>
                  <a:srgbClr val="0070C0"/>
                </a:solidFill>
              </a:rPr>
              <a:t>dividend yield</a:t>
            </a:r>
            <a:r>
              <a:rPr lang="en-US" sz="200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93772" y="3429000"/>
            <a:ext cx="6278628" cy="12954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341372" y="3429000"/>
          <a:ext cx="6400800" cy="86064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6064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Dividends</a:t>
                      </a:r>
                      <a:b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 Share 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Market Price per Share 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Dividend</a:t>
                      </a:r>
                      <a:b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Yield </a:t>
                      </a:r>
                      <a:endParaRPr lang="en-US" sz="2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41372" y="4289642"/>
          <a:ext cx="6400800" cy="43475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75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$2.00 </a:t>
                      </a:r>
                      <a:endParaRPr lang="en-US" sz="20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  <a:endParaRPr lang="en-US" sz="20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$228.75 </a:t>
                      </a:r>
                      <a:endParaRPr lang="en-US" sz="20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en-US" sz="20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0.87%</a:t>
                      </a:r>
                      <a:endParaRPr lang="en-US" sz="20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Price-Earnings Ratio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type="body" sz="quarter" idx="15"/>
          </p:nvPr>
        </p:nvSpPr>
        <p:spPr>
          <a:xfrm>
            <a:off x="451886" y="1708366"/>
            <a:ext cx="8033657" cy="1720634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relationship between the market value per share and earnings per share of a stock is called the </a:t>
            </a:r>
            <a:r>
              <a:rPr lang="en-US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price-earnings ratio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687388" lvl="1" indent="-309563">
              <a:lnSpc>
                <a:spcPct val="100000"/>
              </a:lnSpc>
              <a:buClr>
                <a:srgbClr val="0070C0"/>
              </a:buClr>
              <a:buSzPct val="120000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It is often referred to as the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P/E ratio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3962400"/>
            <a:ext cx="6705600" cy="12954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371600" y="3962400"/>
          <a:ext cx="6400800" cy="86064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6064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Market Price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 Share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Earnings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 Share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Price-Earnings Ratio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71600" y="4818530"/>
          <a:ext cx="6400800" cy="43475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75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$228.75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$10.65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Liquidity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38594"/>
            <a:ext cx="8033657" cy="1104107"/>
          </a:xfrm>
        </p:spPr>
        <p:txBody>
          <a:bodyPr>
            <a:normAutofit/>
          </a:bodyPr>
          <a:lstStyle/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 ratio that measures the ability of a business to pay its current financial obligations is called a </a:t>
            </a:r>
            <a:r>
              <a:rPr lang="en-US" sz="2000" b="1" dirty="0">
                <a:solidFill>
                  <a:srgbClr val="0070C0"/>
                </a:solidFill>
              </a:rPr>
              <a:t>liquidity ratio</a:t>
            </a:r>
            <a:r>
              <a:rPr lang="en-US" sz="20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4" name="Flowchart: Delay 1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Working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07736"/>
            <a:ext cx="8033657" cy="3732692"/>
          </a:xfrm>
        </p:spPr>
        <p:txBody>
          <a:bodyPr>
            <a:normAutofit/>
          </a:bodyPr>
          <a:lstStyle/>
          <a:p>
            <a:pPr marL="385763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The amount of current assets less current liabilities is called </a:t>
            </a:r>
            <a:r>
              <a:rPr lang="en-US" sz="2000" b="1" dirty="0">
                <a:solidFill>
                  <a:srgbClr val="0070C0"/>
                </a:solidFill>
              </a:rPr>
              <a:t>working capital</a:t>
            </a:r>
            <a:r>
              <a:rPr lang="en-US" sz="20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7" name="Flowchart: Delay 16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3166110"/>
            <a:ext cx="6477000" cy="12954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371600" y="3166110"/>
          <a:ext cx="6400800" cy="88342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8342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</a:t>
                      </a:r>
                      <a:b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 Liabilities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Working Capital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71600" y="4049534"/>
          <a:ext cx="6400800" cy="44626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626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$185,322.90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$32,251.78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$153,071.12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pPr lvl="0"/>
            <a:r>
              <a:rPr lang="en-US" sz="3000" dirty="0"/>
              <a:t>Current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07736"/>
            <a:ext cx="8033657" cy="3732692"/>
          </a:xfrm>
        </p:spPr>
        <p:txBody>
          <a:bodyPr>
            <a:normAutofit/>
          </a:bodyPr>
          <a:lstStyle/>
          <a:p>
            <a:pPr marL="385763" lvl="0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 ratio that measures the relationship of current assets to current liabilities is called the </a:t>
            </a:r>
            <a:r>
              <a:rPr lang="en-US" sz="2000" b="1" dirty="0">
                <a:solidFill>
                  <a:srgbClr val="0070C0"/>
                </a:solidFill>
              </a:rPr>
              <a:t>current ratio</a:t>
            </a:r>
            <a:r>
              <a:rPr lang="en-US" sz="2000" dirty="0"/>
              <a:t>.</a:t>
            </a:r>
          </a:p>
          <a:p>
            <a:pPr marL="385763" lvl="0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The current ratio measures a company’s ability to pay its current liabilities when due.</a:t>
            </a:r>
          </a:p>
        </p:txBody>
      </p:sp>
      <p:sp>
        <p:nvSpPr>
          <p:cNvPr id="12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13" name="Flowchart: Delay 1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8200" y="3886200"/>
            <a:ext cx="7543800" cy="106680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38200" y="3886200"/>
          <a:ext cx="7498080" cy="69342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342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 Assets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 Liabilities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Current Ratio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38200" y="4495800"/>
          <a:ext cx="7498080" cy="312420"/>
        </p:xfrm>
        <a:graphic>
          <a:graphicData uri="http://schemas.openxmlformats.org/drawingml/2006/table">
            <a:tbl>
              <a:tblPr/>
              <a:tblGrid>
                <a:gridCol w="2103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4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951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$185,322.90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$32,251.78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pPr lvl="0"/>
            <a:r>
              <a:rPr lang="en-US" sz="3000" dirty="0"/>
              <a:t>Quick Ratio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5"/>
          </p:nvPr>
        </p:nvSpPr>
        <p:spPr>
          <a:xfrm>
            <a:off x="451886" y="1707736"/>
            <a:ext cx="8033657" cy="2254664"/>
          </a:xfrm>
        </p:spPr>
        <p:txBody>
          <a:bodyPr/>
          <a:lstStyle/>
          <a:p>
            <a:pPr marL="385763" lvl="0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Cash and other current assets that can be quickly converted into cash are called </a:t>
            </a:r>
            <a:r>
              <a:rPr lang="en-US" sz="2000" b="1" dirty="0">
                <a:solidFill>
                  <a:srgbClr val="0070C0"/>
                </a:solidFill>
              </a:rPr>
              <a:t>quick assets</a:t>
            </a:r>
            <a:r>
              <a:rPr lang="en-US" sz="2000" dirty="0"/>
              <a:t>. </a:t>
            </a:r>
          </a:p>
          <a:p>
            <a:pPr marL="679450" lvl="1" indent="-301625">
              <a:lnSpc>
                <a:spcPct val="100000"/>
              </a:lnSpc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Quick assets are also referred to 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liquid assets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85763" lvl="0" indent="-385763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sz="2000" dirty="0"/>
              <a:t>A ratio that measures the relationship of quick assets to current liabilities is called the </a:t>
            </a:r>
            <a:r>
              <a:rPr lang="en-US" sz="2000" b="1" dirty="0">
                <a:solidFill>
                  <a:srgbClr val="0070C0"/>
                </a:solidFill>
              </a:rPr>
              <a:t>quick ratio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9" name="Flowchart: Delay 8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78329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17-4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3381</TotalTime>
  <Words>552</Words>
  <Application>Microsoft Macintosh PowerPoint</Application>
  <PresentationFormat>On-screen Show (4:3)</PresentationFormat>
  <Paragraphs>162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LESSON 17-4 Analyzing Financial  Statements Using Financial  Ratios</vt:lpstr>
      <vt:lpstr>Earnings per Share</vt:lpstr>
      <vt:lpstr>Market Ratios</vt:lpstr>
      <vt:lpstr>Dividend Yield</vt:lpstr>
      <vt:lpstr>Price-Earnings Ratio</vt:lpstr>
      <vt:lpstr>Liquidity Ratios</vt:lpstr>
      <vt:lpstr>Working Capital</vt:lpstr>
      <vt:lpstr>Current Ratio</vt:lpstr>
      <vt:lpstr>Quick Ratio </vt:lpstr>
      <vt:lpstr>Quick Ratio </vt:lpstr>
      <vt:lpstr>Lesson 17-4 Audit Your Understanding</vt:lpstr>
      <vt:lpstr>Lesson 17-4 Audit Your Understanding</vt:lpstr>
      <vt:lpstr>Lesson 17-4 Audit Your Understanding</vt:lpstr>
      <vt:lpstr>Lesson 17-4 Audit Your Understanding</vt:lpstr>
      <vt:lpstr>Lesson 17-4 Audit Your Understanding</vt:lpstr>
      <vt:lpstr>Lesson 17-4 Audit Your Understanding</vt:lpstr>
      <vt:lpstr>Lesson 17-4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268</cp:revision>
  <dcterms:created xsi:type="dcterms:W3CDTF">2012-07-02T15:51:50Z</dcterms:created>
  <dcterms:modified xsi:type="dcterms:W3CDTF">2018-02-02T11:42:02Z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