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5"/>
  </p:notesMasterIdLst>
  <p:sldIdLst>
    <p:sldId id="351" r:id="rId3"/>
    <p:sldId id="259" r:id="rId4"/>
    <p:sldId id="357" r:id="rId5"/>
    <p:sldId id="382" r:id="rId6"/>
    <p:sldId id="383" r:id="rId7"/>
    <p:sldId id="384" r:id="rId8"/>
    <p:sldId id="358" r:id="rId9"/>
    <p:sldId id="401" r:id="rId10"/>
    <p:sldId id="381" r:id="rId11"/>
    <p:sldId id="334" r:id="rId12"/>
    <p:sldId id="335" r:id="rId13"/>
    <p:sldId id="33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22">
          <p15:clr>
            <a:srgbClr val="A4A3A4"/>
          </p15:clr>
        </p15:guide>
        <p15:guide id="4" orient="horz" pos="1103">
          <p15:clr>
            <a:srgbClr val="A4A3A4"/>
          </p15:clr>
        </p15:guide>
        <p15:guide id="5" orient="horz" pos="704">
          <p15:clr>
            <a:srgbClr val="A4A3A4"/>
          </p15:clr>
        </p15:guide>
        <p15:guide id="6" pos="5517">
          <p15:clr>
            <a:srgbClr val="A4A3A4"/>
          </p15:clr>
        </p15:guide>
        <p15:guide id="7" pos="300">
          <p15:clr>
            <a:srgbClr val="A4A3A4"/>
          </p15:clr>
        </p15:guide>
        <p15:guide id="8" pos="528">
          <p15:clr>
            <a:srgbClr val="A4A3A4"/>
          </p15:clr>
        </p15:guide>
        <p15:guide id="9" pos="719">
          <p15:clr>
            <a:srgbClr val="A4A3A4"/>
          </p15:clr>
        </p15:guide>
        <p15:guide id="10" pos="104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28" clrIdx="0"/>
  <p:cmAuthor id="1" name="McLaughlin" initials="CM" lastIdx="3" clrIdx="1"/>
  <p:cmAuthor id="2" name="006904" initials="0" lastIdx="1" clrIdx="2"/>
  <p:cmAuthor id="3" name="M, Elango" initials="ME" lastIdx="1" clrIdx="3"/>
  <p:cmAuthor id="4" name="Ann Borman" initials="AB" lastIdx="2" clrIdx="4">
    <p:extLst>
      <p:ext uri="{19B8F6BF-5375-455C-9EA6-DF929625EA0E}">
        <p15:presenceInfo xmlns:p15="http://schemas.microsoft.com/office/powerpoint/2012/main" xmlns="" userId="64b9a9a8dd4b28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F1E6"/>
    <a:srgbClr val="B6D5AB"/>
    <a:srgbClr val="EA0000"/>
    <a:srgbClr val="77933C"/>
    <a:srgbClr val="FF3300"/>
    <a:srgbClr val="FF0000"/>
    <a:srgbClr val="CC0000"/>
    <a:srgbClr val="73BEF1"/>
    <a:srgbClr val="1376B9"/>
    <a:srgbClr val="1312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93" autoAdjust="0"/>
    <p:restoredTop sz="94686" autoAdjust="0"/>
  </p:normalViewPr>
  <p:slideViewPr>
    <p:cSldViewPr>
      <p:cViewPr varScale="1">
        <p:scale>
          <a:sx n="126" d="100"/>
          <a:sy n="126" d="100"/>
        </p:scale>
        <p:origin x="-738" y="-90"/>
      </p:cViewPr>
      <p:guideLst>
        <p:guide orient="horz" pos="2160"/>
        <p:guide orient="horz" pos="1922"/>
        <p:guide orient="horz" pos="1103"/>
        <p:guide orient="horz" pos="704"/>
        <p:guide pos="2880"/>
        <p:guide pos="5517"/>
        <p:guide pos="300"/>
        <p:guide pos="528"/>
        <p:guide pos="719"/>
        <p:guide pos="1047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1285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562" y="6375400"/>
            <a:ext cx="995657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701" y="6356351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629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225" y="6369051"/>
            <a:ext cx="99326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817968" y="702882"/>
            <a:ext cx="8021232" cy="1202118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19-1 </a:t>
            </a:r>
            <a:r>
              <a:rPr lang="en-IN" sz="4000" dirty="0">
                <a:solidFill>
                  <a:schemeClr val="bg1"/>
                </a:solidFill>
              </a:rPr>
              <a:t>Buying Plant Assets and </a:t>
            </a:r>
            <a:br>
              <a:rPr lang="en-IN" sz="4000" dirty="0">
                <a:solidFill>
                  <a:schemeClr val="bg1"/>
                </a:solidFill>
              </a:rPr>
            </a:br>
            <a:r>
              <a:rPr lang="en-IN" sz="4000" dirty="0">
                <a:solidFill>
                  <a:schemeClr val="bg1"/>
                </a:solidFill>
              </a:rPr>
              <a:t>	  Paying Property Taxes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54858" y="2934831"/>
            <a:ext cx="69294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Record the buying of a plant asset.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Analyze the cost of individual assets bought as a bundle.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Calculate and record the payment of property tax.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874142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24215"/>
            <a:ext cx="83820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19-1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92622"/>
            <a:ext cx="8298795" cy="821978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1.	</a:t>
            </a:r>
            <a:r>
              <a:rPr lang="en-US" dirty="0">
                <a:ea typeface="Times New Roman"/>
                <a:cs typeface="MyriadPro-Regular"/>
              </a:rPr>
              <a:t>Which accounts are affected, and how, when cash is paid for office equipment?</a:t>
            </a:r>
            <a:endParaRPr lang="en-US" sz="2200" dirty="0">
              <a:latin typeface="+mn-lt"/>
              <a:ea typeface="Times New Roman"/>
              <a:cs typeface="MyriadPro-Regula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273" y="3048000"/>
            <a:ext cx="7315200" cy="8309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Office Equipment is debited; Cash is credited.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10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6" name="Flowchart: Delay 1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81000" y="724215"/>
            <a:ext cx="83820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19-1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93252"/>
            <a:ext cx="8033657" cy="1430948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2.	</a:t>
            </a:r>
            <a:r>
              <a:rPr lang="en-US" dirty="0">
                <a:ea typeface="Times New Roman"/>
                <a:cs typeface="MyriadPro-Regular"/>
              </a:rPr>
              <a:t>Why must a cost be allocated to each asset bought in a group?</a:t>
            </a:r>
            <a:endParaRPr lang="en-US" sz="2200" dirty="0">
              <a:latin typeface="+mn-lt"/>
              <a:ea typeface="Times New Roman"/>
              <a:cs typeface="MyriadPro-Regula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1273" y="3048000"/>
            <a:ext cx="7315200" cy="1200329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So that each plant asset can be depreciated individually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1628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11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81000" y="724215"/>
            <a:ext cx="83820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19-1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</a:t>
            </a:r>
            <a:r>
              <a:rPr lang="en-US" sz="3200">
                <a:latin typeface="Arial" pitchFamily="34" charset="0"/>
                <a:cs typeface="Arial" pitchFamily="34" charset="0"/>
              </a:rPr>
              <a:t>Your Understanding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700179"/>
            <a:ext cx="8033657" cy="738221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3.	</a:t>
            </a:r>
            <a:r>
              <a:rPr lang="en-US" dirty="0">
                <a:ea typeface="Times New Roman"/>
                <a:cs typeface="MyriadPro-Regular"/>
              </a:rPr>
              <a:t>What items are included in real property?</a:t>
            </a:r>
            <a:endParaRPr lang="en-US" sz="2200" dirty="0">
              <a:latin typeface="+mn-lt"/>
              <a:ea typeface="Times New Roman"/>
              <a:cs typeface="MyriadPro-Regula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1273" y="3048000"/>
            <a:ext cx="7315200" cy="8309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Land and anything attached to the land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12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Plant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59443" y="1715293"/>
            <a:ext cx="8033657" cy="3732692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Accounting data can be used to predict the efficiency of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an investment.</a:t>
            </a:r>
          </a:p>
          <a:p>
            <a:pPr marL="369888" indent="-369888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ratio of the money earned on an investment relative to the amount of the investment is called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return on investment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or </a:t>
            </a:r>
            <a:r>
              <a:rPr lang="en-US" sz="2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73100" lvl="1" indent="-303213">
              <a:lnSpc>
                <a:spcPct val="100000"/>
              </a:lnSpc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The more efficient the investment, the higher its ROI.</a:t>
            </a:r>
          </a:p>
          <a:p>
            <a:pPr marL="673100" lvl="1" indent="-303213">
              <a:lnSpc>
                <a:spcPct val="100000"/>
              </a:lnSpc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These predictions will help company managers decide which assets to buy.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13" name="Flowchart: Delay 12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19-1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/>
              <a:t>Recording the Buying of a Plant Asset</a:t>
            </a:r>
          </a:p>
        </p:txBody>
      </p:sp>
      <p:pic>
        <p:nvPicPr>
          <p:cNvPr id="84" name="Picture 83" descr="Chapter 19_Page 5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2662" y="3352800"/>
            <a:ext cx="8229600" cy="1809166"/>
          </a:xfrm>
          <a:prstGeom prst="rect">
            <a:avLst/>
          </a:prstGeom>
        </p:spPr>
      </p:pic>
      <p:sp>
        <p:nvSpPr>
          <p:cNvPr id="85" name="Rectangle 84"/>
          <p:cNvSpPr/>
          <p:nvPr/>
        </p:nvSpPr>
        <p:spPr>
          <a:xfrm>
            <a:off x="200262" y="1690884"/>
            <a:ext cx="4648200" cy="584775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3, 20X1.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Paid cash for a shelving unit, $8,500.00. Check No. 612.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1386471" y="4572000"/>
            <a:ext cx="1709946" cy="1401185"/>
            <a:chOff x="304800" y="4987947"/>
            <a:chExt cx="1709946" cy="1401185"/>
          </a:xfrm>
        </p:grpSpPr>
        <p:grpSp>
          <p:nvGrpSpPr>
            <p:cNvPr id="87" name="Group 10"/>
            <p:cNvGrpSpPr/>
            <p:nvPr/>
          </p:nvGrpSpPr>
          <p:grpSpPr>
            <a:xfrm>
              <a:off x="304800" y="4987947"/>
              <a:ext cx="365760" cy="1401185"/>
              <a:chOff x="5181600" y="2012575"/>
              <a:chExt cx="365760" cy="1401185"/>
            </a:xfrm>
          </p:grpSpPr>
          <p:sp>
            <p:nvSpPr>
              <p:cNvPr id="89" name="Line 20"/>
              <p:cNvSpPr>
                <a:spLocks noChangeShapeType="1"/>
              </p:cNvSpPr>
              <p:nvPr/>
            </p:nvSpPr>
            <p:spPr bwMode="auto">
              <a:xfrm flipH="1">
                <a:off x="5360895" y="2012575"/>
                <a:ext cx="6096" cy="12192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645460" y="6019800"/>
              <a:ext cx="13692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Account Title</a:t>
              </a:r>
            </a:p>
          </p:txBody>
        </p:sp>
      </p:grpSp>
      <p:grpSp>
        <p:nvGrpSpPr>
          <p:cNvPr id="91" name="Group 17"/>
          <p:cNvGrpSpPr/>
          <p:nvPr/>
        </p:nvGrpSpPr>
        <p:grpSpPr>
          <a:xfrm>
            <a:off x="5153262" y="1538484"/>
            <a:ext cx="3657600" cy="726781"/>
            <a:chOff x="5681705" y="1667685"/>
            <a:chExt cx="3657600" cy="726781"/>
          </a:xfrm>
        </p:grpSpPr>
        <p:sp>
          <p:nvSpPr>
            <p:cNvPr id="92" name="Rectangle 91"/>
            <p:cNvSpPr/>
            <p:nvPr/>
          </p:nvSpPr>
          <p:spPr>
            <a:xfrm>
              <a:off x="5681705" y="2025134"/>
              <a:ext cx="1828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490663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	8,500.00</a:t>
              </a:r>
            </a:p>
          </p:txBody>
        </p:sp>
        <p:grpSp>
          <p:nvGrpSpPr>
            <p:cNvPr id="93" name="Group 53"/>
            <p:cNvGrpSpPr/>
            <p:nvPr/>
          </p:nvGrpSpPr>
          <p:grpSpPr>
            <a:xfrm>
              <a:off x="5681705" y="1667685"/>
              <a:ext cx="3657600" cy="726781"/>
              <a:chOff x="5681705" y="1667685"/>
              <a:chExt cx="3657600" cy="726781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6087036" y="1667685"/>
                <a:ext cx="287126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Store Equipment</a:t>
                </a:r>
              </a:p>
            </p:txBody>
          </p:sp>
          <p:cxnSp>
            <p:nvCxnSpPr>
              <p:cNvPr id="95" name="Straight Connector 94"/>
              <p:cNvCxnSpPr/>
              <p:nvPr/>
            </p:nvCxnSpPr>
            <p:spPr>
              <a:xfrm flipH="1">
                <a:off x="5681705" y="2028706"/>
                <a:ext cx="36576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7513553" y="2028706"/>
                <a:ext cx="0" cy="36576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sp>
        <p:nvSpPr>
          <p:cNvPr id="97" name="Down Arrow 96"/>
          <p:cNvSpPr/>
          <p:nvPr/>
        </p:nvSpPr>
        <p:spPr>
          <a:xfrm flipV="1">
            <a:off x="5458062" y="1965204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5153261" y="2362200"/>
            <a:ext cx="3657601" cy="729407"/>
            <a:chOff x="121919" y="2438400"/>
            <a:chExt cx="3794761" cy="714183"/>
          </a:xfrm>
        </p:grpSpPr>
        <p:grpSp>
          <p:nvGrpSpPr>
            <p:cNvPr id="99" name="Group 49"/>
            <p:cNvGrpSpPr/>
            <p:nvPr/>
          </p:nvGrpSpPr>
          <p:grpSpPr>
            <a:xfrm>
              <a:off x="121919" y="2438400"/>
              <a:ext cx="3794761" cy="714183"/>
              <a:chOff x="2743199" y="3805809"/>
              <a:chExt cx="3794761" cy="714183"/>
            </a:xfrm>
          </p:grpSpPr>
          <p:grpSp>
            <p:nvGrpSpPr>
              <p:cNvPr id="101" name="Group 55"/>
              <p:cNvGrpSpPr/>
              <p:nvPr/>
            </p:nvGrpSpPr>
            <p:grpSpPr>
              <a:xfrm>
                <a:off x="2743199" y="3805809"/>
                <a:ext cx="3794760" cy="704801"/>
                <a:chOff x="5673000" y="2672632"/>
                <a:chExt cx="3523831" cy="704801"/>
              </a:xfrm>
            </p:grpSpPr>
            <p:sp>
              <p:nvSpPr>
                <p:cNvPr id="103" name="Rectangle 102"/>
                <p:cNvSpPr/>
                <p:nvPr/>
              </p:nvSpPr>
              <p:spPr>
                <a:xfrm>
                  <a:off x="5915155" y="2672632"/>
                  <a:ext cx="2871269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Cash</a:t>
                  </a:r>
                </a:p>
              </p:txBody>
            </p:sp>
            <p:cxnSp>
              <p:nvCxnSpPr>
                <p:cNvPr id="104" name="Straight Connector 103"/>
                <p:cNvCxnSpPr/>
                <p:nvPr/>
              </p:nvCxnSpPr>
              <p:spPr>
                <a:xfrm flipH="1">
                  <a:off x="5673000" y="3019309"/>
                  <a:ext cx="3523831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7434915" y="3019307"/>
                  <a:ext cx="0" cy="35812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</p:grpSp>
          <p:sp>
            <p:nvSpPr>
              <p:cNvPr id="102" name="Rectangle 101"/>
              <p:cNvSpPr/>
              <p:nvPr/>
            </p:nvSpPr>
            <p:spPr>
              <a:xfrm>
                <a:off x="4678680" y="4150660"/>
                <a:ext cx="185928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371600" algn="dec"/>
                  </a:tabLst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950720" y="2766536"/>
              <a:ext cx="1828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8,500.00</a:t>
              </a:r>
            </a:p>
          </p:txBody>
        </p:sp>
      </p:grpSp>
      <p:sp>
        <p:nvSpPr>
          <p:cNvPr id="106" name="Down Arrow 105"/>
          <p:cNvSpPr/>
          <p:nvPr/>
        </p:nvSpPr>
        <p:spPr>
          <a:xfrm>
            <a:off x="7134462" y="2761133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4062996" y="4572000"/>
            <a:ext cx="2614039" cy="1401185"/>
            <a:chOff x="304800" y="4987947"/>
            <a:chExt cx="2614039" cy="1401185"/>
          </a:xfrm>
        </p:grpSpPr>
        <p:grpSp>
          <p:nvGrpSpPr>
            <p:cNvPr id="108" name="Group 10"/>
            <p:cNvGrpSpPr/>
            <p:nvPr/>
          </p:nvGrpSpPr>
          <p:grpSpPr>
            <a:xfrm>
              <a:off x="304800" y="4987947"/>
              <a:ext cx="365760" cy="1401185"/>
              <a:chOff x="5181600" y="2012575"/>
              <a:chExt cx="365760" cy="1401185"/>
            </a:xfrm>
          </p:grpSpPr>
          <p:sp>
            <p:nvSpPr>
              <p:cNvPr id="110" name="Line 20"/>
              <p:cNvSpPr>
                <a:spLocks noChangeShapeType="1"/>
              </p:cNvSpPr>
              <p:nvPr/>
            </p:nvSpPr>
            <p:spPr bwMode="auto">
              <a:xfrm>
                <a:off x="5214591" y="2012575"/>
                <a:ext cx="146304" cy="12192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645460" y="6019800"/>
              <a:ext cx="22733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Cost of the Plant Asset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235583" y="4572000"/>
            <a:ext cx="1469495" cy="1401185"/>
            <a:chOff x="304800" y="4987947"/>
            <a:chExt cx="1469495" cy="1401185"/>
          </a:xfrm>
        </p:grpSpPr>
        <p:grpSp>
          <p:nvGrpSpPr>
            <p:cNvPr id="113" name="Group 10"/>
            <p:cNvGrpSpPr/>
            <p:nvPr/>
          </p:nvGrpSpPr>
          <p:grpSpPr>
            <a:xfrm>
              <a:off x="304800" y="4987947"/>
              <a:ext cx="508479" cy="1401185"/>
              <a:chOff x="5181600" y="2012575"/>
              <a:chExt cx="508479" cy="1401185"/>
            </a:xfrm>
          </p:grpSpPr>
          <p:sp>
            <p:nvSpPr>
              <p:cNvPr id="115" name="Line 20"/>
              <p:cNvSpPr>
                <a:spLocks noChangeShapeType="1"/>
              </p:cNvSpPr>
              <p:nvPr/>
            </p:nvSpPr>
            <p:spPr bwMode="auto">
              <a:xfrm flipH="1">
                <a:off x="5360895" y="2012575"/>
                <a:ext cx="329184" cy="12192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  <p:sp>
          <p:nvSpPr>
            <p:cNvPr id="114" name="TextBox 113"/>
            <p:cNvSpPr txBox="1"/>
            <p:nvPr/>
          </p:nvSpPr>
          <p:spPr>
            <a:xfrm>
              <a:off x="645460" y="6019800"/>
              <a:ext cx="11288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Cash Paid</a:t>
              </a: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119" name="Flowchart: Delay 118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97" grpId="0" animBg="1"/>
      <p:bldP spid="1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/>
              <a:t>Recording the Buying of a Group of Assets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9600" y="2438400"/>
            <a:ext cx="6858000" cy="109728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77500" y="2514600"/>
          <a:ext cx="8778240" cy="4953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95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Estimated Value of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Asset 1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Estimated Value of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Asset 2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Estimated Value of 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All Assets Bought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366516" y="163415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Calculate the total estimated value of all the assets bought: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77500" y="3070860"/>
          <a:ext cx="8778240" cy="44958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95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$7,500.00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$22,500.00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$30,000.00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28" name="Flowchart: Delay 2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59951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/>
              <a:t>Recording the Buying of a Group of Assets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09600" y="3733800"/>
            <a:ext cx="6858000" cy="109728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9600" y="2438400"/>
            <a:ext cx="6858000" cy="109728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79295" y="2514600"/>
          <a:ext cx="8778240" cy="494796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793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Estimated Value of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Asset 1 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Estimated Value of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All Assets Bought 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Percentage of Total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Estimated Value 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366516" y="163415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Calculate the cost assigned to the copy machine (Asset 1):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179295" y="3788485"/>
          <a:ext cx="8778240" cy="494796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793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Purchase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Price 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×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Percentage of Total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Estimated Value 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Cost Assigned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to Asset 1 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79295" y="3147564"/>
          <a:ext cx="8778240" cy="250956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793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$7,500.00 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$30,000.00 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79295" y="4442964"/>
          <a:ext cx="8778240" cy="250956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793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$27,000.00 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×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$6,750.00 </a:t>
                      </a:r>
                    </a:p>
                  </a:txBody>
                  <a:tcPr marL="7116" marR="7116" marT="71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38" name="Flowchart: Delay 3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0581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/>
              <a:t>Recording the Buying of a Group of Assets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09600" y="3733800"/>
            <a:ext cx="6858000" cy="109728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9600" y="2438400"/>
            <a:ext cx="6858000" cy="109728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37565" y="2514600"/>
          <a:ext cx="8639097" cy="494796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8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56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793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Estimated Value of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Asset 2 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Estimated Value of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All Assets Bought 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Percentage of Total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Estimated Value 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366516" y="163415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Calculate the cost assigned to the display case (Asset 2):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37565" y="3788485"/>
          <a:ext cx="8639097" cy="494796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8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56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793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Purchase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Price 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Percentage of Total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Estimated Value 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Cost Assigned to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Asset 1 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37565" y="3223764"/>
          <a:ext cx="8639097" cy="250956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8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56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793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$22,500.00 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$30,000.00 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37565" y="4442964"/>
          <a:ext cx="8639097" cy="250956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8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56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793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$27,000.00 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$20,250.00 </a:t>
                      </a:r>
                    </a:p>
                  </a:txBody>
                  <a:tcPr marL="7116" marR="7116" marT="71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38" name="Flowchart: Delay 3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0581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/>
              <a:t>Recording the Buying of a Group of Assets</a:t>
            </a:r>
          </a:p>
        </p:txBody>
      </p:sp>
      <p:pic>
        <p:nvPicPr>
          <p:cNvPr id="117" name="Picture 116" descr="Chapter 19_Page 5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46" y="3695385"/>
            <a:ext cx="8091054" cy="2443104"/>
          </a:xfrm>
          <a:prstGeom prst="rect">
            <a:avLst/>
          </a:prstGeom>
        </p:spPr>
      </p:pic>
      <p:sp>
        <p:nvSpPr>
          <p:cNvPr id="118" name="Rectangle 117"/>
          <p:cNvSpPr/>
          <p:nvPr/>
        </p:nvSpPr>
        <p:spPr>
          <a:xfrm>
            <a:off x="374073" y="1600200"/>
            <a:ext cx="4724400" cy="830997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March 5, 20X1.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Dufore Company bought a copy machine and a display case for $27,000.00. Check No. 234.</a:t>
            </a:r>
          </a:p>
        </p:txBody>
      </p:sp>
      <p:grpSp>
        <p:nvGrpSpPr>
          <p:cNvPr id="129" name="Group 17"/>
          <p:cNvGrpSpPr/>
          <p:nvPr/>
        </p:nvGrpSpPr>
        <p:grpSpPr>
          <a:xfrm>
            <a:off x="5327073" y="1371600"/>
            <a:ext cx="3657600" cy="726781"/>
            <a:chOff x="5681705" y="1667685"/>
            <a:chExt cx="3657600" cy="726781"/>
          </a:xfrm>
        </p:grpSpPr>
        <p:sp>
          <p:nvSpPr>
            <p:cNvPr id="130" name="Rectangle 129"/>
            <p:cNvSpPr/>
            <p:nvPr/>
          </p:nvSpPr>
          <p:spPr>
            <a:xfrm>
              <a:off x="5681705" y="2025134"/>
              <a:ext cx="1828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490663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	6,750.00</a:t>
              </a:r>
            </a:p>
          </p:txBody>
        </p:sp>
        <p:grpSp>
          <p:nvGrpSpPr>
            <p:cNvPr id="131" name="Group 53"/>
            <p:cNvGrpSpPr/>
            <p:nvPr/>
          </p:nvGrpSpPr>
          <p:grpSpPr>
            <a:xfrm>
              <a:off x="5681705" y="1667685"/>
              <a:ext cx="3657600" cy="635341"/>
              <a:chOff x="5681705" y="1667685"/>
              <a:chExt cx="3657600" cy="635341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6087036" y="1667685"/>
                <a:ext cx="287126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Office Equipment</a:t>
                </a:r>
              </a:p>
            </p:txBody>
          </p:sp>
          <p:cxnSp>
            <p:nvCxnSpPr>
              <p:cNvPr id="133" name="Straight Connector 132"/>
              <p:cNvCxnSpPr/>
              <p:nvPr/>
            </p:nvCxnSpPr>
            <p:spPr>
              <a:xfrm flipH="1">
                <a:off x="5681705" y="2028706"/>
                <a:ext cx="36576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7513553" y="2028706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sp>
        <p:nvSpPr>
          <p:cNvPr id="135" name="Down Arrow 134"/>
          <p:cNvSpPr/>
          <p:nvPr/>
        </p:nvSpPr>
        <p:spPr>
          <a:xfrm flipV="1">
            <a:off x="5646987" y="1786890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5327072" y="2143845"/>
            <a:ext cx="3657601" cy="706291"/>
            <a:chOff x="121919" y="2461034"/>
            <a:chExt cx="3794761" cy="691549"/>
          </a:xfrm>
        </p:grpSpPr>
        <p:sp>
          <p:nvSpPr>
            <p:cNvPr id="137" name="Rectangle 136"/>
            <p:cNvSpPr/>
            <p:nvPr/>
          </p:nvSpPr>
          <p:spPr>
            <a:xfrm>
              <a:off x="190500" y="2766536"/>
              <a:ext cx="1828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20,250.00</a:t>
              </a:r>
            </a:p>
          </p:txBody>
        </p:sp>
        <p:grpSp>
          <p:nvGrpSpPr>
            <p:cNvPr id="138" name="Group 49"/>
            <p:cNvGrpSpPr/>
            <p:nvPr/>
          </p:nvGrpSpPr>
          <p:grpSpPr>
            <a:xfrm>
              <a:off x="121919" y="2461034"/>
              <a:ext cx="3794761" cy="691549"/>
              <a:chOff x="2743199" y="3828443"/>
              <a:chExt cx="3794761" cy="691549"/>
            </a:xfrm>
          </p:grpSpPr>
          <p:grpSp>
            <p:nvGrpSpPr>
              <p:cNvPr id="139" name="Group 55"/>
              <p:cNvGrpSpPr/>
              <p:nvPr/>
            </p:nvGrpSpPr>
            <p:grpSpPr>
              <a:xfrm>
                <a:off x="2743199" y="3828443"/>
                <a:ext cx="3794760" cy="592635"/>
                <a:chOff x="5673000" y="2695266"/>
                <a:chExt cx="3523831" cy="592635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5915155" y="2695266"/>
                  <a:ext cx="2871269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Store Equipment</a:t>
                  </a:r>
                </a:p>
              </p:txBody>
            </p:sp>
            <p:cxnSp>
              <p:nvCxnSpPr>
                <p:cNvPr id="142" name="Straight Connector 141"/>
                <p:cNvCxnSpPr/>
                <p:nvPr/>
              </p:nvCxnSpPr>
              <p:spPr>
                <a:xfrm flipH="1">
                  <a:off x="5673000" y="3019309"/>
                  <a:ext cx="3523831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7434915" y="3019307"/>
                  <a:ext cx="0" cy="26859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</p:grpSp>
          <p:sp>
            <p:nvSpPr>
              <p:cNvPr id="140" name="Rectangle 139"/>
              <p:cNvSpPr/>
              <p:nvPr/>
            </p:nvSpPr>
            <p:spPr>
              <a:xfrm>
                <a:off x="4678680" y="4150660"/>
                <a:ext cx="185928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371600" algn="dec"/>
                  </a:tabLst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44" name="Down Arrow 143"/>
          <p:cNvSpPr/>
          <p:nvPr/>
        </p:nvSpPr>
        <p:spPr>
          <a:xfrm>
            <a:off x="7436994" y="3299649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5" name="Group 144"/>
          <p:cNvGrpSpPr/>
          <p:nvPr/>
        </p:nvGrpSpPr>
        <p:grpSpPr>
          <a:xfrm>
            <a:off x="5327073" y="2895600"/>
            <a:ext cx="3657601" cy="685804"/>
            <a:chOff x="121919" y="2481094"/>
            <a:chExt cx="3794761" cy="671489"/>
          </a:xfrm>
        </p:grpSpPr>
        <p:grpSp>
          <p:nvGrpSpPr>
            <p:cNvPr id="146" name="Group 49"/>
            <p:cNvGrpSpPr/>
            <p:nvPr/>
          </p:nvGrpSpPr>
          <p:grpSpPr>
            <a:xfrm>
              <a:off x="121919" y="2481094"/>
              <a:ext cx="3794761" cy="671489"/>
              <a:chOff x="2743199" y="3848503"/>
              <a:chExt cx="3794761" cy="671489"/>
            </a:xfrm>
          </p:grpSpPr>
          <p:grpSp>
            <p:nvGrpSpPr>
              <p:cNvPr id="148" name="Group 55"/>
              <p:cNvGrpSpPr/>
              <p:nvPr/>
            </p:nvGrpSpPr>
            <p:grpSpPr>
              <a:xfrm>
                <a:off x="2743199" y="3848503"/>
                <a:ext cx="3794760" cy="572575"/>
                <a:chOff x="5673000" y="2715326"/>
                <a:chExt cx="3523831" cy="572575"/>
              </a:xfrm>
            </p:grpSpPr>
            <p:sp>
              <p:nvSpPr>
                <p:cNvPr id="150" name="Rectangle 149"/>
                <p:cNvSpPr/>
                <p:nvPr/>
              </p:nvSpPr>
              <p:spPr>
                <a:xfrm>
                  <a:off x="5915155" y="2715326"/>
                  <a:ext cx="2871269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Cash</a:t>
                  </a:r>
                </a:p>
              </p:txBody>
            </p:sp>
            <p:cxnSp>
              <p:nvCxnSpPr>
                <p:cNvPr id="151" name="Straight Connector 150"/>
                <p:cNvCxnSpPr/>
                <p:nvPr/>
              </p:nvCxnSpPr>
              <p:spPr>
                <a:xfrm flipH="1">
                  <a:off x="5673000" y="3019309"/>
                  <a:ext cx="3523831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7434915" y="3019307"/>
                  <a:ext cx="0" cy="26859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</p:grpSp>
          <p:sp>
            <p:nvSpPr>
              <p:cNvPr id="149" name="Rectangle 148"/>
              <p:cNvSpPr/>
              <p:nvPr/>
            </p:nvSpPr>
            <p:spPr>
              <a:xfrm>
                <a:off x="4678680" y="4150660"/>
                <a:ext cx="185928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371600" algn="dec"/>
                  </a:tabLst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7" name="Rectangle 146"/>
            <p:cNvSpPr/>
            <p:nvPr/>
          </p:nvSpPr>
          <p:spPr>
            <a:xfrm>
              <a:off x="1950720" y="2766536"/>
              <a:ext cx="1828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27,000.00</a:t>
              </a:r>
            </a:p>
          </p:txBody>
        </p:sp>
      </p:grpSp>
      <p:sp>
        <p:nvSpPr>
          <p:cNvPr id="153" name="Down Arrow 152"/>
          <p:cNvSpPr/>
          <p:nvPr/>
        </p:nvSpPr>
        <p:spPr>
          <a:xfrm flipV="1">
            <a:off x="5646987" y="2522157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171" name="Flowchart: Delay 170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35" grpId="0" animBg="1"/>
      <p:bldP spid="144" grpId="0" animBg="1"/>
      <p:bldP spid="1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/>
          <a:lstStyle/>
          <a:p>
            <a:r>
              <a:rPr lang="en-US" sz="3000" dirty="0"/>
              <a:t>Calculating and Paying Property Tax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1886" y="1715293"/>
            <a:ext cx="8033657" cy="3732692"/>
          </a:xfrm>
        </p:spPr>
        <p:txBody>
          <a:bodyPr>
            <a:normAutofit/>
          </a:bodyPr>
          <a:lstStyle/>
          <a:p>
            <a:pPr marL="377825" indent="-377825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Land and anything attached to the land is called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real property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679450" lvl="1" indent="-309563">
              <a:lnSpc>
                <a:spcPct val="100000"/>
              </a:lnSpc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Real property is sometimes referred to as </a:t>
            </a:r>
            <a:r>
              <a:rPr lang="en-US" sz="2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real estate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77825" indent="-377825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All property not classified as real property is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called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personal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property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77825" indent="-377825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value of an asset determined by tax authorities for the purpose of calculating taxes is called the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assessed value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679450" lvl="1" indent="-309563">
              <a:lnSpc>
                <a:spcPct val="100000"/>
              </a:lnSpc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Assessed value is usually based on the judgment of officials referred to as </a:t>
            </a:r>
            <a:r>
              <a:rPr lang="en-US" sz="2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assessors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11" name="Flowchart: Delay 10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19-1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/>
          <a:lstStyle/>
          <a:p>
            <a:r>
              <a:rPr lang="en-US" sz="3000" dirty="0"/>
              <a:t>Calculating and Paying Property Tax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04800" y="1728669"/>
            <a:ext cx="4800600" cy="106680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304800" y="1804869"/>
          <a:ext cx="4663440" cy="4953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Assessed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×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Tax Rate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Annual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Property Tax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1" name="Table 80"/>
          <p:cNvGraphicFramePr>
            <a:graphicFrameLocks noGrp="1"/>
          </p:cNvGraphicFramePr>
          <p:nvPr/>
        </p:nvGraphicFramePr>
        <p:xfrm>
          <a:off x="304800" y="2437329"/>
          <a:ext cx="4663440" cy="2514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$80,000.00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×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$1,040.00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82" name="Group 17"/>
          <p:cNvGrpSpPr/>
          <p:nvPr/>
        </p:nvGrpSpPr>
        <p:grpSpPr>
          <a:xfrm>
            <a:off x="5410200" y="1576269"/>
            <a:ext cx="3505200" cy="726781"/>
            <a:chOff x="5681705" y="1667685"/>
            <a:chExt cx="3657600" cy="726781"/>
          </a:xfrm>
        </p:grpSpPr>
        <p:sp>
          <p:nvSpPr>
            <p:cNvPr id="83" name="Rectangle 82"/>
            <p:cNvSpPr/>
            <p:nvPr/>
          </p:nvSpPr>
          <p:spPr>
            <a:xfrm>
              <a:off x="5681705" y="2025134"/>
              <a:ext cx="1828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490663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	1,040.00</a:t>
              </a:r>
            </a:p>
          </p:txBody>
        </p:sp>
        <p:grpSp>
          <p:nvGrpSpPr>
            <p:cNvPr id="84" name="Group 53"/>
            <p:cNvGrpSpPr/>
            <p:nvPr/>
          </p:nvGrpSpPr>
          <p:grpSpPr>
            <a:xfrm>
              <a:off x="5681705" y="1667685"/>
              <a:ext cx="3657600" cy="726781"/>
              <a:chOff x="5681705" y="1667685"/>
              <a:chExt cx="3657600" cy="726781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6087036" y="1667685"/>
                <a:ext cx="287126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Property Tax Expense</a:t>
                </a: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flipH="1">
                <a:off x="5681705" y="2028706"/>
                <a:ext cx="36576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7513553" y="2028706"/>
                <a:ext cx="0" cy="36576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sp>
        <p:nvSpPr>
          <p:cNvPr id="88" name="Down Arrow 87"/>
          <p:cNvSpPr/>
          <p:nvPr/>
        </p:nvSpPr>
        <p:spPr>
          <a:xfrm flipV="1">
            <a:off x="5562600" y="2002989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5410199" y="2391352"/>
            <a:ext cx="3505202" cy="729407"/>
            <a:chOff x="121919" y="2438400"/>
            <a:chExt cx="3794761" cy="714183"/>
          </a:xfrm>
        </p:grpSpPr>
        <p:grpSp>
          <p:nvGrpSpPr>
            <p:cNvPr id="90" name="Group 49"/>
            <p:cNvGrpSpPr/>
            <p:nvPr/>
          </p:nvGrpSpPr>
          <p:grpSpPr>
            <a:xfrm>
              <a:off x="121919" y="2438400"/>
              <a:ext cx="3794761" cy="714183"/>
              <a:chOff x="2743199" y="3805809"/>
              <a:chExt cx="3794761" cy="714183"/>
            </a:xfrm>
          </p:grpSpPr>
          <p:grpSp>
            <p:nvGrpSpPr>
              <p:cNvPr id="92" name="Group 55"/>
              <p:cNvGrpSpPr/>
              <p:nvPr/>
            </p:nvGrpSpPr>
            <p:grpSpPr>
              <a:xfrm>
                <a:off x="2743199" y="3805809"/>
                <a:ext cx="3794760" cy="704801"/>
                <a:chOff x="5673000" y="2672632"/>
                <a:chExt cx="3523831" cy="704801"/>
              </a:xfrm>
            </p:grpSpPr>
            <p:sp>
              <p:nvSpPr>
                <p:cNvPr id="94" name="Rectangle 93"/>
                <p:cNvSpPr/>
                <p:nvPr/>
              </p:nvSpPr>
              <p:spPr>
                <a:xfrm>
                  <a:off x="5915155" y="2672632"/>
                  <a:ext cx="2871269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Cash</a:t>
                  </a:r>
                </a:p>
              </p:txBody>
            </p:sp>
            <p:cxnSp>
              <p:nvCxnSpPr>
                <p:cNvPr id="95" name="Straight Connector 94"/>
                <p:cNvCxnSpPr/>
                <p:nvPr/>
              </p:nvCxnSpPr>
              <p:spPr>
                <a:xfrm flipH="1">
                  <a:off x="5673000" y="3019309"/>
                  <a:ext cx="3523831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7434915" y="3019307"/>
                  <a:ext cx="0" cy="35812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</p:grpSp>
          <p:sp>
            <p:nvSpPr>
              <p:cNvPr id="93" name="Rectangle 92"/>
              <p:cNvSpPr/>
              <p:nvPr/>
            </p:nvSpPr>
            <p:spPr>
              <a:xfrm>
                <a:off x="4678680" y="4150660"/>
                <a:ext cx="185928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371600" algn="dec"/>
                  </a:tabLst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1" name="Rectangle 90"/>
            <p:cNvSpPr/>
            <p:nvPr/>
          </p:nvSpPr>
          <p:spPr>
            <a:xfrm>
              <a:off x="2019300" y="2766536"/>
              <a:ext cx="1828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490663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	1,040.00</a:t>
              </a:r>
            </a:p>
          </p:txBody>
        </p:sp>
      </p:grpSp>
      <p:sp>
        <p:nvSpPr>
          <p:cNvPr id="97" name="Down Arrow 96"/>
          <p:cNvSpPr/>
          <p:nvPr/>
        </p:nvSpPr>
        <p:spPr>
          <a:xfrm>
            <a:off x="7193280" y="2795469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98" name="Picture 97" descr="Chapter 19_Page 5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57600"/>
            <a:ext cx="8229600" cy="1810005"/>
          </a:xfrm>
          <a:prstGeom prst="rect">
            <a:avLst/>
          </a:prstGeom>
        </p:spPr>
      </p:pic>
      <p:grpSp>
        <p:nvGrpSpPr>
          <p:cNvPr id="99" name="Group 98"/>
          <p:cNvGrpSpPr/>
          <p:nvPr/>
        </p:nvGrpSpPr>
        <p:grpSpPr>
          <a:xfrm>
            <a:off x="1417906" y="4907280"/>
            <a:ext cx="1709946" cy="989705"/>
            <a:chOff x="304800" y="5399427"/>
            <a:chExt cx="1709946" cy="989705"/>
          </a:xfrm>
        </p:grpSpPr>
        <p:grpSp>
          <p:nvGrpSpPr>
            <p:cNvPr id="100" name="Group 10"/>
            <p:cNvGrpSpPr/>
            <p:nvPr/>
          </p:nvGrpSpPr>
          <p:grpSpPr>
            <a:xfrm>
              <a:off x="304800" y="5399427"/>
              <a:ext cx="365760" cy="989705"/>
              <a:chOff x="5181600" y="2424055"/>
              <a:chExt cx="365760" cy="989705"/>
            </a:xfrm>
          </p:grpSpPr>
          <p:sp>
            <p:nvSpPr>
              <p:cNvPr id="102" name="Line 20"/>
              <p:cNvSpPr>
                <a:spLocks noChangeShapeType="1"/>
              </p:cNvSpPr>
              <p:nvPr/>
            </p:nvSpPr>
            <p:spPr bwMode="auto">
              <a:xfrm flipH="1">
                <a:off x="5360895" y="2424055"/>
                <a:ext cx="6096" cy="73152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none" spc="0" normalizeH="0" baseline="0" noProof="0" dirty="0">
                  <a:ln w="18000">
                    <a:solidFill>
                      <a:srgbClr val="C0504D">
                        <a:satMod val="140000"/>
                      </a:srgb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101" name="TextBox 100"/>
            <p:cNvSpPr txBox="1"/>
            <p:nvPr/>
          </p:nvSpPr>
          <p:spPr>
            <a:xfrm>
              <a:off x="645460" y="6019800"/>
              <a:ext cx="13692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Account Title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858633" y="4876800"/>
            <a:ext cx="1860628" cy="1020185"/>
            <a:chOff x="304800" y="5368947"/>
            <a:chExt cx="1860628" cy="1020185"/>
          </a:xfrm>
        </p:grpSpPr>
        <p:grpSp>
          <p:nvGrpSpPr>
            <p:cNvPr id="105" name="Group 10"/>
            <p:cNvGrpSpPr/>
            <p:nvPr/>
          </p:nvGrpSpPr>
          <p:grpSpPr>
            <a:xfrm>
              <a:off x="304800" y="5368947"/>
              <a:ext cx="365760" cy="1020185"/>
              <a:chOff x="5181600" y="2393575"/>
              <a:chExt cx="365760" cy="1020185"/>
            </a:xfrm>
          </p:grpSpPr>
          <p:sp>
            <p:nvSpPr>
              <p:cNvPr id="107" name="Line 20"/>
              <p:cNvSpPr>
                <a:spLocks noChangeShapeType="1"/>
              </p:cNvSpPr>
              <p:nvPr/>
            </p:nvSpPr>
            <p:spPr bwMode="auto">
              <a:xfrm flipH="1">
                <a:off x="5360895" y="2393575"/>
                <a:ext cx="6096" cy="8382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645460" y="6019800"/>
              <a:ext cx="15199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Amount of Tax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7286331" y="4876800"/>
            <a:ext cx="1469495" cy="1020185"/>
            <a:chOff x="304800" y="5368947"/>
            <a:chExt cx="1469495" cy="1020185"/>
          </a:xfrm>
        </p:grpSpPr>
        <p:grpSp>
          <p:nvGrpSpPr>
            <p:cNvPr id="110" name="Group 10"/>
            <p:cNvGrpSpPr/>
            <p:nvPr/>
          </p:nvGrpSpPr>
          <p:grpSpPr>
            <a:xfrm>
              <a:off x="304800" y="5368947"/>
              <a:ext cx="432279" cy="1020185"/>
              <a:chOff x="5181600" y="2393575"/>
              <a:chExt cx="432279" cy="1020185"/>
            </a:xfrm>
          </p:grpSpPr>
          <p:sp>
            <p:nvSpPr>
              <p:cNvPr id="112" name="Line 20"/>
              <p:cNvSpPr>
                <a:spLocks noChangeShapeType="1"/>
              </p:cNvSpPr>
              <p:nvPr/>
            </p:nvSpPr>
            <p:spPr bwMode="auto">
              <a:xfrm flipH="1">
                <a:off x="5360895" y="2393575"/>
                <a:ext cx="252984" cy="8382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645460" y="6019800"/>
              <a:ext cx="11288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Cash Paid</a:t>
              </a: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  <p:sp>
        <p:nvSpPr>
          <p:cNvPr id="116" name="Flowchart: Delay 11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8" grpId="0" animBg="1"/>
      <p:bldP spid="9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4463</TotalTime>
  <Words>421</Words>
  <Application>Microsoft Macintosh PowerPoint</Application>
  <PresentationFormat>On-screen Show (4:3)</PresentationFormat>
  <Paragraphs>154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Custom Design</vt:lpstr>
      <vt:lpstr>LESSON 19-1 Buying Plant Assets and     Paying Property Taxes</vt:lpstr>
      <vt:lpstr>Plant Assets</vt:lpstr>
      <vt:lpstr>Recording the Buying of a Plant Asset</vt:lpstr>
      <vt:lpstr>Recording the Buying of a Group of Assets</vt:lpstr>
      <vt:lpstr>Recording the Buying of a Group of Assets</vt:lpstr>
      <vt:lpstr>Recording the Buying of a Group of Assets</vt:lpstr>
      <vt:lpstr>Recording the Buying of a Group of Assets</vt:lpstr>
      <vt:lpstr>Calculating and Paying Property Tax</vt:lpstr>
      <vt:lpstr>Calculating and Paying Property Tax</vt:lpstr>
      <vt:lpstr>Lesson 19-1 Audit Your Understanding</vt:lpstr>
      <vt:lpstr>Lesson 19-1 Audit Your Understanding</vt:lpstr>
      <vt:lpstr>Lesson 19-1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362</cp:revision>
  <dcterms:created xsi:type="dcterms:W3CDTF">2012-07-02T15:51:50Z</dcterms:created>
  <dcterms:modified xsi:type="dcterms:W3CDTF">2018-02-02T11:41:36Z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