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7"/>
  </p:notesMasterIdLst>
  <p:sldIdLst>
    <p:sldId id="354" r:id="rId3"/>
    <p:sldId id="391" r:id="rId4"/>
    <p:sldId id="364" r:id="rId5"/>
    <p:sldId id="392" r:id="rId6"/>
    <p:sldId id="365" r:id="rId7"/>
    <p:sldId id="393" r:id="rId8"/>
    <p:sldId id="366" r:id="rId9"/>
    <p:sldId id="380" r:id="rId10"/>
    <p:sldId id="394" r:id="rId11"/>
    <p:sldId id="367" r:id="rId12"/>
    <p:sldId id="341" r:id="rId13"/>
    <p:sldId id="342" r:id="rId14"/>
    <p:sldId id="343" r:id="rId15"/>
    <p:sldId id="34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2784">
          <p15:clr>
            <a:srgbClr val="A4A3A4"/>
          </p15:clr>
        </p15:guide>
        <p15:guide id="7" pos="5517">
          <p15:clr>
            <a:srgbClr val="A4A3A4"/>
          </p15:clr>
        </p15:guide>
        <p15:guide id="8" pos="300">
          <p15:clr>
            <a:srgbClr val="A4A3A4"/>
          </p15:clr>
        </p15:guide>
        <p15:guide id="9" pos="528">
          <p15:clr>
            <a:srgbClr val="A4A3A4"/>
          </p15:clr>
        </p15:guide>
        <p15:guide id="10" pos="719">
          <p15:clr>
            <a:srgbClr val="A4A3A4"/>
          </p15:clr>
        </p15:guide>
        <p15:guide id="11" pos="10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  <p:cmAuthor id="2" name="006904" initials="0" lastIdx="1" clrIdx="2"/>
  <p:cmAuthor id="3" name="lw-dlf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F1E6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9"/>
        <p:guide orient="horz" pos="704"/>
        <p:guide pos="2880"/>
        <p:guide pos="2784"/>
        <p:guide pos="5517"/>
        <p:guide pos="300"/>
        <p:guide pos="528"/>
        <p:guide pos="719"/>
        <p:guide pos="1047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14T15:07:08.085" idx="24">
    <p:pos x="4947" y="3507"/>
    <p:text>Date should be 20X6.  I will request new art from comp.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64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02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19-4 </a:t>
            </a:r>
            <a:r>
              <a:rPr lang="en-IN" sz="4000" dirty="0">
                <a:solidFill>
                  <a:schemeClr val="bg1"/>
                </a:solidFill>
              </a:rPr>
              <a:t>Disposing of Plant Assets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301" y="2932208"/>
            <a:ext cx="59687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9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Record the sale of a plant asset for book value.</a:t>
            </a:r>
          </a:p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 the sale of a plant asset for more/less than book value.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Selling a Plant Asset for </a:t>
            </a:r>
            <a:br>
              <a:rPr lang="en-US" sz="3000" dirty="0"/>
            </a:br>
            <a:r>
              <a:rPr lang="en-US" sz="3000" dirty="0"/>
              <a:t>Less Than Book Value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200" y="1646366"/>
            <a:ext cx="6934200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October 6, 20X6.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sale of a computer, $200.00: original cost, $3,800.00; total accumulated depreciation through October 1, 20X6, $3,300.00. Receipt No. 645.</a:t>
            </a:r>
          </a:p>
        </p:txBody>
      </p:sp>
      <p:pic>
        <p:nvPicPr>
          <p:cNvPr id="52" name="Picture 51" descr="Chapter 19_Page 6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743200"/>
            <a:ext cx="8229600" cy="1624042"/>
          </a:xfrm>
          <a:prstGeom prst="rect">
            <a:avLst/>
          </a:prstGeom>
        </p:spPr>
      </p:pic>
      <p:grpSp>
        <p:nvGrpSpPr>
          <p:cNvPr id="53" name="Group 10"/>
          <p:cNvGrpSpPr/>
          <p:nvPr/>
        </p:nvGrpSpPr>
        <p:grpSpPr>
          <a:xfrm>
            <a:off x="304800" y="3810000"/>
            <a:ext cx="4572000" cy="1355467"/>
            <a:chOff x="304800" y="5445147"/>
            <a:chExt cx="4572000" cy="1355467"/>
          </a:xfrm>
        </p:grpSpPr>
        <p:grpSp>
          <p:nvGrpSpPr>
            <p:cNvPr id="54" name="Group 10"/>
            <p:cNvGrpSpPr/>
            <p:nvPr/>
          </p:nvGrpSpPr>
          <p:grpSpPr>
            <a:xfrm>
              <a:off x="304800" y="5445147"/>
              <a:ext cx="1066799" cy="943985"/>
              <a:chOff x="5181600" y="2469775"/>
              <a:chExt cx="1066799" cy="943985"/>
            </a:xfrm>
          </p:grpSpPr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flipH="1">
                <a:off x="5360892" y="2469775"/>
                <a:ext cx="887507" cy="7620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645460" y="5969617"/>
              <a:ext cx="4231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Record an entry to remove the asset and its accumulated depreciation, record the loss, and record cash.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791200" y="3810000"/>
            <a:ext cx="2575560" cy="2438400"/>
            <a:chOff x="5791200" y="3962400"/>
            <a:chExt cx="2575560" cy="2438400"/>
          </a:xfrm>
        </p:grpSpPr>
        <p:grpSp>
          <p:nvGrpSpPr>
            <p:cNvPr id="59" name="Group 15"/>
            <p:cNvGrpSpPr/>
            <p:nvPr/>
          </p:nvGrpSpPr>
          <p:grpSpPr>
            <a:xfrm>
              <a:off x="5791200" y="3962400"/>
              <a:ext cx="2575560" cy="1981200"/>
              <a:chOff x="-670560" y="5334000"/>
              <a:chExt cx="2575560" cy="1981200"/>
            </a:xfrm>
          </p:grpSpPr>
          <p:grpSp>
            <p:nvGrpSpPr>
              <p:cNvPr id="61" name="Group 14"/>
              <p:cNvGrpSpPr/>
              <p:nvPr/>
            </p:nvGrpSpPr>
            <p:grpSpPr>
              <a:xfrm>
                <a:off x="1539240" y="5334000"/>
                <a:ext cx="365760" cy="1981200"/>
                <a:chOff x="5181600" y="2362200"/>
                <a:chExt cx="365760" cy="1981200"/>
              </a:xfrm>
            </p:grpSpPr>
            <p:sp>
              <p:nvSpPr>
                <p:cNvPr id="6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257800" y="2362200"/>
                  <a:ext cx="152400" cy="198120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294939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-670560" y="5857564"/>
                <a:ext cx="2286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Complete Section 2 of the plant asset record.</a:t>
                </a:r>
              </a:p>
            </p:txBody>
          </p:sp>
        </p:grpSp>
        <p:sp>
          <p:nvSpPr>
            <p:cNvPr id="60" name="Right Brace 59"/>
            <p:cNvSpPr/>
            <p:nvPr/>
          </p:nvSpPr>
          <p:spPr>
            <a:xfrm>
              <a:off x="7772400" y="5486400"/>
              <a:ext cx="228600" cy="9144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 cstate="print"/>
          <a:srcRect r="8724"/>
          <a:stretch>
            <a:fillRect/>
          </a:stretch>
        </p:blipFill>
        <p:spPr bwMode="auto">
          <a:xfrm>
            <a:off x="609600" y="5410200"/>
            <a:ext cx="7175396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68" name="Flowchart: Delay 6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67000" y="1678241"/>
            <a:ext cx="8033657" cy="1224916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What is recorded on plant asset records for plant assets that have been disposed of?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Disposal date, disposal method, and disposal amount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67000" y="1675066"/>
            <a:ext cx="8033657" cy="1761491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When an asset is disposed of after the beginning of the fiscal year, what entry may need to be recorded before an entry is made for the discarding of a plant asset?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Partial year’s depreciation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67000" y="1678241"/>
            <a:ext cx="8033657" cy="1301116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	</a:t>
            </a:r>
            <a:r>
              <a:rPr lang="en-US" dirty="0">
                <a:ea typeface="Times New Roman"/>
                <a:cs typeface="MyriadPro-Regular"/>
              </a:rPr>
              <a:t>What is the formula to calculate the gain or loss on the sale of a plant asset?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Cash received less </a:t>
            </a:r>
            <a:r>
              <a:rPr lang="en-US" sz="2400" kern="0">
                <a:solidFill>
                  <a:sysClr val="windowText" lastClr="000000"/>
                </a:solidFill>
                <a:latin typeface="Arial" pitchFamily="34" charset="0"/>
                <a:ea typeface="Calibri"/>
                <a:cs typeface="Arial" pitchFamily="34" charset="0"/>
              </a:rPr>
              <a:t>the than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book value of the asset sold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13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67000" y="1678241"/>
            <a:ext cx="8033657" cy="1224916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	</a:t>
            </a:r>
            <a:r>
              <a:rPr lang="en-US" dirty="0">
                <a:ea typeface="Times New Roman"/>
                <a:cs typeface="MyriadPro-Regular"/>
              </a:rPr>
              <a:t>In which account classification is Loss on Plant Assets listed?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Other Expenses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14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Selling a Plant Asset for Book Value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65" name="Flowchart: Delay 6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1810511" y="1876425"/>
            <a:ext cx="5513834" cy="4295775"/>
            <a:chOff x="1810511" y="1571625"/>
            <a:chExt cx="5513834" cy="4295775"/>
          </a:xfrm>
        </p:grpSpPr>
        <p:sp>
          <p:nvSpPr>
            <p:cNvPr id="155" name="Rectangle 154"/>
            <p:cNvSpPr/>
            <p:nvPr/>
          </p:nvSpPr>
          <p:spPr>
            <a:xfrm>
              <a:off x="1847850" y="1571625"/>
              <a:ext cx="5410200" cy="4295775"/>
            </a:xfrm>
            <a:prstGeom prst="rect">
              <a:avLst/>
            </a:prstGeom>
            <a:gradFill flip="none" rotWithShape="1">
              <a:gsLst>
                <a:gs pos="0">
                  <a:srgbClr val="F79646">
                    <a:lumMod val="40000"/>
                    <a:lumOff val="60000"/>
                  </a:srgbClr>
                </a:gs>
                <a:gs pos="50000">
                  <a:srgbClr val="FEF1E6"/>
                </a:gs>
                <a:gs pos="100000">
                  <a:srgbClr val="F79646">
                    <a:lumMod val="20000"/>
                    <a:lumOff val="80000"/>
                    <a:alpha val="43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6" name="Group 90"/>
            <p:cNvGrpSpPr/>
            <p:nvPr/>
          </p:nvGrpSpPr>
          <p:grpSpPr>
            <a:xfrm>
              <a:off x="1810511" y="1676400"/>
              <a:ext cx="5513834" cy="1220217"/>
              <a:chOff x="1877567" y="2160495"/>
              <a:chExt cx="5513834" cy="1220217"/>
            </a:xfrm>
          </p:grpSpPr>
          <p:grpSp>
            <p:nvGrpSpPr>
              <p:cNvPr id="157" name="Group 72"/>
              <p:cNvGrpSpPr/>
              <p:nvPr/>
            </p:nvGrpSpPr>
            <p:grpSpPr>
              <a:xfrm>
                <a:off x="1877567" y="2160495"/>
                <a:ext cx="5437632" cy="1001101"/>
                <a:chOff x="2700189" y="2739009"/>
                <a:chExt cx="3700611" cy="1001101"/>
              </a:xfrm>
            </p:grpSpPr>
            <p:grpSp>
              <p:nvGrpSpPr>
                <p:cNvPr id="161" name="Group 17"/>
                <p:cNvGrpSpPr/>
                <p:nvPr/>
              </p:nvGrpSpPr>
              <p:grpSpPr>
                <a:xfrm>
                  <a:off x="2700189" y="2739009"/>
                  <a:ext cx="3700611" cy="1001101"/>
                  <a:chOff x="5638694" y="1667685"/>
                  <a:chExt cx="3700611" cy="1001101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>
                    <a:off x="5638694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500.00</a:t>
                    </a:r>
                  </a:p>
                </p:txBody>
              </p:sp>
              <p:grpSp>
                <p:nvGrpSpPr>
                  <p:cNvPr id="164" name="Group 53"/>
                  <p:cNvGrpSpPr/>
                  <p:nvPr/>
                </p:nvGrpSpPr>
                <p:grpSpPr>
                  <a:xfrm>
                    <a:off x="5681705" y="1667685"/>
                    <a:ext cx="3657600" cy="1001101"/>
                    <a:chOff x="5681705" y="1667685"/>
                    <a:chExt cx="3657600" cy="1001101"/>
                  </a:xfrm>
                </p:grpSpPr>
                <p:sp>
                  <p:nvSpPr>
                    <p:cNvPr id="165" name="Rectangle 164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</a:p>
                  </p:txBody>
                </p: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>
                      <a:off x="7512034" y="2028706"/>
                      <a:ext cx="0" cy="64008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62" name="Rectangle 161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8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68" name="Down Arrow 167"/>
          <p:cNvSpPr/>
          <p:nvPr/>
        </p:nvSpPr>
        <p:spPr>
          <a:xfrm>
            <a:off x="3124200" y="37338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Down Arrow 168"/>
          <p:cNvSpPr/>
          <p:nvPr/>
        </p:nvSpPr>
        <p:spPr>
          <a:xfrm>
            <a:off x="5867400" y="51054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Down Arrow 169"/>
          <p:cNvSpPr/>
          <p:nvPr/>
        </p:nvSpPr>
        <p:spPr>
          <a:xfrm flipV="1">
            <a:off x="3048000" y="243840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1" name="Group 170"/>
          <p:cNvGrpSpPr/>
          <p:nvPr/>
        </p:nvGrpSpPr>
        <p:grpSpPr>
          <a:xfrm>
            <a:off x="1801369" y="3314700"/>
            <a:ext cx="5513832" cy="1220217"/>
            <a:chOff x="1801369" y="3009900"/>
            <a:chExt cx="5513832" cy="1220217"/>
          </a:xfrm>
        </p:grpSpPr>
        <p:grpSp>
          <p:nvGrpSpPr>
            <p:cNvPr id="172" name="Group 91"/>
            <p:cNvGrpSpPr/>
            <p:nvPr/>
          </p:nvGrpSpPr>
          <p:grpSpPr>
            <a:xfrm>
              <a:off x="1801369" y="3009900"/>
              <a:ext cx="5513832" cy="1220217"/>
              <a:chOff x="1877569" y="2160495"/>
              <a:chExt cx="5513832" cy="1220217"/>
            </a:xfrm>
          </p:grpSpPr>
          <p:grpSp>
            <p:nvGrpSpPr>
              <p:cNvPr id="174" name="Group 72"/>
              <p:cNvGrpSpPr/>
              <p:nvPr/>
            </p:nvGrpSpPr>
            <p:grpSpPr>
              <a:xfrm>
                <a:off x="1877569" y="2160495"/>
                <a:ext cx="5513830" cy="1001101"/>
                <a:chOff x="2700190" y="2739009"/>
                <a:chExt cx="3752467" cy="1001101"/>
              </a:xfrm>
            </p:grpSpPr>
            <p:grpSp>
              <p:nvGrpSpPr>
                <p:cNvPr id="178" name="Group 17"/>
                <p:cNvGrpSpPr/>
                <p:nvPr/>
              </p:nvGrpSpPr>
              <p:grpSpPr>
                <a:xfrm>
                  <a:off x="2700190" y="2739009"/>
                  <a:ext cx="3752467" cy="1001101"/>
                  <a:chOff x="5638695" y="1667685"/>
                  <a:chExt cx="3752467" cy="1001101"/>
                </a:xfrm>
              </p:grpSpPr>
              <p:sp>
                <p:nvSpPr>
                  <p:cNvPr id="180" name="Rectangle 179"/>
                  <p:cNvSpPr/>
                  <p:nvPr/>
                </p:nvSpPr>
                <p:spPr>
                  <a:xfrm>
                    <a:off x="5638695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1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8,000.00</a:t>
                    </a:r>
                  </a:p>
                </p:txBody>
              </p:sp>
              <p:grpSp>
                <p:nvGrpSpPr>
                  <p:cNvPr id="181" name="Group 53"/>
                  <p:cNvGrpSpPr/>
                  <p:nvPr/>
                </p:nvGrpSpPr>
                <p:grpSpPr>
                  <a:xfrm>
                    <a:off x="5657364" y="1667685"/>
                    <a:ext cx="3733798" cy="1001101"/>
                    <a:chOff x="5657364" y="1667685"/>
                    <a:chExt cx="3733798" cy="1001101"/>
                  </a:xfrm>
                </p:grpSpPr>
                <p:sp>
                  <p:nvSpPr>
                    <p:cNvPr id="182" name="Rectangle 181"/>
                    <p:cNvSpPr/>
                    <p:nvPr/>
                  </p:nvSpPr>
                  <p:spPr>
                    <a:xfrm>
                      <a:off x="5657364" y="1667685"/>
                      <a:ext cx="3733798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Accumulated Depreciation—Store Equipment</a:t>
                      </a:r>
                    </a:p>
                  </p:txBody>
                </p:sp>
                <p:cxnSp>
                  <p:nvCxnSpPr>
                    <p:cNvPr id="183" name="Straight Connector 182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84" name="Straight Connector 183"/>
                    <p:cNvCxnSpPr/>
                    <p:nvPr/>
                  </p:nvCxnSpPr>
                  <p:spPr>
                    <a:xfrm>
                      <a:off x="7512034" y="2028706"/>
                      <a:ext cx="0" cy="64008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79" name="Rectangle 178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5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73" name="Rectangle 172"/>
            <p:cNvSpPr/>
            <p:nvPr/>
          </p:nvSpPr>
          <p:spPr>
            <a:xfrm>
              <a:off x="4547429" y="3361944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8,000.00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761744" y="4648200"/>
            <a:ext cx="5562600" cy="1275421"/>
            <a:chOff x="1761744" y="4343400"/>
            <a:chExt cx="5562600" cy="1275421"/>
          </a:xfrm>
        </p:grpSpPr>
        <p:sp>
          <p:nvSpPr>
            <p:cNvPr id="186" name="Rectangle 185"/>
            <p:cNvSpPr/>
            <p:nvPr/>
          </p:nvSpPr>
          <p:spPr>
            <a:xfrm>
              <a:off x="4547429" y="4708636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8,500.00</a:t>
              </a:r>
            </a:p>
          </p:txBody>
        </p:sp>
        <p:grpSp>
          <p:nvGrpSpPr>
            <p:cNvPr id="187" name="Group 53"/>
            <p:cNvGrpSpPr/>
            <p:nvPr/>
          </p:nvGrpSpPr>
          <p:grpSpPr>
            <a:xfrm>
              <a:off x="1761744" y="4343400"/>
              <a:ext cx="5562600" cy="1275421"/>
              <a:chOff x="1761744" y="4343400"/>
              <a:chExt cx="5562600" cy="1275421"/>
            </a:xfrm>
          </p:grpSpPr>
          <p:grpSp>
            <p:nvGrpSpPr>
              <p:cNvPr id="188" name="Group 91"/>
              <p:cNvGrpSpPr/>
              <p:nvPr/>
            </p:nvGrpSpPr>
            <p:grpSpPr>
              <a:xfrm>
                <a:off x="1761744" y="4343400"/>
                <a:ext cx="5562600" cy="1275421"/>
                <a:chOff x="1828800" y="2160495"/>
                <a:chExt cx="5562600" cy="1275421"/>
              </a:xfrm>
            </p:grpSpPr>
            <p:grpSp>
              <p:nvGrpSpPr>
                <p:cNvPr id="190" name="Group 72"/>
                <p:cNvGrpSpPr/>
                <p:nvPr/>
              </p:nvGrpSpPr>
              <p:grpSpPr>
                <a:xfrm>
                  <a:off x="1828800" y="2160495"/>
                  <a:ext cx="5486400" cy="1275421"/>
                  <a:chOff x="2667000" y="2739009"/>
                  <a:chExt cx="3733800" cy="1275421"/>
                </a:xfrm>
              </p:grpSpPr>
              <p:grpSp>
                <p:nvGrpSpPr>
                  <p:cNvPr id="192" name="Group 17"/>
                  <p:cNvGrpSpPr/>
                  <p:nvPr/>
                </p:nvGrpSpPr>
                <p:grpSpPr>
                  <a:xfrm>
                    <a:off x="2667000" y="2739009"/>
                    <a:ext cx="3733800" cy="1275421"/>
                    <a:chOff x="5605505" y="1667685"/>
                    <a:chExt cx="3733800" cy="1275421"/>
                  </a:xfrm>
                </p:grpSpPr>
                <p:sp>
                  <p:nvSpPr>
                    <p:cNvPr id="194" name="Rectangle 193"/>
                    <p:cNvSpPr/>
                    <p:nvPr/>
                  </p:nvSpPr>
                  <p:spPr>
                    <a:xfrm>
                      <a:off x="5605505" y="2025134"/>
                      <a:ext cx="1935480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0" algn="dec"/>
                        </a:tabLst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>
                            <a:lumMod val="50000"/>
                          </a:sysClr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95" name="Group 53"/>
                    <p:cNvGrpSpPr/>
                    <p:nvPr/>
                  </p:nvGrpSpPr>
                  <p:grpSpPr>
                    <a:xfrm>
                      <a:off x="5681705" y="1667685"/>
                      <a:ext cx="3657600" cy="1275421"/>
                      <a:chOff x="5681705" y="1667685"/>
                      <a:chExt cx="3657600" cy="1275421"/>
                    </a:xfrm>
                  </p:grpSpPr>
                  <p:sp>
                    <p:nvSpPr>
                      <p:cNvPr id="196" name="Rectangle 195"/>
                      <p:cNvSpPr/>
                      <p:nvPr/>
                    </p:nvSpPr>
                    <p:spPr>
                      <a:xfrm>
                        <a:off x="6087036" y="1667685"/>
                        <a:ext cx="2871269" cy="36933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Arial" pitchFamily="34" charset="0"/>
                            <a:cs typeface="Arial" pitchFamily="34" charset="0"/>
                          </a:rPr>
                          <a:t>Store Equipment</a:t>
                        </a:r>
                      </a:p>
                    </p:txBody>
                  </p:sp>
                  <p:cxnSp>
                    <p:nvCxnSpPr>
                      <p:cNvPr id="197" name="Straight Connector 196"/>
                      <p:cNvCxnSpPr/>
                      <p:nvPr/>
                    </p:nvCxnSpPr>
                    <p:spPr>
                      <a:xfrm flipH="1">
                        <a:off x="5681705" y="2028706"/>
                        <a:ext cx="3657600" cy="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198" name="Straight Connector 197"/>
                      <p:cNvCxnSpPr/>
                      <p:nvPr/>
                    </p:nvCxnSpPr>
                    <p:spPr>
                      <a:xfrm>
                        <a:off x="7512034" y="2028706"/>
                        <a:ext cx="0" cy="91440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</p:grp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4581356" y="3101790"/>
                    <a:ext cx="1819444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371600" algn="dec"/>
                      </a:tabLst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91" name="Rectangle 37"/>
                <p:cNvSpPr/>
                <p:nvPr/>
              </p:nvSpPr>
              <p:spPr>
                <a:xfrm>
                  <a:off x="4722447" y="3072933"/>
                  <a:ext cx="2668953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9" name="Rectangle 188"/>
              <p:cNvSpPr/>
              <p:nvPr/>
            </p:nvSpPr>
            <p:spPr>
              <a:xfrm>
                <a:off x="1816608" y="4706112"/>
                <a:ext cx="2743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Bal.	8,500.00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69" grpId="0" animBg="1"/>
      <p:bldP spid="1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Selling a Plant Asset for Book Value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57200" y="1600200"/>
            <a:ext cx="6858000" cy="861774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2, 20X5.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sale of shelving unit, $500.00: original cost, $8,500.00; total accumulated depreciation through December 31, 20X4, $8,000.00. Receipt No. 543.</a:t>
            </a:r>
          </a:p>
        </p:txBody>
      </p:sp>
      <p:pic>
        <p:nvPicPr>
          <p:cNvPr id="57" name="Picture 56" descr="Chapter 19_Page 5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90800"/>
            <a:ext cx="8229600" cy="1630711"/>
          </a:xfrm>
          <a:prstGeom prst="rect">
            <a:avLst/>
          </a:prstGeom>
        </p:spPr>
      </p:pic>
      <p:grpSp>
        <p:nvGrpSpPr>
          <p:cNvPr id="58" name="Group 57"/>
          <p:cNvGrpSpPr/>
          <p:nvPr/>
        </p:nvGrpSpPr>
        <p:grpSpPr>
          <a:xfrm>
            <a:off x="304800" y="3810000"/>
            <a:ext cx="4572000" cy="1279267"/>
            <a:chOff x="304800" y="5521347"/>
            <a:chExt cx="4572000" cy="1279267"/>
          </a:xfrm>
        </p:grpSpPr>
        <p:grpSp>
          <p:nvGrpSpPr>
            <p:cNvPr id="59" name="Group 10"/>
            <p:cNvGrpSpPr/>
            <p:nvPr/>
          </p:nvGrpSpPr>
          <p:grpSpPr>
            <a:xfrm>
              <a:off x="304800" y="5521347"/>
              <a:ext cx="838199" cy="867785"/>
              <a:chOff x="5181600" y="2545975"/>
              <a:chExt cx="838199" cy="867785"/>
            </a:xfrm>
          </p:grpSpPr>
          <p:sp>
            <p:nvSpPr>
              <p:cNvPr id="61" name="Line 20"/>
              <p:cNvSpPr>
                <a:spLocks noChangeShapeType="1"/>
              </p:cNvSpPr>
              <p:nvPr/>
            </p:nvSpPr>
            <p:spPr bwMode="auto">
              <a:xfrm flipH="1">
                <a:off x="5360894" y="2545975"/>
                <a:ext cx="658905" cy="6858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45460" y="5969617"/>
              <a:ext cx="4231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Remove the original cost of the plant asset and its related accumulated depreciation. Record the cash received.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791200" y="3886200"/>
            <a:ext cx="2575560" cy="1828800"/>
            <a:chOff x="-670560" y="5486400"/>
            <a:chExt cx="2575560" cy="1828800"/>
          </a:xfrm>
        </p:grpSpPr>
        <p:grpSp>
          <p:nvGrpSpPr>
            <p:cNvPr id="64" name="Group 14"/>
            <p:cNvGrpSpPr/>
            <p:nvPr/>
          </p:nvGrpSpPr>
          <p:grpSpPr>
            <a:xfrm>
              <a:off x="1539240" y="5486400"/>
              <a:ext cx="365760" cy="1828800"/>
              <a:chOff x="5181600" y="2514600"/>
              <a:chExt cx="365760" cy="1828800"/>
            </a:xfrm>
          </p:grpSpPr>
          <p:sp>
            <p:nvSpPr>
              <p:cNvPr id="66" name="Line 20"/>
              <p:cNvSpPr>
                <a:spLocks noChangeShapeType="1"/>
              </p:cNvSpPr>
              <p:nvPr/>
            </p:nvSpPr>
            <p:spPr bwMode="auto">
              <a:xfrm flipV="1">
                <a:off x="5257800" y="2514600"/>
                <a:ext cx="152400" cy="18288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5181600" y="294939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-670560" y="5857564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Complete Section 2 of the plant asset record.</a:t>
              </a:r>
            </a:p>
          </p:txBody>
        </p:sp>
      </p:grpSp>
      <p:pic>
        <p:nvPicPr>
          <p:cNvPr id="6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27225"/>
            <a:ext cx="7315200" cy="7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ight Brace 68"/>
          <p:cNvSpPr/>
          <p:nvPr/>
        </p:nvSpPr>
        <p:spPr>
          <a:xfrm>
            <a:off x="7772400" y="5486400"/>
            <a:ext cx="228600" cy="914400"/>
          </a:xfrm>
          <a:prstGeom prst="rightBrace">
            <a:avLst/>
          </a:prstGeom>
          <a:noFill/>
          <a:ln w="38100" cap="flat" cmpd="sng" algn="ctr">
            <a:solidFill>
              <a:srgbClr val="00B0F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72" name="Flowchart: Delay 71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Recording Depreciation Expense on Disposal of an Asset</a:t>
            </a:r>
          </a:p>
        </p:txBody>
      </p:sp>
      <p:grpSp>
        <p:nvGrpSpPr>
          <p:cNvPr id="83" name="Group 28"/>
          <p:cNvGrpSpPr/>
          <p:nvPr/>
        </p:nvGrpSpPr>
        <p:grpSpPr>
          <a:xfrm>
            <a:off x="2231918" y="3916679"/>
            <a:ext cx="4854681" cy="1196908"/>
            <a:chOff x="121918" y="2438398"/>
            <a:chExt cx="4241460" cy="1171927"/>
          </a:xfrm>
        </p:grpSpPr>
        <p:sp>
          <p:nvSpPr>
            <p:cNvPr id="84" name="Rectangle 83"/>
            <p:cNvSpPr/>
            <p:nvPr/>
          </p:nvSpPr>
          <p:spPr>
            <a:xfrm>
              <a:off x="2206356" y="2766537"/>
              <a:ext cx="2157022" cy="843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12913" algn="dec"/>
                </a:tabLst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1,200.00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12913" algn="dec"/>
                </a:tabLst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Add Depr.	100.00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712913" algn="dec"/>
                </a:tabLst>
                <a:defRPr/>
              </a:pPr>
              <a:r>
                <a:rPr kumimoji="0" lang="en-US" sz="16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Bal.	1,300.00)</a:t>
              </a:r>
            </a:p>
          </p:txBody>
        </p:sp>
        <p:grpSp>
          <p:nvGrpSpPr>
            <p:cNvPr id="85" name="Group 55"/>
            <p:cNvGrpSpPr/>
            <p:nvPr/>
          </p:nvGrpSpPr>
          <p:grpSpPr>
            <a:xfrm>
              <a:off x="121918" y="2438398"/>
              <a:ext cx="4108311" cy="1152460"/>
              <a:chOff x="5673001" y="2672630"/>
              <a:chExt cx="3814997" cy="115246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5673001" y="2672630"/>
                <a:ext cx="3709298" cy="572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Accumulated Depreciation—Store Equipment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flipH="1">
                <a:off x="5778700" y="3019309"/>
                <a:ext cx="3709298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7571526" y="3019307"/>
                <a:ext cx="0" cy="80578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89" name="Group 17"/>
          <p:cNvGrpSpPr/>
          <p:nvPr/>
        </p:nvGrpSpPr>
        <p:grpSpPr>
          <a:xfrm>
            <a:off x="2231918" y="3101599"/>
            <a:ext cx="4666422" cy="726781"/>
            <a:chOff x="5602192" y="1667685"/>
            <a:chExt cx="3929620" cy="726781"/>
          </a:xfrm>
        </p:grpSpPr>
        <p:sp>
          <p:nvSpPr>
            <p:cNvPr id="90" name="Rectangle 89"/>
            <p:cNvSpPr/>
            <p:nvPr/>
          </p:nvSpPr>
          <p:spPr>
            <a:xfrm>
              <a:off x="5681705" y="2025134"/>
              <a:ext cx="1771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828800" algn="dec"/>
                </a:tabLst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Add Depr.	100.00</a:t>
              </a:r>
            </a:p>
          </p:txBody>
        </p:sp>
        <p:grpSp>
          <p:nvGrpSpPr>
            <p:cNvPr id="91" name="Group 53"/>
            <p:cNvGrpSpPr/>
            <p:nvPr/>
          </p:nvGrpSpPr>
          <p:grpSpPr>
            <a:xfrm>
              <a:off x="5602192" y="1667685"/>
              <a:ext cx="3929620" cy="726781"/>
              <a:chOff x="5602192" y="1667685"/>
              <a:chExt cx="3929620" cy="72678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602192" y="1667685"/>
                <a:ext cx="38501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Depreciation Expense—Store Equipment</a:t>
                </a:r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flipH="1">
                <a:off x="5681705" y="2028706"/>
                <a:ext cx="3850107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572788" y="2028706"/>
                <a:ext cx="0" cy="36576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95" name="Rectangle 94"/>
          <p:cNvSpPr/>
          <p:nvPr/>
        </p:nvSpPr>
        <p:spPr>
          <a:xfrm>
            <a:off x="457200" y="1743783"/>
            <a:ext cx="5334000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May 1, 20X5.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Recorded a partial year’s depreciation on a desk to be sold, $100.00. Memorandum No. 72.</a:t>
            </a:r>
          </a:p>
        </p:txBody>
      </p:sp>
      <p:sp>
        <p:nvSpPr>
          <p:cNvPr id="96" name="Down Arrow 95"/>
          <p:cNvSpPr/>
          <p:nvPr/>
        </p:nvSpPr>
        <p:spPr>
          <a:xfrm flipV="1">
            <a:off x="3429000" y="3528627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Down Arrow 96"/>
          <p:cNvSpPr/>
          <p:nvPr/>
        </p:nvSpPr>
        <p:spPr>
          <a:xfrm flipV="1">
            <a:off x="5593080" y="4321107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00" name="Flowchart: Delay 99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Recording Depreciation Expense on Disposal of an Asset</a:t>
            </a:r>
          </a:p>
        </p:txBody>
      </p:sp>
      <p:graphicFrame>
        <p:nvGraphicFramePr>
          <p:cNvPr id="148" name="Table 147"/>
          <p:cNvGraphicFramePr>
            <a:graphicFrameLocks noGrp="1"/>
          </p:cNvGraphicFramePr>
          <p:nvPr/>
        </p:nvGraphicFramePr>
        <p:xfrm>
          <a:off x="2133600" y="4434415"/>
          <a:ext cx="4846320" cy="1768013"/>
        </p:xfrm>
        <a:graphic>
          <a:graphicData uri="http://schemas.openxmlformats.org/drawingml/2006/table">
            <a:tbl>
              <a:tblPr/>
              <a:tblGrid>
                <a:gridCol w="731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894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Annual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Depreciation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Expense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Accumulated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Depreciation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Ending Book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Value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39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	$	300.00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$	300.00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$	1,700.00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8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300.00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	 600.00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1,400.00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8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300.00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	900.00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	1,100.00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8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300.00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1,200.00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	 800.00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81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20X5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1,300.00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457200" algn="l"/>
                          <a:tab pos="914400" algn="dec"/>
                        </a:tabLst>
                      </a:pPr>
                      <a:r>
                        <a:rPr lang="en-US" sz="1400" b="0" i="1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	700.00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49" name="Picture 148" descr="Chapter 19_Page 599.jpg"/>
          <p:cNvPicPr>
            <a:picLocks noChangeAspect="1"/>
          </p:cNvPicPr>
          <p:nvPr/>
        </p:nvPicPr>
        <p:blipFill>
          <a:blip r:embed="rId2" cstate="print"/>
          <a:srcRect b="8734"/>
          <a:stretch>
            <a:fillRect/>
          </a:stretch>
        </p:blipFill>
        <p:spPr>
          <a:xfrm>
            <a:off x="914400" y="1554228"/>
            <a:ext cx="7315200" cy="1572919"/>
          </a:xfrm>
          <a:prstGeom prst="rect">
            <a:avLst/>
          </a:prstGeom>
        </p:spPr>
      </p:pic>
      <p:grpSp>
        <p:nvGrpSpPr>
          <p:cNvPr id="150" name="Group 149"/>
          <p:cNvGrpSpPr/>
          <p:nvPr/>
        </p:nvGrpSpPr>
        <p:grpSpPr>
          <a:xfrm>
            <a:off x="381000" y="3427853"/>
            <a:ext cx="3124199" cy="2698375"/>
            <a:chOff x="-1447801" y="6023372"/>
            <a:chExt cx="3124199" cy="2698375"/>
          </a:xfrm>
        </p:grpSpPr>
        <p:grpSp>
          <p:nvGrpSpPr>
            <p:cNvPr id="151" name="Group 10"/>
            <p:cNvGrpSpPr/>
            <p:nvPr/>
          </p:nvGrpSpPr>
          <p:grpSpPr>
            <a:xfrm>
              <a:off x="304800" y="6023372"/>
              <a:ext cx="1371598" cy="2698375"/>
              <a:chOff x="5181600" y="3048000"/>
              <a:chExt cx="1371598" cy="2698375"/>
            </a:xfrm>
          </p:grpSpPr>
          <p:sp>
            <p:nvSpPr>
              <p:cNvPr id="153" name="Line 20"/>
              <p:cNvSpPr>
                <a:spLocks noChangeShapeType="1"/>
              </p:cNvSpPr>
              <p:nvPr/>
            </p:nvSpPr>
            <p:spPr bwMode="auto">
              <a:xfrm flipH="1" flipV="1">
                <a:off x="5360893" y="3231775"/>
                <a:ext cx="1192305" cy="25146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52" name="TextBox 151"/>
            <p:cNvSpPr txBox="1"/>
            <p:nvPr/>
          </p:nvSpPr>
          <p:spPr>
            <a:xfrm>
              <a:off x="-1447801" y="6045603"/>
              <a:ext cx="19621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Update Section 3 of the plant asset record.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581400" y="2544828"/>
            <a:ext cx="2743200" cy="3581400"/>
            <a:chOff x="2438400" y="3962400"/>
            <a:chExt cx="2743200" cy="3581400"/>
          </a:xfrm>
        </p:grpSpPr>
        <p:grpSp>
          <p:nvGrpSpPr>
            <p:cNvPr id="156" name="Group 14"/>
            <p:cNvGrpSpPr/>
            <p:nvPr/>
          </p:nvGrpSpPr>
          <p:grpSpPr>
            <a:xfrm>
              <a:off x="2895600" y="3962400"/>
              <a:ext cx="2286000" cy="3581400"/>
              <a:chOff x="6537960" y="990600"/>
              <a:chExt cx="2286000" cy="3581400"/>
            </a:xfrm>
          </p:grpSpPr>
          <p:sp>
            <p:nvSpPr>
              <p:cNvPr id="158" name="Line 20"/>
              <p:cNvSpPr>
                <a:spLocks noChangeShapeType="1"/>
              </p:cNvSpPr>
              <p:nvPr/>
            </p:nvSpPr>
            <p:spPr bwMode="auto">
              <a:xfrm flipH="1">
                <a:off x="6537960" y="990600"/>
                <a:ext cx="2286000" cy="35814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1"/>
              <p:cNvSpPr>
                <a:spLocks noChangeArrowheads="1"/>
              </p:cNvSpPr>
              <p:nvPr/>
            </p:nvSpPr>
            <p:spPr bwMode="auto">
              <a:xfrm>
                <a:off x="7909560" y="1905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2438400" y="4867656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Depreciation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Expense account.</a:t>
              </a: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324600" y="2810004"/>
            <a:ext cx="2316228" cy="1720191"/>
            <a:chOff x="1539240" y="5178552"/>
            <a:chExt cx="2316228" cy="1720191"/>
          </a:xfrm>
        </p:grpSpPr>
        <p:grpSp>
          <p:nvGrpSpPr>
            <p:cNvPr id="161" name="Group 160"/>
            <p:cNvGrpSpPr/>
            <p:nvPr/>
          </p:nvGrpSpPr>
          <p:grpSpPr>
            <a:xfrm>
              <a:off x="1539240" y="5178552"/>
              <a:ext cx="1016651" cy="1014984"/>
              <a:chOff x="5181600" y="2206752"/>
              <a:chExt cx="1016651" cy="1014984"/>
            </a:xfrm>
          </p:grpSpPr>
          <p:sp>
            <p:nvSpPr>
              <p:cNvPr id="163" name="Line 20"/>
              <p:cNvSpPr>
                <a:spLocks noChangeShapeType="1"/>
              </p:cNvSpPr>
              <p:nvPr/>
            </p:nvSpPr>
            <p:spPr bwMode="auto">
              <a:xfrm flipH="1">
                <a:off x="5334000" y="2206752"/>
                <a:ext cx="864251" cy="877824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Rectangle 11"/>
              <p:cNvSpPr>
                <a:spLocks noChangeArrowheads="1"/>
              </p:cNvSpPr>
              <p:nvPr/>
            </p:nvSpPr>
            <p:spPr bwMode="auto">
              <a:xfrm>
                <a:off x="5181600" y="2855976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>
              <a:off x="2136933" y="5821525"/>
              <a:ext cx="171853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the</a:t>
              </a:r>
              <a:b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Accumulated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Depreciation account.</a:t>
              </a: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67" name="Flowchart: Delay 16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Selling a Plant Asset for </a:t>
            </a:r>
            <a:br>
              <a:rPr lang="en-US" sz="3000" dirty="0"/>
            </a:br>
            <a:r>
              <a:rPr lang="en-US" sz="3000" dirty="0"/>
              <a:t>More Than Book Value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1810511" y="1537854"/>
            <a:ext cx="5513834" cy="4495800"/>
            <a:chOff x="1810511" y="1371600"/>
            <a:chExt cx="5513834" cy="4495800"/>
          </a:xfrm>
        </p:grpSpPr>
        <p:sp>
          <p:nvSpPr>
            <p:cNvPr id="122" name="Rectangle 121"/>
            <p:cNvSpPr/>
            <p:nvPr/>
          </p:nvSpPr>
          <p:spPr>
            <a:xfrm>
              <a:off x="1847850" y="1571625"/>
              <a:ext cx="5410200" cy="4295775"/>
            </a:xfrm>
            <a:prstGeom prst="rect">
              <a:avLst/>
            </a:prstGeom>
            <a:gradFill flip="none" rotWithShape="1">
              <a:gsLst>
                <a:gs pos="0">
                  <a:srgbClr val="F79646">
                    <a:lumMod val="40000"/>
                    <a:lumOff val="60000"/>
                  </a:srgbClr>
                </a:gs>
                <a:gs pos="50000">
                  <a:srgbClr val="FEF1E6"/>
                </a:gs>
                <a:gs pos="100000">
                  <a:srgbClr val="F79646">
                    <a:lumMod val="20000"/>
                    <a:lumOff val="80000"/>
                    <a:alpha val="43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Group 90"/>
            <p:cNvGrpSpPr/>
            <p:nvPr/>
          </p:nvGrpSpPr>
          <p:grpSpPr>
            <a:xfrm>
              <a:off x="1810511" y="1371600"/>
              <a:ext cx="5513834" cy="1220217"/>
              <a:chOff x="1877567" y="2160495"/>
              <a:chExt cx="5513834" cy="1220217"/>
            </a:xfrm>
          </p:grpSpPr>
          <p:grpSp>
            <p:nvGrpSpPr>
              <p:cNvPr id="124" name="Group 72"/>
              <p:cNvGrpSpPr/>
              <p:nvPr/>
            </p:nvGrpSpPr>
            <p:grpSpPr>
              <a:xfrm>
                <a:off x="1877567" y="2160495"/>
                <a:ext cx="5437632" cy="726781"/>
                <a:chOff x="2700189" y="2739009"/>
                <a:chExt cx="3700611" cy="726781"/>
              </a:xfrm>
            </p:grpSpPr>
            <p:grpSp>
              <p:nvGrpSpPr>
                <p:cNvPr id="128" name="Group 17"/>
                <p:cNvGrpSpPr/>
                <p:nvPr/>
              </p:nvGrpSpPr>
              <p:grpSpPr>
                <a:xfrm>
                  <a:off x="2700189" y="2739009"/>
                  <a:ext cx="3700611" cy="726781"/>
                  <a:chOff x="5638694" y="1667685"/>
                  <a:chExt cx="3700611" cy="726781"/>
                </a:xfrm>
              </p:grpSpPr>
              <p:sp>
                <p:nvSpPr>
                  <p:cNvPr id="130" name="Rectangle 129"/>
                  <p:cNvSpPr/>
                  <p:nvPr/>
                </p:nvSpPr>
                <p:spPr>
                  <a:xfrm>
                    <a:off x="5638694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850.00</a:t>
                    </a:r>
                  </a:p>
                </p:txBody>
              </p:sp>
              <p:grpSp>
                <p:nvGrpSpPr>
                  <p:cNvPr id="131" name="Group 53"/>
                  <p:cNvGrpSpPr/>
                  <p:nvPr/>
                </p:nvGrpSpPr>
                <p:grpSpPr>
                  <a:xfrm>
                    <a:off x="5681705" y="1667685"/>
                    <a:ext cx="3657600" cy="726781"/>
                    <a:chOff x="5681705" y="1667685"/>
                    <a:chExt cx="3657600" cy="726781"/>
                  </a:xfrm>
                </p:grpSpPr>
                <p:sp>
                  <p:nvSpPr>
                    <p:cNvPr id="132" name="Rectangle 131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</a:p>
                  </p:txBody>
                </p: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29" name="Rectangle 128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5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35" name="Down Arrow 134"/>
          <p:cNvSpPr/>
          <p:nvPr/>
        </p:nvSpPr>
        <p:spPr>
          <a:xfrm>
            <a:off x="3048000" y="3290454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Down Arrow 135"/>
          <p:cNvSpPr/>
          <p:nvPr/>
        </p:nvSpPr>
        <p:spPr>
          <a:xfrm>
            <a:off x="5867400" y="4659888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Down Arrow 136"/>
          <p:cNvSpPr/>
          <p:nvPr/>
        </p:nvSpPr>
        <p:spPr>
          <a:xfrm flipV="1">
            <a:off x="3048000" y="1964574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801369" y="2871354"/>
            <a:ext cx="5513832" cy="1220217"/>
            <a:chOff x="1801369" y="2705100"/>
            <a:chExt cx="5513832" cy="1220217"/>
          </a:xfrm>
        </p:grpSpPr>
        <p:grpSp>
          <p:nvGrpSpPr>
            <p:cNvPr id="139" name="Group 91"/>
            <p:cNvGrpSpPr/>
            <p:nvPr/>
          </p:nvGrpSpPr>
          <p:grpSpPr>
            <a:xfrm>
              <a:off x="1801369" y="2705100"/>
              <a:ext cx="5513832" cy="1220217"/>
              <a:chOff x="1877569" y="2160495"/>
              <a:chExt cx="5513832" cy="1220217"/>
            </a:xfrm>
          </p:grpSpPr>
          <p:grpSp>
            <p:nvGrpSpPr>
              <p:cNvPr id="141" name="Group 72"/>
              <p:cNvGrpSpPr/>
              <p:nvPr/>
            </p:nvGrpSpPr>
            <p:grpSpPr>
              <a:xfrm>
                <a:off x="1877569" y="2160495"/>
                <a:ext cx="5513830" cy="726781"/>
                <a:chOff x="2700190" y="2739009"/>
                <a:chExt cx="3752467" cy="726781"/>
              </a:xfrm>
            </p:grpSpPr>
            <p:grpSp>
              <p:nvGrpSpPr>
                <p:cNvPr id="145" name="Group 17"/>
                <p:cNvGrpSpPr/>
                <p:nvPr/>
              </p:nvGrpSpPr>
              <p:grpSpPr>
                <a:xfrm>
                  <a:off x="2700190" y="2739009"/>
                  <a:ext cx="3752467" cy="726781"/>
                  <a:chOff x="5638695" y="1667685"/>
                  <a:chExt cx="3752467" cy="726781"/>
                </a:xfrm>
              </p:grpSpPr>
              <p:sp>
                <p:nvSpPr>
                  <p:cNvPr id="147" name="Rectangle 146"/>
                  <p:cNvSpPr/>
                  <p:nvPr/>
                </p:nvSpPr>
                <p:spPr>
                  <a:xfrm>
                    <a:off x="5638695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1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1,300.00</a:t>
                    </a:r>
                  </a:p>
                </p:txBody>
              </p:sp>
              <p:grpSp>
                <p:nvGrpSpPr>
                  <p:cNvPr id="148" name="Group 53"/>
                  <p:cNvGrpSpPr/>
                  <p:nvPr/>
                </p:nvGrpSpPr>
                <p:grpSpPr>
                  <a:xfrm>
                    <a:off x="5657364" y="1667685"/>
                    <a:ext cx="3733798" cy="726781"/>
                    <a:chOff x="5657364" y="1667685"/>
                    <a:chExt cx="3733798" cy="726781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5657364" y="1667685"/>
                      <a:ext cx="3733798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Accumulated Depreciation—Store Equipment</a:t>
                      </a:r>
                    </a:p>
                  </p:txBody>
                </p:sp>
                <p:cxnSp>
                  <p:nvCxnSpPr>
                    <p:cNvPr id="150" name="Straight Connector 149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46" name="Rectangle 145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2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43" name="Rectangle 142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40" name="Rectangle 139"/>
            <p:cNvSpPr/>
            <p:nvPr/>
          </p:nvSpPr>
          <p:spPr>
            <a:xfrm>
              <a:off x="4547429" y="3056965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1,300.00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761744" y="4204854"/>
            <a:ext cx="5562600" cy="1220215"/>
            <a:chOff x="1761744" y="4038600"/>
            <a:chExt cx="5562600" cy="1220215"/>
          </a:xfrm>
        </p:grpSpPr>
        <p:grpSp>
          <p:nvGrpSpPr>
            <p:cNvPr id="153" name="Group 67"/>
            <p:cNvGrpSpPr/>
            <p:nvPr/>
          </p:nvGrpSpPr>
          <p:grpSpPr>
            <a:xfrm>
              <a:off x="1761744" y="4038600"/>
              <a:ext cx="5562600" cy="1220215"/>
              <a:chOff x="1761744" y="4038600"/>
              <a:chExt cx="5562600" cy="1220215"/>
            </a:xfrm>
          </p:grpSpPr>
          <p:grpSp>
            <p:nvGrpSpPr>
              <p:cNvPr id="155" name="Group 91"/>
              <p:cNvGrpSpPr/>
              <p:nvPr/>
            </p:nvGrpSpPr>
            <p:grpSpPr>
              <a:xfrm>
                <a:off x="1761744" y="4038600"/>
                <a:ext cx="5562600" cy="1220215"/>
                <a:chOff x="1828800" y="2160495"/>
                <a:chExt cx="5562600" cy="1220215"/>
              </a:xfrm>
            </p:grpSpPr>
            <p:grpSp>
              <p:nvGrpSpPr>
                <p:cNvPr id="157" name="Group 72"/>
                <p:cNvGrpSpPr/>
                <p:nvPr/>
              </p:nvGrpSpPr>
              <p:grpSpPr>
                <a:xfrm>
                  <a:off x="1828800" y="2160495"/>
                  <a:ext cx="5486400" cy="909661"/>
                  <a:chOff x="2667000" y="2739009"/>
                  <a:chExt cx="3733800" cy="909661"/>
                </a:xfrm>
              </p:grpSpPr>
              <p:grpSp>
                <p:nvGrpSpPr>
                  <p:cNvPr id="159" name="Group 17"/>
                  <p:cNvGrpSpPr/>
                  <p:nvPr/>
                </p:nvGrpSpPr>
                <p:grpSpPr>
                  <a:xfrm>
                    <a:off x="2667000" y="2739009"/>
                    <a:ext cx="3733800" cy="909661"/>
                    <a:chOff x="5605505" y="1667685"/>
                    <a:chExt cx="3733800" cy="909661"/>
                  </a:xfrm>
                </p:grpSpPr>
                <p:sp>
                  <p:nvSpPr>
                    <p:cNvPr id="161" name="Rectangle 160"/>
                    <p:cNvSpPr/>
                    <p:nvPr/>
                  </p:nvSpPr>
                  <p:spPr>
                    <a:xfrm>
                      <a:off x="5605505" y="2025134"/>
                      <a:ext cx="1935480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0" algn="dec"/>
                        </a:tabLst>
                        <a:defRPr/>
                      </a:pPr>
                      <a:endPara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" lastClr="FFFFFF">
                            <a:lumMod val="50000"/>
                          </a:sysClr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62" name="Group 53"/>
                    <p:cNvGrpSpPr/>
                    <p:nvPr/>
                  </p:nvGrpSpPr>
                  <p:grpSpPr>
                    <a:xfrm>
                      <a:off x="5681705" y="1667685"/>
                      <a:ext cx="3657600" cy="909661"/>
                      <a:chOff x="5681705" y="1667685"/>
                      <a:chExt cx="3657600" cy="909661"/>
                    </a:xfrm>
                  </p:grpSpPr>
                  <p:cxnSp>
                    <p:nvCxnSpPr>
                      <p:cNvPr id="163" name="Straight Connector 162"/>
                      <p:cNvCxnSpPr/>
                      <p:nvPr/>
                    </p:nvCxnSpPr>
                    <p:spPr>
                      <a:xfrm>
                        <a:off x="7512034" y="2028706"/>
                        <a:ext cx="0" cy="54864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164" name="Rectangle 163"/>
                      <p:cNvSpPr/>
                      <p:nvPr/>
                    </p:nvSpPr>
                    <p:spPr>
                      <a:xfrm>
                        <a:off x="6087036" y="1667685"/>
                        <a:ext cx="2871269" cy="36933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Arial" pitchFamily="34" charset="0"/>
                            <a:cs typeface="Arial" pitchFamily="34" charset="0"/>
                          </a:rPr>
                          <a:t>Store Equipment</a:t>
                        </a:r>
                      </a:p>
                    </p:txBody>
                  </p:sp>
                  <p:cxnSp>
                    <p:nvCxnSpPr>
                      <p:cNvPr id="165" name="Straight Connector 164"/>
                      <p:cNvCxnSpPr/>
                      <p:nvPr/>
                    </p:nvCxnSpPr>
                    <p:spPr>
                      <a:xfrm flipH="1">
                        <a:off x="5681705" y="2028706"/>
                        <a:ext cx="3657600" cy="0"/>
                      </a:xfrm>
                      <a:prstGeom prst="line">
                        <a:avLst/>
                      </a:prstGeom>
                      <a:noFill/>
                      <a:ln w="1905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</p:grp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4581356" y="3101790"/>
                    <a:ext cx="1819444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1371600" algn="dec"/>
                      </a:tabLst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58" name="Rectangle 37"/>
                <p:cNvSpPr/>
                <p:nvPr/>
              </p:nvSpPr>
              <p:spPr>
                <a:xfrm>
                  <a:off x="4722447" y="3072933"/>
                  <a:ext cx="2668953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6" name="Rectangle 155"/>
              <p:cNvSpPr/>
              <p:nvPr/>
            </p:nvSpPr>
            <p:spPr>
              <a:xfrm>
                <a:off x="4547429" y="4401670"/>
                <a:ext cx="2743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2286000" algn="dec"/>
                  </a:tabLst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	2,000.00</a:t>
                </a:r>
              </a:p>
            </p:txBody>
          </p:sp>
        </p:grpSp>
        <p:sp>
          <p:nvSpPr>
            <p:cNvPr id="154" name="Rectangle 153"/>
            <p:cNvSpPr/>
            <p:nvPr/>
          </p:nvSpPr>
          <p:spPr>
            <a:xfrm>
              <a:off x="1816608" y="4410635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2,000.00</a:t>
              </a: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752600" y="5271654"/>
            <a:ext cx="5562600" cy="1220215"/>
            <a:chOff x="1752600" y="5105400"/>
            <a:chExt cx="5562600" cy="1220215"/>
          </a:xfrm>
        </p:grpSpPr>
        <p:grpSp>
          <p:nvGrpSpPr>
            <p:cNvPr id="167" name="Group 91"/>
            <p:cNvGrpSpPr/>
            <p:nvPr/>
          </p:nvGrpSpPr>
          <p:grpSpPr>
            <a:xfrm>
              <a:off x="1752600" y="5105400"/>
              <a:ext cx="5562600" cy="1220215"/>
              <a:chOff x="1828800" y="2160495"/>
              <a:chExt cx="5562600" cy="1220215"/>
            </a:xfrm>
          </p:grpSpPr>
          <p:grpSp>
            <p:nvGrpSpPr>
              <p:cNvPr id="169" name="Group 72"/>
              <p:cNvGrpSpPr/>
              <p:nvPr/>
            </p:nvGrpSpPr>
            <p:grpSpPr>
              <a:xfrm>
                <a:off x="1828800" y="2160495"/>
                <a:ext cx="5486400" cy="726781"/>
                <a:chOff x="2667000" y="2739009"/>
                <a:chExt cx="3733800" cy="726781"/>
              </a:xfrm>
            </p:grpSpPr>
            <p:grpSp>
              <p:nvGrpSpPr>
                <p:cNvPr id="171" name="Group 17"/>
                <p:cNvGrpSpPr/>
                <p:nvPr/>
              </p:nvGrpSpPr>
              <p:grpSpPr>
                <a:xfrm>
                  <a:off x="2667000" y="2739009"/>
                  <a:ext cx="3733800" cy="726781"/>
                  <a:chOff x="5605505" y="1667685"/>
                  <a:chExt cx="3733800" cy="726781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>
                    <a:off x="5605505" y="2025134"/>
                    <a:ext cx="193548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74" name="Group 53"/>
                  <p:cNvGrpSpPr/>
                  <p:nvPr/>
                </p:nvGrpSpPr>
                <p:grpSpPr>
                  <a:xfrm>
                    <a:off x="5681705" y="1667685"/>
                    <a:ext cx="3657600" cy="726781"/>
                    <a:chOff x="5681705" y="1667685"/>
                    <a:chExt cx="3657600" cy="726781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Gain on Plant Assets</a:t>
                      </a:r>
                    </a:p>
                  </p:txBody>
                </p:sp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72" name="Rectangle 171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0" name="Rectangle 169"/>
              <p:cNvSpPr/>
              <p:nvPr/>
            </p:nvSpPr>
            <p:spPr>
              <a:xfrm>
                <a:off x="4722447" y="3072933"/>
                <a:ext cx="266895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8" name="Rectangle 167"/>
            <p:cNvSpPr/>
            <p:nvPr/>
          </p:nvSpPr>
          <p:spPr>
            <a:xfrm>
              <a:off x="4572000" y="5462208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150.00</a:t>
              </a:r>
            </a:p>
          </p:txBody>
        </p:sp>
      </p:grpSp>
      <p:sp>
        <p:nvSpPr>
          <p:cNvPr id="178" name="Down Arrow 177"/>
          <p:cNvSpPr/>
          <p:nvPr/>
        </p:nvSpPr>
        <p:spPr>
          <a:xfrm flipV="1">
            <a:off x="5867400" y="5698374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81" name="Flowchart: Delay 18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  <p:bldP spid="137" grpId="0" animBg="1"/>
      <p:bldP spid="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Selling a Plant Asset for </a:t>
            </a:r>
            <a:br>
              <a:rPr lang="en-US" sz="3000" dirty="0"/>
            </a:br>
            <a:r>
              <a:rPr lang="en-US" sz="3000" dirty="0"/>
              <a:t>More Than Book Value</a:t>
            </a:r>
          </a:p>
        </p:txBody>
      </p:sp>
      <p:pic>
        <p:nvPicPr>
          <p:cNvPr id="24" name="Picture 23" descr="Chapter 19_Page 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8229600" cy="162404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57200" y="1524000"/>
            <a:ext cx="6064250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May 1, 20X5.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cash from sale of desk, $850.00: original cost, $2,000.00; accumulated depreciation through May 1, 20X5, $1,300.00. Receipt No. 582.</a:t>
            </a:r>
          </a:p>
        </p:txBody>
      </p:sp>
      <p:grpSp>
        <p:nvGrpSpPr>
          <p:cNvPr id="26" name="Group 10"/>
          <p:cNvGrpSpPr/>
          <p:nvPr/>
        </p:nvGrpSpPr>
        <p:grpSpPr>
          <a:xfrm>
            <a:off x="304800" y="3886200"/>
            <a:ext cx="4572000" cy="1203067"/>
            <a:chOff x="304800" y="5597547"/>
            <a:chExt cx="4572000" cy="1203067"/>
          </a:xfrm>
        </p:grpSpPr>
        <p:grpSp>
          <p:nvGrpSpPr>
            <p:cNvPr id="27" name="Group 10"/>
            <p:cNvGrpSpPr/>
            <p:nvPr/>
          </p:nvGrpSpPr>
          <p:grpSpPr>
            <a:xfrm>
              <a:off x="304800" y="5597547"/>
              <a:ext cx="838199" cy="791585"/>
              <a:chOff x="5181600" y="2622175"/>
              <a:chExt cx="838199" cy="791585"/>
            </a:xfrm>
          </p:grpSpPr>
          <p:sp>
            <p:nvSpPr>
              <p:cNvPr id="29" name="Line 20"/>
              <p:cNvSpPr>
                <a:spLocks noChangeShapeType="1"/>
              </p:cNvSpPr>
              <p:nvPr/>
            </p:nvSpPr>
            <p:spPr bwMode="auto">
              <a:xfrm flipH="1">
                <a:off x="5360893" y="2622175"/>
                <a:ext cx="658906" cy="6096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51816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45460" y="5969617"/>
              <a:ext cx="42313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Record an entry to remove the asset and its accumulated depreciation, record the gain, and record cash.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1200" y="3886200"/>
            <a:ext cx="2575560" cy="2286000"/>
            <a:chOff x="5791200" y="4114800"/>
            <a:chExt cx="2575560" cy="2286000"/>
          </a:xfrm>
        </p:grpSpPr>
        <p:grpSp>
          <p:nvGrpSpPr>
            <p:cNvPr id="32" name="Group 15"/>
            <p:cNvGrpSpPr/>
            <p:nvPr/>
          </p:nvGrpSpPr>
          <p:grpSpPr>
            <a:xfrm>
              <a:off x="5791200" y="4114800"/>
              <a:ext cx="2575560" cy="1828800"/>
              <a:chOff x="-670560" y="5486400"/>
              <a:chExt cx="2575560" cy="1828800"/>
            </a:xfrm>
          </p:grpSpPr>
          <p:grpSp>
            <p:nvGrpSpPr>
              <p:cNvPr id="34" name="Group 14"/>
              <p:cNvGrpSpPr/>
              <p:nvPr/>
            </p:nvGrpSpPr>
            <p:grpSpPr>
              <a:xfrm>
                <a:off x="1539240" y="5486400"/>
                <a:ext cx="365760" cy="1828800"/>
                <a:chOff x="5181600" y="2514600"/>
                <a:chExt cx="365760" cy="1828800"/>
              </a:xfrm>
            </p:grpSpPr>
            <p:sp>
              <p:nvSpPr>
                <p:cNvPr id="3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257800" y="2514600"/>
                  <a:ext cx="152400" cy="182880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Rectangle 11"/>
                <p:cNvSpPr>
                  <a:spLocks noChangeArrowheads="1"/>
                </p:cNvSpPr>
                <p:nvPr/>
              </p:nvSpPr>
              <p:spPr bwMode="auto">
                <a:xfrm>
                  <a:off x="5181600" y="294939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-670560" y="5857564"/>
                <a:ext cx="2286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Complete Section 2 of the plant asset record.</a:t>
                </a:r>
              </a:p>
            </p:txBody>
          </p:sp>
        </p:grpSp>
        <p:sp>
          <p:nvSpPr>
            <p:cNvPr id="33" name="Right Brace 32"/>
            <p:cNvSpPr/>
            <p:nvPr/>
          </p:nvSpPr>
          <p:spPr>
            <a:xfrm>
              <a:off x="7772400" y="5486400"/>
              <a:ext cx="228600" cy="914400"/>
            </a:xfrm>
            <a:prstGeom prst="rightBrac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50153"/>
            <a:ext cx="7315200" cy="79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53" name="Flowchart: Delay 5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Selling a Plant Asset for </a:t>
            </a:r>
            <a:br>
              <a:rPr lang="en-US" sz="3000" dirty="0"/>
            </a:br>
            <a:r>
              <a:rPr lang="en-US" sz="3000" dirty="0"/>
              <a:t>Less Than Book Value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type="body" sz="quarter" idx="15"/>
          </p:nvPr>
        </p:nvSpPr>
        <p:spPr>
          <a:xfrm>
            <a:off x="459443" y="1706628"/>
            <a:ext cx="8033657" cy="1344547"/>
          </a:xfrm>
        </p:spPr>
        <p:txBody>
          <a:bodyPr/>
          <a:lstStyle/>
          <a:p>
            <a:pPr marL="369888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decrease in equity that results when a plant asset </a:t>
            </a:r>
            <a:br>
              <a:rPr lang="en-US" dirty="0"/>
            </a:br>
            <a:r>
              <a:rPr lang="en-US" dirty="0"/>
              <a:t>is sold for less than book value is called </a:t>
            </a:r>
            <a:r>
              <a:rPr lang="en-US" b="1" dirty="0">
                <a:solidFill>
                  <a:srgbClr val="0070C0"/>
                </a:solidFill>
              </a:rPr>
              <a:t>loss on plant assets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Selling a Plant Asset for </a:t>
            </a:r>
            <a:br>
              <a:rPr lang="en-US" sz="3000" dirty="0"/>
            </a:br>
            <a:r>
              <a:rPr lang="en-US" sz="3000" dirty="0"/>
              <a:t>Less Than Book Value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810511" y="1545411"/>
            <a:ext cx="5513834" cy="4495800"/>
            <a:chOff x="1810511" y="1371600"/>
            <a:chExt cx="5513834" cy="4495800"/>
          </a:xfrm>
        </p:grpSpPr>
        <p:sp>
          <p:nvSpPr>
            <p:cNvPr id="146" name="Rectangle 145"/>
            <p:cNvSpPr/>
            <p:nvPr/>
          </p:nvSpPr>
          <p:spPr>
            <a:xfrm>
              <a:off x="1847850" y="1571625"/>
              <a:ext cx="5410200" cy="4295775"/>
            </a:xfrm>
            <a:prstGeom prst="rect">
              <a:avLst/>
            </a:prstGeom>
            <a:gradFill flip="none" rotWithShape="1">
              <a:gsLst>
                <a:gs pos="0">
                  <a:srgbClr val="F79646">
                    <a:lumMod val="40000"/>
                    <a:lumOff val="60000"/>
                  </a:srgbClr>
                </a:gs>
                <a:gs pos="50000">
                  <a:srgbClr val="FEF1E6"/>
                </a:gs>
                <a:gs pos="100000">
                  <a:srgbClr val="F79646">
                    <a:lumMod val="20000"/>
                    <a:lumOff val="80000"/>
                    <a:alpha val="43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7" name="Group 90"/>
            <p:cNvGrpSpPr/>
            <p:nvPr/>
          </p:nvGrpSpPr>
          <p:grpSpPr>
            <a:xfrm>
              <a:off x="1810511" y="1371600"/>
              <a:ext cx="5513834" cy="1220217"/>
              <a:chOff x="1877567" y="2160495"/>
              <a:chExt cx="5513834" cy="1220217"/>
            </a:xfrm>
          </p:grpSpPr>
          <p:grpSp>
            <p:nvGrpSpPr>
              <p:cNvPr id="148" name="Group 72"/>
              <p:cNvGrpSpPr/>
              <p:nvPr/>
            </p:nvGrpSpPr>
            <p:grpSpPr>
              <a:xfrm>
                <a:off x="1877567" y="2160495"/>
                <a:ext cx="5437632" cy="726781"/>
                <a:chOff x="2700189" y="2739009"/>
                <a:chExt cx="3700611" cy="726781"/>
              </a:xfrm>
            </p:grpSpPr>
            <p:grpSp>
              <p:nvGrpSpPr>
                <p:cNvPr id="152" name="Group 17"/>
                <p:cNvGrpSpPr/>
                <p:nvPr/>
              </p:nvGrpSpPr>
              <p:grpSpPr>
                <a:xfrm>
                  <a:off x="2700189" y="2739009"/>
                  <a:ext cx="3700611" cy="726781"/>
                  <a:chOff x="5638694" y="1667685"/>
                  <a:chExt cx="3700611" cy="726781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5638694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200.00</a:t>
                    </a:r>
                  </a:p>
                </p:txBody>
              </p:sp>
              <p:grpSp>
                <p:nvGrpSpPr>
                  <p:cNvPr id="155" name="Group 53"/>
                  <p:cNvGrpSpPr/>
                  <p:nvPr/>
                </p:nvGrpSpPr>
                <p:grpSpPr>
                  <a:xfrm>
                    <a:off x="5681705" y="1667685"/>
                    <a:ext cx="3657600" cy="726781"/>
                    <a:chOff x="5681705" y="1667685"/>
                    <a:chExt cx="3657600" cy="726781"/>
                  </a:xfrm>
                </p:grpSpPr>
                <p:sp>
                  <p:nvSpPr>
                    <p:cNvPr id="156" name="Rectangle 155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Cash</a:t>
                      </a:r>
                    </a:p>
                  </p:txBody>
                </p:sp>
                <p:cxnSp>
                  <p:nvCxnSpPr>
                    <p:cNvPr id="157" name="Straight Connector 156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58" name="Straight Connector 157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53" name="Rectangle 152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49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59" name="Down Arrow 158"/>
          <p:cNvSpPr/>
          <p:nvPr/>
        </p:nvSpPr>
        <p:spPr>
          <a:xfrm>
            <a:off x="3048000" y="3298011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Down Arrow 159"/>
          <p:cNvSpPr/>
          <p:nvPr/>
        </p:nvSpPr>
        <p:spPr>
          <a:xfrm flipH="1" flipV="1">
            <a:off x="3048000" y="4667445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Down Arrow 160"/>
          <p:cNvSpPr/>
          <p:nvPr/>
        </p:nvSpPr>
        <p:spPr>
          <a:xfrm flipV="1">
            <a:off x="3048000" y="1972131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1801369" y="2894583"/>
            <a:ext cx="5513832" cy="1220217"/>
            <a:chOff x="1801369" y="2705100"/>
            <a:chExt cx="5513832" cy="1220217"/>
          </a:xfrm>
        </p:grpSpPr>
        <p:grpSp>
          <p:nvGrpSpPr>
            <p:cNvPr id="163" name="Group 91"/>
            <p:cNvGrpSpPr/>
            <p:nvPr/>
          </p:nvGrpSpPr>
          <p:grpSpPr>
            <a:xfrm>
              <a:off x="1801369" y="2705100"/>
              <a:ext cx="5513832" cy="1220217"/>
              <a:chOff x="1877569" y="2160495"/>
              <a:chExt cx="5513832" cy="1220217"/>
            </a:xfrm>
          </p:grpSpPr>
          <p:grpSp>
            <p:nvGrpSpPr>
              <p:cNvPr id="165" name="Group 72"/>
              <p:cNvGrpSpPr/>
              <p:nvPr/>
            </p:nvGrpSpPr>
            <p:grpSpPr>
              <a:xfrm>
                <a:off x="1877569" y="2160495"/>
                <a:ext cx="5513830" cy="726781"/>
                <a:chOff x="2700190" y="2739009"/>
                <a:chExt cx="3752467" cy="726781"/>
              </a:xfrm>
            </p:grpSpPr>
            <p:grpSp>
              <p:nvGrpSpPr>
                <p:cNvPr id="169" name="Group 17"/>
                <p:cNvGrpSpPr/>
                <p:nvPr/>
              </p:nvGrpSpPr>
              <p:grpSpPr>
                <a:xfrm>
                  <a:off x="2700190" y="2739009"/>
                  <a:ext cx="3752467" cy="726781"/>
                  <a:chOff x="5638695" y="1667685"/>
                  <a:chExt cx="3752467" cy="726781"/>
                </a:xfrm>
              </p:grpSpPr>
              <p:sp>
                <p:nvSpPr>
                  <p:cNvPr id="171" name="Rectangle 170"/>
                  <p:cNvSpPr/>
                  <p:nvPr/>
                </p:nvSpPr>
                <p:spPr>
                  <a:xfrm>
                    <a:off x="5638695" y="2025134"/>
                    <a:ext cx="18669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1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	3,300.00</a:t>
                    </a:r>
                  </a:p>
                </p:txBody>
              </p:sp>
              <p:grpSp>
                <p:nvGrpSpPr>
                  <p:cNvPr id="172" name="Group 53"/>
                  <p:cNvGrpSpPr/>
                  <p:nvPr/>
                </p:nvGrpSpPr>
                <p:grpSpPr>
                  <a:xfrm>
                    <a:off x="5657364" y="1667685"/>
                    <a:ext cx="3733798" cy="726781"/>
                    <a:chOff x="5657364" y="1667685"/>
                    <a:chExt cx="3733798" cy="726781"/>
                  </a:xfrm>
                </p:grpSpPr>
                <p:sp>
                  <p:nvSpPr>
                    <p:cNvPr id="173" name="Rectangle 172"/>
                    <p:cNvSpPr/>
                    <p:nvPr/>
                  </p:nvSpPr>
                  <p:spPr>
                    <a:xfrm>
                      <a:off x="5657364" y="1667685"/>
                      <a:ext cx="3733798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Accumulated Depreciation—Store Equipment</a:t>
                      </a:r>
                    </a:p>
                  </p:txBody>
                </p:sp>
                <p:cxnSp>
                  <p:nvCxnSpPr>
                    <p:cNvPr id="174" name="Straight Connector 173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75" name="Straight Connector 174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70" name="Rectangle 169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6" name="Group 80"/>
              <p:cNvGrpSpPr/>
              <p:nvPr/>
            </p:nvGrpSpPr>
            <p:grpSpPr>
              <a:xfrm>
                <a:off x="4569312" y="2523566"/>
                <a:ext cx="2822089" cy="857146"/>
                <a:chOff x="1950721" y="1456765"/>
                <a:chExt cx="1965959" cy="2069633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2057400" y="2783251"/>
                  <a:ext cx="1859280" cy="74314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1950721" y="1456765"/>
                  <a:ext cx="1912877" cy="891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2286000" algn="dec"/>
                    </a:tabLst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64" name="Rectangle 163"/>
            <p:cNvSpPr/>
            <p:nvPr/>
          </p:nvSpPr>
          <p:spPr>
            <a:xfrm>
              <a:off x="4547429" y="3056965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3,300.00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761744" y="4212411"/>
            <a:ext cx="5562600" cy="1220215"/>
            <a:chOff x="1761744" y="4038600"/>
            <a:chExt cx="5562600" cy="1220215"/>
          </a:xfrm>
        </p:grpSpPr>
        <p:grpSp>
          <p:nvGrpSpPr>
            <p:cNvPr id="177" name="Group 91"/>
            <p:cNvGrpSpPr/>
            <p:nvPr/>
          </p:nvGrpSpPr>
          <p:grpSpPr>
            <a:xfrm>
              <a:off x="1761744" y="4038600"/>
              <a:ext cx="5562600" cy="1220215"/>
              <a:chOff x="1828800" y="2160495"/>
              <a:chExt cx="5562600" cy="1220215"/>
            </a:xfrm>
          </p:grpSpPr>
          <p:grpSp>
            <p:nvGrpSpPr>
              <p:cNvPr id="179" name="Group 72"/>
              <p:cNvGrpSpPr/>
              <p:nvPr/>
            </p:nvGrpSpPr>
            <p:grpSpPr>
              <a:xfrm>
                <a:off x="1828800" y="2160495"/>
                <a:ext cx="5486400" cy="909661"/>
                <a:chOff x="2667000" y="2739009"/>
                <a:chExt cx="3733800" cy="909661"/>
              </a:xfrm>
            </p:grpSpPr>
            <p:grpSp>
              <p:nvGrpSpPr>
                <p:cNvPr id="181" name="Group 17"/>
                <p:cNvGrpSpPr/>
                <p:nvPr/>
              </p:nvGrpSpPr>
              <p:grpSpPr>
                <a:xfrm>
                  <a:off x="2667000" y="2739009"/>
                  <a:ext cx="3733800" cy="909661"/>
                  <a:chOff x="5605505" y="1667685"/>
                  <a:chExt cx="3733800" cy="909661"/>
                </a:xfrm>
              </p:grpSpPr>
              <p:sp>
                <p:nvSpPr>
                  <p:cNvPr id="183" name="Rectangle 182"/>
                  <p:cNvSpPr/>
                  <p:nvPr/>
                </p:nvSpPr>
                <p:spPr>
                  <a:xfrm>
                    <a:off x="5605505" y="2025134"/>
                    <a:ext cx="193548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84" name="Group 53"/>
                  <p:cNvGrpSpPr/>
                  <p:nvPr/>
                </p:nvGrpSpPr>
                <p:grpSpPr>
                  <a:xfrm>
                    <a:off x="5681705" y="1667685"/>
                    <a:ext cx="3657600" cy="909661"/>
                    <a:chOff x="5681705" y="1667685"/>
                    <a:chExt cx="3657600" cy="909661"/>
                  </a:xfrm>
                </p:grpSpPr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>
                      <a:off x="7512034" y="2028706"/>
                      <a:ext cx="0" cy="54864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186" name="Rectangle 185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Loss on Plant Assets</a:t>
                      </a:r>
                    </a:p>
                  </p:txBody>
                </p: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82" name="Rectangle 181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0" name="Rectangle 179"/>
              <p:cNvSpPr/>
              <p:nvPr/>
            </p:nvSpPr>
            <p:spPr>
              <a:xfrm>
                <a:off x="4722447" y="3072933"/>
                <a:ext cx="266895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8" name="Rectangle 177"/>
            <p:cNvSpPr/>
            <p:nvPr/>
          </p:nvSpPr>
          <p:spPr>
            <a:xfrm>
              <a:off x="1816608" y="4410635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300.00</a:t>
              </a:r>
            </a:p>
          </p:txBody>
        </p:sp>
      </p:grpSp>
      <p:sp>
        <p:nvSpPr>
          <p:cNvPr id="188" name="Down Arrow 187"/>
          <p:cNvSpPr/>
          <p:nvPr/>
        </p:nvSpPr>
        <p:spPr>
          <a:xfrm>
            <a:off x="5867400" y="5705931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9" name="Group 188"/>
          <p:cNvGrpSpPr/>
          <p:nvPr/>
        </p:nvGrpSpPr>
        <p:grpSpPr>
          <a:xfrm>
            <a:off x="1752600" y="5279211"/>
            <a:ext cx="5562600" cy="1220215"/>
            <a:chOff x="1752600" y="5105400"/>
            <a:chExt cx="5562600" cy="1220215"/>
          </a:xfrm>
        </p:grpSpPr>
        <p:grpSp>
          <p:nvGrpSpPr>
            <p:cNvPr id="190" name="Group 91"/>
            <p:cNvGrpSpPr/>
            <p:nvPr/>
          </p:nvGrpSpPr>
          <p:grpSpPr>
            <a:xfrm>
              <a:off x="1752600" y="5105400"/>
              <a:ext cx="5562600" cy="1220215"/>
              <a:chOff x="1828800" y="2160495"/>
              <a:chExt cx="5562600" cy="1220215"/>
            </a:xfrm>
          </p:grpSpPr>
          <p:grpSp>
            <p:nvGrpSpPr>
              <p:cNvPr id="193" name="Group 72"/>
              <p:cNvGrpSpPr/>
              <p:nvPr/>
            </p:nvGrpSpPr>
            <p:grpSpPr>
              <a:xfrm>
                <a:off x="1828800" y="2160495"/>
                <a:ext cx="5486400" cy="726781"/>
                <a:chOff x="2667000" y="2739009"/>
                <a:chExt cx="3733800" cy="726781"/>
              </a:xfrm>
            </p:grpSpPr>
            <p:grpSp>
              <p:nvGrpSpPr>
                <p:cNvPr id="195" name="Group 17"/>
                <p:cNvGrpSpPr/>
                <p:nvPr/>
              </p:nvGrpSpPr>
              <p:grpSpPr>
                <a:xfrm>
                  <a:off x="2667000" y="2739009"/>
                  <a:ext cx="3733800" cy="726781"/>
                  <a:chOff x="5605505" y="1667685"/>
                  <a:chExt cx="3733800" cy="726781"/>
                </a:xfrm>
              </p:grpSpPr>
              <p:sp>
                <p:nvSpPr>
                  <p:cNvPr id="197" name="Rectangle 196"/>
                  <p:cNvSpPr/>
                  <p:nvPr/>
                </p:nvSpPr>
                <p:spPr>
                  <a:xfrm>
                    <a:off x="5605505" y="2025134"/>
                    <a:ext cx="193548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>
                        <a:tab pos="2286000" algn="dec"/>
                      </a:tabLst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98" name="Group 53"/>
                  <p:cNvGrpSpPr/>
                  <p:nvPr/>
                </p:nvGrpSpPr>
                <p:grpSpPr>
                  <a:xfrm>
                    <a:off x="5681705" y="1667685"/>
                    <a:ext cx="3657600" cy="726781"/>
                    <a:chOff x="5681705" y="1667685"/>
                    <a:chExt cx="3657600" cy="726781"/>
                  </a:xfrm>
                </p:grpSpPr>
                <p:sp>
                  <p:nvSpPr>
                    <p:cNvPr id="199" name="Rectangle 198"/>
                    <p:cNvSpPr/>
                    <p:nvPr/>
                  </p:nvSpPr>
                  <p:spPr>
                    <a:xfrm>
                      <a:off x="6087036" y="1667685"/>
                      <a:ext cx="287126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Office Equipment</a:t>
                      </a:r>
                    </a:p>
                  </p:txBody>
                </p: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flipH="1">
                      <a:off x="5681705" y="2028706"/>
                      <a:ext cx="3657600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>
                      <a:off x="7512034" y="2028706"/>
                      <a:ext cx="0" cy="36576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</p:grpSp>
            </p:grpSp>
            <p:sp>
              <p:nvSpPr>
                <p:cNvPr id="196" name="Rectangle 195"/>
                <p:cNvSpPr/>
                <p:nvPr/>
              </p:nvSpPr>
              <p:spPr>
                <a:xfrm>
                  <a:off x="4581356" y="3101790"/>
                  <a:ext cx="181944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371600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>
                        <a:lumMod val="50000"/>
                      </a:sysClr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4" name="Rectangle 193"/>
              <p:cNvSpPr/>
              <p:nvPr/>
            </p:nvSpPr>
            <p:spPr>
              <a:xfrm>
                <a:off x="4722447" y="3072933"/>
                <a:ext cx="266895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1" name="Rectangle 190"/>
            <p:cNvSpPr/>
            <p:nvPr/>
          </p:nvSpPr>
          <p:spPr>
            <a:xfrm>
              <a:off x="4572000" y="5462208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	3,800.00</a:t>
              </a: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828800" y="5468470"/>
              <a:ext cx="274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286000" algn="dec"/>
                </a:tabLst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Bal.	3,800.00</a:t>
              </a: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204" name="Flowchart: Delay 20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504</Words>
  <Application>Microsoft Macintosh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LESSON 19-4 Disposing of Plant Assets</vt:lpstr>
      <vt:lpstr>Selling a Plant Asset for Book Value</vt:lpstr>
      <vt:lpstr>Selling a Plant Asset for Book Value</vt:lpstr>
      <vt:lpstr>Recording Depreciation Expense on Disposal of an Asset</vt:lpstr>
      <vt:lpstr>Recording Depreciation Expense on Disposal of an Asset</vt:lpstr>
      <vt:lpstr>Selling a Plant Asset for  More Than Book Value</vt:lpstr>
      <vt:lpstr>Selling a Plant Asset for  More Than Book Value</vt:lpstr>
      <vt:lpstr>Selling a Plant Asset for  Less Than Book Value</vt:lpstr>
      <vt:lpstr>Selling a Plant Asset for  Less Than Book Value</vt:lpstr>
      <vt:lpstr>Selling a Plant Asset for  Less Than Book Value</vt:lpstr>
      <vt:lpstr>Lesson 19-4 Audit Your Understanding</vt:lpstr>
      <vt:lpstr>Lesson 19-4 Audit Your Understanding</vt:lpstr>
      <vt:lpstr>Lesson 19-4 Audit Your Understanding</vt:lpstr>
      <vt:lpstr>Lesson 19-4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359</cp:revision>
  <dcterms:created xsi:type="dcterms:W3CDTF">2012-07-02T15:51:50Z</dcterms:created>
  <dcterms:modified xsi:type="dcterms:W3CDTF">2018-02-02T11:41:19Z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