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5"/>
  </p:notesMasterIdLst>
  <p:sldIdLst>
    <p:sldId id="355" r:id="rId3"/>
    <p:sldId id="368" r:id="rId4"/>
    <p:sldId id="395" r:id="rId5"/>
    <p:sldId id="396" r:id="rId6"/>
    <p:sldId id="369" r:id="rId7"/>
    <p:sldId id="371" r:id="rId8"/>
    <p:sldId id="397" r:id="rId9"/>
    <p:sldId id="398" r:id="rId10"/>
    <p:sldId id="345" r:id="rId11"/>
    <p:sldId id="346" r:id="rId12"/>
    <p:sldId id="347" r:id="rId13"/>
    <p:sldId id="34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2">
          <p15:clr>
            <a:srgbClr val="A4A3A4"/>
          </p15:clr>
        </p15:guide>
        <p15:guide id="4" orient="horz" pos="1103">
          <p15:clr>
            <a:srgbClr val="A4A3A4"/>
          </p15:clr>
        </p15:guide>
        <p15:guide id="5" orient="horz" pos="703">
          <p15:clr>
            <a:srgbClr val="A4A3A4"/>
          </p15:clr>
        </p15:guide>
        <p15:guide id="6" pos="5517">
          <p15:clr>
            <a:srgbClr val="A4A3A4"/>
          </p15:clr>
        </p15:guide>
        <p15:guide id="7" pos="300">
          <p15:clr>
            <a:srgbClr val="A4A3A4"/>
          </p15:clr>
        </p15:guide>
        <p15:guide id="8" pos="528">
          <p15:clr>
            <a:srgbClr val="A4A3A4"/>
          </p15:clr>
        </p15:guide>
        <p15:guide id="9" pos="718">
          <p15:clr>
            <a:srgbClr val="A4A3A4"/>
          </p15:clr>
        </p15:guide>
        <p15:guide id="10" pos="105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28" clrIdx="0"/>
  <p:cmAuthor id="1" name="McLaughlin" initials="CM" lastIdx="3" clrIdx="1"/>
  <p:cmAuthor id="2" name="Scelsi, Darcy" initials="SD" lastIdx="2" clrIdx="2">
    <p:extLst>
      <p:ext uri="{19B8F6BF-5375-455C-9EA6-DF929625EA0E}">
        <p15:presenceInfo xmlns="" xmlns:p15="http://schemas.microsoft.com/office/powerpoint/2012/main" userId="S-1-5-21-4027829005-1107895287-290554039-24582" providerId="AD"/>
      </p:ext>
    </p:extLst>
  </p:cmAuthor>
  <p:cmAuthor id="3" name="006904" initials="0" lastIdx="0" clrIdx="3"/>
  <p:cmAuthor id="4" name="Ann Borman" initials="AB" lastIdx="3" clrIdx="4">
    <p:extLst>
      <p:ext uri="{19B8F6BF-5375-455C-9EA6-DF929625EA0E}">
        <p15:presenceInfo xmlns="" xmlns:p15="http://schemas.microsoft.com/office/powerpoint/2012/main" userId="64b9a9a8dd4b28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1E6"/>
    <a:srgbClr val="B6D5AB"/>
    <a:srgbClr val="EA0000"/>
    <a:srgbClr val="77933C"/>
    <a:srgbClr val="FF3300"/>
    <a:srgbClr val="FF0000"/>
    <a:srgbClr val="CC0000"/>
    <a:srgbClr val="73BEF1"/>
    <a:srgbClr val="1376B9"/>
    <a:srgbClr val="1312B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93" autoAdjust="0"/>
    <p:restoredTop sz="94686" autoAdjust="0"/>
  </p:normalViewPr>
  <p:slideViewPr>
    <p:cSldViewPr>
      <p:cViewPr varScale="1">
        <p:scale>
          <a:sx n="126" d="100"/>
          <a:sy n="126" d="100"/>
        </p:scale>
        <p:origin x="-738" y="-90"/>
      </p:cViewPr>
      <p:guideLst>
        <p:guide orient="horz" pos="2160"/>
        <p:guide orient="horz" pos="1922"/>
        <p:guide orient="horz" pos="1103"/>
        <p:guide orient="horz" pos="703"/>
        <p:guide pos="2880"/>
        <p:guide pos="5517"/>
        <p:guide pos="300"/>
        <p:guide pos="528"/>
        <p:guide pos="720"/>
        <p:guide pos="1051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82895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8021232" cy="1202118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19-5 </a:t>
            </a:r>
            <a:r>
              <a:rPr lang="en-IN" sz="4000" dirty="0">
                <a:solidFill>
                  <a:schemeClr val="bg1"/>
                </a:solidFill>
              </a:rPr>
              <a:t>Declining-Balance Method</a:t>
            </a:r>
            <a:br>
              <a:rPr lang="en-IN" sz="4000" dirty="0">
                <a:solidFill>
                  <a:schemeClr val="bg1"/>
                </a:solidFill>
              </a:rPr>
            </a:br>
            <a:r>
              <a:rPr lang="en-IN" sz="4000" dirty="0">
                <a:solidFill>
                  <a:schemeClr val="bg1"/>
                </a:solidFill>
              </a:rPr>
              <a:t>	  of Depreciation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59620" y="2941218"/>
            <a:ext cx="6853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marR="0" lvl="0" indent="-8001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11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Calculate depreciation using the double declining-balance method.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447800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6250" y="722166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19-5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798"/>
            <a:ext cx="8033657" cy="1148716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2.	</a:t>
            </a:r>
            <a:r>
              <a:rPr lang="en-US" dirty="0">
                <a:ea typeface="Times New Roman"/>
                <a:cs typeface="MyriadPro-Regular"/>
              </a:rPr>
              <a:t>What is the declining-balance method that uses twice the straight-line rate?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1273" y="3048000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Double declining-balance method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10</a:t>
            </a: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6250" y="722166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19-5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798"/>
            <a:ext cx="8033657" cy="1224916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3.	</a:t>
            </a:r>
            <a:r>
              <a:rPr lang="en-US" dirty="0">
                <a:ea typeface="Times New Roman"/>
                <a:cs typeface="MyriadPro-Regular"/>
              </a:rPr>
              <a:t>What change occurs in the annual depreciation expense calculated using the declining-balance method?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1273" y="3048000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Depreciation expense declines each year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11</a:t>
            </a: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6250" y="722166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19-5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93355"/>
            <a:ext cx="8033657" cy="996316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4.	</a:t>
            </a:r>
            <a:r>
              <a:rPr lang="en-US" dirty="0">
                <a:ea typeface="Times New Roman"/>
                <a:cs typeface="MyriadPro-Regular"/>
              </a:rPr>
              <a:t>An asset is never depreciated below what amount?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1273" y="3048000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Its estimated salvage value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12</a:t>
            </a: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80240"/>
            <a:ext cx="7886700" cy="750887"/>
          </a:xfrm>
        </p:spPr>
        <p:txBody>
          <a:bodyPr>
            <a:noAutofit/>
          </a:bodyPr>
          <a:lstStyle/>
          <a:p>
            <a:r>
              <a:rPr lang="en-US" sz="3000" dirty="0"/>
              <a:t>Calculating Depreciation Using the </a:t>
            </a:r>
            <a:br>
              <a:rPr lang="en-US" sz="3000" dirty="0"/>
            </a:br>
            <a:r>
              <a:rPr lang="en-US" sz="3000" dirty="0"/>
              <a:t>Double Declining-Balance Method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>
          <a:xfrm>
            <a:off x="459443" y="1715922"/>
            <a:ext cx="8033657" cy="3846677"/>
          </a:xfrm>
        </p:spPr>
        <p:txBody>
          <a:bodyPr>
            <a:noAutofit/>
          </a:bodyPr>
          <a:lstStyle/>
          <a:p>
            <a:pPr marL="369888" indent="-36988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Any method of depreciation that records greater depreciation expense in the early years and less depreciation expense in the later years is called </a:t>
            </a:r>
            <a:r>
              <a:rPr lang="en-US" sz="2000" b="1" dirty="0">
                <a:solidFill>
                  <a:srgbClr val="0070C0"/>
                </a:solidFill>
              </a:rPr>
              <a:t>accelerated depreciation</a:t>
            </a:r>
            <a:r>
              <a:rPr lang="en-US" sz="2000" dirty="0"/>
              <a:t>. </a:t>
            </a:r>
          </a:p>
          <a:p>
            <a:pPr marL="369888" indent="-36988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The </a:t>
            </a:r>
            <a:r>
              <a:rPr lang="en-US" sz="2000" b="1" dirty="0">
                <a:solidFill>
                  <a:srgbClr val="0070C0"/>
                </a:solidFill>
              </a:rPr>
              <a:t>declining-balance method of depreciation </a:t>
            </a:r>
            <a:r>
              <a:rPr lang="en-US" sz="2000" dirty="0"/>
              <a:t>is a type of accelerated depreciation that multiplies the book value of an asset by a constant depreciation rate to determine annual depreciation. </a:t>
            </a:r>
          </a:p>
          <a:p>
            <a:pPr marL="369888" indent="-36988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A declining-balance rate that is two times the straight-line rate is called the </a:t>
            </a:r>
            <a:r>
              <a:rPr lang="en-US" sz="2000" b="1" dirty="0">
                <a:solidFill>
                  <a:srgbClr val="0070C0"/>
                </a:solidFill>
              </a:rPr>
              <a:t>double declining-balance method of depreciation</a:t>
            </a:r>
            <a:r>
              <a:rPr lang="en-US" sz="2000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12" name="Flowchart: Delay 11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19-5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80240"/>
            <a:ext cx="7886700" cy="750887"/>
          </a:xfrm>
        </p:spPr>
        <p:txBody>
          <a:bodyPr>
            <a:noAutofit/>
          </a:bodyPr>
          <a:lstStyle/>
          <a:p>
            <a:r>
              <a:rPr lang="en-US" sz="3000" dirty="0"/>
              <a:t>Calculating Depreciation Using the </a:t>
            </a:r>
            <a:br>
              <a:rPr lang="en-US" sz="3000" dirty="0"/>
            </a:br>
            <a:r>
              <a:rPr lang="en-US" sz="3000" dirty="0"/>
              <a:t>Double Declining-Balance Method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8600" y="3998260"/>
            <a:ext cx="7086600" cy="118872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2462605"/>
            <a:ext cx="7086600" cy="118872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259975" y="4678680"/>
          <a:ext cx="8595360" cy="4572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×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2957348"/>
              </p:ext>
            </p:extLst>
          </p:nvPr>
        </p:nvGraphicFramePr>
        <p:xfrm>
          <a:off x="259975" y="3197336"/>
          <a:ext cx="8595360" cy="46026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6026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8128612"/>
              </p:ext>
            </p:extLst>
          </p:nvPr>
        </p:nvGraphicFramePr>
        <p:xfrm>
          <a:off x="259975" y="2557256"/>
          <a:ext cx="8595360" cy="64008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Estimated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Depreciation Expense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Years of Estimated</a:t>
                      </a:r>
                      <a:b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Useful Life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Straight-Line Rate of</a:t>
                      </a:r>
                      <a:b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Depreciation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59975" y="4038600"/>
          <a:ext cx="8595360" cy="64008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Straight-Line Rate of</a:t>
                      </a:r>
                      <a:b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Depreciation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×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Multiply by Two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Double Declining-Balance</a:t>
                      </a:r>
                      <a:b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Rate of Depreciation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31" name="Flowchart: Delay 3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80240"/>
            <a:ext cx="7886700" cy="735773"/>
          </a:xfrm>
        </p:spPr>
        <p:txBody>
          <a:bodyPr>
            <a:noAutofit/>
          </a:bodyPr>
          <a:lstStyle/>
          <a:p>
            <a:r>
              <a:rPr lang="en-US" sz="3000" dirty="0"/>
              <a:t>Calculating Depreciation Using the </a:t>
            </a:r>
            <a:br>
              <a:rPr lang="en-US" sz="3000" dirty="0"/>
            </a:br>
            <a:r>
              <a:rPr lang="en-US" sz="3000" dirty="0"/>
              <a:t>Double Declining-Balance Method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85" name="Flowchart: Delay 84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19-5</a:t>
            </a:r>
          </a:p>
        </p:txBody>
      </p:sp>
      <p:pic>
        <p:nvPicPr>
          <p:cNvPr id="1026" name="Picture 2" descr="W:\08VOL4\Graphics\Powerpoint\CENGAGE\CE015-GILBERTSON_11e\Final files\gif\use\ch19\Figure-1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92243" y="2173726"/>
            <a:ext cx="8359514" cy="309764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50887"/>
          </a:xfrm>
        </p:spPr>
        <p:txBody>
          <a:bodyPr>
            <a:noAutofit/>
          </a:bodyPr>
          <a:lstStyle/>
          <a:p>
            <a:r>
              <a:rPr lang="en-US" sz="3000" dirty="0"/>
              <a:t>Calculating Depreciation Expense </a:t>
            </a:r>
            <a:br>
              <a:rPr lang="en-US" sz="3000" dirty="0"/>
            </a:br>
            <a:r>
              <a:rPr lang="en-US" sz="3000" dirty="0"/>
              <a:t>in the Final Year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77" name="Flowchart: Delay 7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19-5</a:t>
            </a:r>
          </a:p>
        </p:txBody>
      </p:sp>
      <p:pic>
        <p:nvPicPr>
          <p:cNvPr id="24" name="Picture 2" descr="W:\08VOL4\Graphics\Powerpoint\CENGAGE\CE015-GILBERTSON_11e\Final files\gif\use\ch19\Figure-1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0460" y="2133600"/>
            <a:ext cx="8243080" cy="35277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Accelerated Depreciation Methods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5"/>
          </p:nvPr>
        </p:nvSpPr>
        <p:spPr>
          <a:xfrm>
            <a:off x="459443" y="1715923"/>
            <a:ext cx="8033657" cy="3732692"/>
          </a:xfrm>
        </p:spPr>
        <p:txBody>
          <a:bodyPr>
            <a:noAutofit/>
          </a:bodyPr>
          <a:lstStyle/>
          <a:p>
            <a:pPr marL="369888" indent="-36988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The double declining-balance method of depreciation is one method of accelerated depreciation. </a:t>
            </a:r>
          </a:p>
          <a:p>
            <a:pPr marL="369888" indent="-36988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All accelerated methods have one thing in common—more depreciation is charged in the first year than in the later years. </a:t>
            </a:r>
          </a:p>
          <a:p>
            <a:pPr marL="369888" indent="-36988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GAAP allows each business to choose either straight-line or accelerated depreciation for financial reporting. </a:t>
            </a:r>
          </a:p>
          <a:p>
            <a:pPr marL="369888" indent="-36988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But, once chosen, the business should use the same method from year to year.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11" name="Flowchart: Delay 1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19-5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8216"/>
          </a:xfrm>
        </p:spPr>
        <p:txBody>
          <a:bodyPr>
            <a:noAutofit/>
          </a:bodyPr>
          <a:lstStyle/>
          <a:p>
            <a:r>
              <a:rPr lang="en-US" sz="3000" dirty="0"/>
              <a:t>Modified Accelerated Cost </a:t>
            </a:r>
            <a:br>
              <a:rPr lang="en-US" sz="3000" dirty="0"/>
            </a:br>
            <a:r>
              <a:rPr lang="en-US" sz="3000" dirty="0"/>
              <a:t>Recovery System (MACRS)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5"/>
          </p:nvPr>
        </p:nvSpPr>
        <p:spPr>
          <a:xfrm>
            <a:off x="459443" y="1715923"/>
            <a:ext cx="8033657" cy="3008477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The U.S. Internal Revenue Service has published rules that must be applied when calculating the amount of depreciation expense that is used to compute a business’s federal income tax obligation. </a:t>
            </a:r>
          </a:p>
          <a:p>
            <a:pPr marL="369888" indent="-36988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Those rules are called the Modified Accelerated Cost Recovery System (MACRS).</a:t>
            </a:r>
          </a:p>
          <a:p>
            <a:pPr marL="369888" indent="-36988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MACRS is an accelerated depreciation method.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lang="en-US" sz="1200" b="1" dirty="0">
                <a:solidFill>
                  <a:srgbClr val="006198"/>
                </a:solidFill>
                <a:latin typeface="Arial" pitchFamily="34" charset="0"/>
                <a:ea typeface="Arial" charset="0"/>
                <a:cs typeface="Arial" pitchFamily="34" charset="0"/>
              </a:rPr>
              <a:t>7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1" name="Flowchart: Delay 1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19-5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>
            <a:noAutofit/>
          </a:bodyPr>
          <a:lstStyle/>
          <a:p>
            <a:r>
              <a:rPr lang="en-US" sz="3000" dirty="0"/>
              <a:t>Comparing Two Methods of Depreciation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16002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805363" algn="l"/>
              </a:tabLst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Plant Asset: Automobile 	Original Cost: $6,000.00</a:t>
            </a:r>
          </a:p>
          <a:p>
            <a:pPr>
              <a:tabLst>
                <a:tab pos="4805363" algn="l"/>
              </a:tabLst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Depreciation Method: Comparison of Two Methods	Estimated Salvage Value: $500.00</a:t>
            </a:r>
          </a:p>
          <a:p>
            <a:pPr>
              <a:tabLst>
                <a:tab pos="4805363" algn="l"/>
              </a:tabLst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	Estimated Useful Life: 5 years</a:t>
            </a:r>
            <a:endParaRPr lang="en-US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19-5</a:t>
            </a:r>
          </a:p>
        </p:txBody>
      </p:sp>
      <p:pic>
        <p:nvPicPr>
          <p:cNvPr id="11" name="Picture 2" descr="W:\08VOL4\Graphics\Powerpoint\CENGAGE\CE015-GILBERTSON_11e\Final files\gif\use\ch19\Figure-1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98724" y="3000873"/>
            <a:ext cx="8359514" cy="197269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722166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19-5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798"/>
            <a:ext cx="8033657" cy="1453516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1.	</a:t>
            </a:r>
            <a:r>
              <a:rPr lang="en-US" dirty="0">
                <a:ea typeface="Times New Roman"/>
                <a:cs typeface="MyriadPro-Regular"/>
              </a:rPr>
              <a:t>When calculating depreciation expense using the declining-balance method, what number stays constant each fiscal period?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273" y="3048000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Depreciation rate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16" name="Flowchart: Delay 1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4463</TotalTime>
  <Words>356</Words>
  <Application>Microsoft Macintosh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LESSON 19-5 Declining-Balance Method    of Depreciation</vt:lpstr>
      <vt:lpstr>Calculating Depreciation Using the  Double Declining-Balance Method</vt:lpstr>
      <vt:lpstr>Calculating Depreciation Using the  Double Declining-Balance Method</vt:lpstr>
      <vt:lpstr>Calculating Depreciation Using the  Double Declining-Balance Method</vt:lpstr>
      <vt:lpstr>Calculating Depreciation Expense  in the Final Year</vt:lpstr>
      <vt:lpstr>Accelerated Depreciation Methods</vt:lpstr>
      <vt:lpstr>Modified Accelerated Cost  Recovery System (MACRS)</vt:lpstr>
      <vt:lpstr>Comparing Two Methods of Depreciation</vt:lpstr>
      <vt:lpstr>Lesson 19-5 Audit Your Understanding</vt:lpstr>
      <vt:lpstr>Lesson 19-5 Audit Your Understanding</vt:lpstr>
      <vt:lpstr>Lesson 19-5 Audit Your Understanding</vt:lpstr>
      <vt:lpstr>Lesson 19-5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364</cp:revision>
  <dcterms:created xsi:type="dcterms:W3CDTF">2012-07-02T15:51:50Z</dcterms:created>
  <dcterms:modified xsi:type="dcterms:W3CDTF">2018-02-02T11:41:14Z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