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1"/>
  </p:notesMasterIdLst>
  <p:sldIdLst>
    <p:sldId id="356" r:id="rId3"/>
    <p:sldId id="373" r:id="rId4"/>
    <p:sldId id="377" r:id="rId5"/>
    <p:sldId id="374" r:id="rId6"/>
    <p:sldId id="400" r:id="rId7"/>
    <p:sldId id="378" r:id="rId8"/>
    <p:sldId id="349" r:id="rId9"/>
    <p:sldId id="35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098">
          <p15:clr>
            <a:srgbClr val="A4A3A4"/>
          </p15:clr>
        </p15:guide>
        <p15:guide id="5" orient="horz" pos="703">
          <p15:clr>
            <a:srgbClr val="A4A3A4"/>
          </p15:clr>
        </p15:guide>
        <p15:guide id="6" pos="5517">
          <p15:clr>
            <a:srgbClr val="A4A3A4"/>
          </p15:clr>
        </p15:guide>
        <p15:guide id="7" pos="300">
          <p15:clr>
            <a:srgbClr val="A4A3A4"/>
          </p15:clr>
        </p15:guide>
        <p15:guide id="8" pos="529">
          <p15:clr>
            <a:srgbClr val="A4A3A4"/>
          </p15:clr>
        </p15:guide>
        <p15:guide id="9" pos="719">
          <p15:clr>
            <a:srgbClr val="A4A3A4"/>
          </p15:clr>
        </p15:guide>
        <p15:guide id="10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8" clrIdx="0"/>
  <p:cmAuthor id="1" name="McLaughlin" initials="C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B6D5AB"/>
    <a:srgbClr val="EA0000"/>
    <a:srgbClr val="77933C"/>
    <a:srgbClr val="FF3300"/>
    <a:srgbClr val="FF0000"/>
    <a:srgbClr val="CC0000"/>
    <a:srgbClr val="73BEF1"/>
    <a:srgbClr val="1376B9"/>
    <a:srgbClr val="1312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073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678" y="-90"/>
      </p:cViewPr>
      <p:guideLst>
        <p:guide orient="horz" pos="2160"/>
        <p:guide orient="horz" pos="1922"/>
        <p:guide orient="horz" pos="1098"/>
        <p:guide orient="horz" pos="703"/>
        <p:guide pos="2880"/>
        <p:guide pos="5517"/>
        <p:guide pos="300"/>
        <p:guide pos="529"/>
        <p:guide pos="719"/>
        <p:guide pos="1048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8879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19-6 </a:t>
            </a:r>
            <a:r>
              <a:rPr lang="en-IN" sz="4000" dirty="0">
                <a:solidFill>
                  <a:schemeClr val="bg1"/>
                </a:solidFill>
              </a:rPr>
              <a:t>Buying Intangible Assets 	  and Calculating</a:t>
            </a:r>
            <a:br>
              <a:rPr lang="en-IN" sz="4000" dirty="0">
                <a:solidFill>
                  <a:schemeClr val="bg1"/>
                </a:solidFill>
              </a:rPr>
            </a:br>
            <a:r>
              <a:rPr lang="en-IN" sz="4000" dirty="0">
                <a:solidFill>
                  <a:schemeClr val="bg1"/>
                </a:solidFill>
              </a:rPr>
              <a:t> 	  Amortization Expense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6671" y="2939765"/>
            <a:ext cx="61211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Record the buying of an intangible asset.</a:t>
            </a:r>
          </a:p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Calculate and record amortization expense.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50887"/>
          </a:xfrm>
        </p:spPr>
        <p:txBody>
          <a:bodyPr>
            <a:noAutofit/>
          </a:bodyPr>
          <a:lstStyle/>
          <a:p>
            <a:r>
              <a:rPr lang="en-US" sz="3000" dirty="0"/>
              <a:t>Recording the Buying of </a:t>
            </a:r>
            <a:br>
              <a:rPr lang="en-US" sz="3000" dirty="0"/>
            </a:br>
            <a:r>
              <a:rPr lang="en-US" sz="3000" dirty="0"/>
              <a:t>an Intangible Asset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type="body" sz="quarter" idx="15"/>
          </p:nvPr>
        </p:nvSpPr>
        <p:spPr>
          <a:xfrm>
            <a:off x="451886" y="1708366"/>
            <a:ext cx="8033657" cy="2787434"/>
          </a:xfrm>
        </p:spPr>
        <p:txBody>
          <a:bodyPr/>
          <a:lstStyle/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An asset that does not have physical substance is called an </a:t>
            </a:r>
            <a:r>
              <a:rPr lang="en-US" b="1" dirty="0">
                <a:solidFill>
                  <a:srgbClr val="0070C0"/>
                </a:solidFill>
              </a:rPr>
              <a:t>intangible asset</a:t>
            </a:r>
            <a:r>
              <a:rPr lang="en-US" dirty="0"/>
              <a:t>.</a:t>
            </a:r>
          </a:p>
          <a:p>
            <a:pPr marL="679450" lvl="1" indent="-30956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Intangible assets include patents, copyrights, trademarks, and other similar items. </a:t>
            </a:r>
          </a:p>
          <a:p>
            <a:pPr marL="679450" lvl="1" indent="-30956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The value of an intangible asset such as a patent comes from the rights it gives to the patent holder, not from the piece of paper that ensures those rights.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19-6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8216"/>
          </a:xfrm>
        </p:spPr>
        <p:txBody>
          <a:bodyPr>
            <a:noAutofit/>
          </a:bodyPr>
          <a:lstStyle/>
          <a:p>
            <a:r>
              <a:rPr lang="en-US" sz="3000" dirty="0"/>
              <a:t>Recording the Buying of </a:t>
            </a:r>
            <a:br>
              <a:rPr lang="en-US" sz="3000" dirty="0"/>
            </a:br>
            <a:r>
              <a:rPr lang="en-US" sz="3000" dirty="0"/>
              <a:t>an Intangible Asset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58959" y="1705998"/>
            <a:ext cx="4114800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2,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20X1. Paid cash for a patent, $45,000.00. Check No. 628.</a:t>
            </a:r>
          </a:p>
        </p:txBody>
      </p:sp>
      <p:pic>
        <p:nvPicPr>
          <p:cNvPr id="92" name="Picture 91" descr="Chapter 19_Page 6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959" y="3763398"/>
            <a:ext cx="8229600" cy="1615627"/>
          </a:xfrm>
          <a:prstGeom prst="rect">
            <a:avLst/>
          </a:prstGeom>
        </p:spPr>
      </p:pic>
      <p:grpSp>
        <p:nvGrpSpPr>
          <p:cNvPr id="93" name="Group 17"/>
          <p:cNvGrpSpPr/>
          <p:nvPr/>
        </p:nvGrpSpPr>
        <p:grpSpPr>
          <a:xfrm>
            <a:off x="5311959" y="1553598"/>
            <a:ext cx="3657600" cy="726781"/>
            <a:chOff x="5681705" y="1667685"/>
            <a:chExt cx="3657600" cy="726781"/>
          </a:xfrm>
        </p:grpSpPr>
        <p:sp>
          <p:nvSpPr>
            <p:cNvPr id="94" name="Rectangle 93"/>
            <p:cNvSpPr/>
            <p:nvPr/>
          </p:nvSpPr>
          <p:spPr>
            <a:xfrm>
              <a:off x="5681705" y="2025134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45,000.00</a:t>
              </a:r>
            </a:p>
          </p:txBody>
        </p:sp>
        <p:grpSp>
          <p:nvGrpSpPr>
            <p:cNvPr id="95" name="Group 53"/>
            <p:cNvGrpSpPr/>
            <p:nvPr/>
          </p:nvGrpSpPr>
          <p:grpSpPr>
            <a:xfrm>
              <a:off x="5681705" y="1667685"/>
              <a:ext cx="3657600" cy="726781"/>
              <a:chOff x="5681705" y="1667685"/>
              <a:chExt cx="3657600" cy="726781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6087036" y="1667685"/>
                <a:ext cx="28712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Patent</a:t>
                </a: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>
                <a:off x="5681705" y="2028706"/>
                <a:ext cx="36576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513553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99" name="Down Arrow 98"/>
          <p:cNvSpPr/>
          <p:nvPr/>
        </p:nvSpPr>
        <p:spPr>
          <a:xfrm flipV="1">
            <a:off x="5616759" y="1980318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5311958" y="2544195"/>
            <a:ext cx="3657601" cy="729407"/>
            <a:chOff x="121919" y="2438400"/>
            <a:chExt cx="3794761" cy="714183"/>
          </a:xfrm>
        </p:grpSpPr>
        <p:grpSp>
          <p:nvGrpSpPr>
            <p:cNvPr id="101" name="Group 49"/>
            <p:cNvGrpSpPr/>
            <p:nvPr/>
          </p:nvGrpSpPr>
          <p:grpSpPr>
            <a:xfrm>
              <a:off x="121919" y="2438400"/>
              <a:ext cx="3794761" cy="714183"/>
              <a:chOff x="2743199" y="3805809"/>
              <a:chExt cx="3794761" cy="714183"/>
            </a:xfrm>
          </p:grpSpPr>
          <p:grpSp>
            <p:nvGrpSpPr>
              <p:cNvPr id="103" name="Group 55"/>
              <p:cNvGrpSpPr/>
              <p:nvPr/>
            </p:nvGrpSpPr>
            <p:grpSpPr>
              <a:xfrm>
                <a:off x="2743199" y="3805809"/>
                <a:ext cx="3794760" cy="704801"/>
                <a:chOff x="5673000" y="2672632"/>
                <a:chExt cx="3523831" cy="704801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5915155" y="2672632"/>
                  <a:ext cx="2871269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Line of Credit</a:t>
                  </a:r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 flipH="1">
                  <a:off x="5673000" y="3019309"/>
                  <a:ext cx="35238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7434915" y="3019307"/>
                  <a:ext cx="0" cy="35812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104" name="Rectangle 103"/>
              <p:cNvSpPr/>
              <p:nvPr/>
            </p:nvSpPr>
            <p:spPr>
              <a:xfrm>
                <a:off x="4678680" y="4150660"/>
                <a:ext cx="18592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1950720" y="2766536"/>
              <a:ext cx="1828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45,000.00</a:t>
              </a:r>
            </a:p>
          </p:txBody>
        </p:sp>
      </p:grpSp>
      <p:sp>
        <p:nvSpPr>
          <p:cNvPr id="108" name="Down Arrow 107"/>
          <p:cNvSpPr/>
          <p:nvPr/>
        </p:nvSpPr>
        <p:spPr>
          <a:xfrm>
            <a:off x="7293159" y="2943128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1197159" y="5013078"/>
            <a:ext cx="1928907" cy="1140321"/>
            <a:chOff x="304800" y="5248811"/>
            <a:chExt cx="1928907" cy="1140321"/>
          </a:xfrm>
        </p:grpSpPr>
        <p:grpSp>
          <p:nvGrpSpPr>
            <p:cNvPr id="110" name="Group 10"/>
            <p:cNvGrpSpPr/>
            <p:nvPr/>
          </p:nvGrpSpPr>
          <p:grpSpPr>
            <a:xfrm>
              <a:off x="304800" y="5248811"/>
              <a:ext cx="365760" cy="1140321"/>
              <a:chOff x="5181600" y="2273439"/>
              <a:chExt cx="365760" cy="1140321"/>
            </a:xfrm>
          </p:grpSpPr>
          <p:sp>
            <p:nvSpPr>
              <p:cNvPr id="112" name="Line 20"/>
              <p:cNvSpPr>
                <a:spLocks noChangeShapeType="1"/>
              </p:cNvSpPr>
              <p:nvPr/>
            </p:nvSpPr>
            <p:spPr bwMode="auto">
              <a:xfrm flipH="1">
                <a:off x="5360895" y="2273439"/>
                <a:ext cx="0" cy="109728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66368" y="6019800"/>
              <a:ext cx="1567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Account Title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168959" y="5022222"/>
            <a:ext cx="2438399" cy="1131177"/>
            <a:chOff x="304800" y="5257955"/>
            <a:chExt cx="2438399" cy="1131177"/>
          </a:xfrm>
        </p:grpSpPr>
        <p:grpSp>
          <p:nvGrpSpPr>
            <p:cNvPr id="115" name="Group 10"/>
            <p:cNvGrpSpPr/>
            <p:nvPr/>
          </p:nvGrpSpPr>
          <p:grpSpPr>
            <a:xfrm>
              <a:off x="304800" y="5257955"/>
              <a:ext cx="365760" cy="1131177"/>
              <a:chOff x="5181600" y="2282583"/>
              <a:chExt cx="365760" cy="1131177"/>
            </a:xfrm>
          </p:grpSpPr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flipH="1">
                <a:off x="5360893" y="2282583"/>
                <a:ext cx="0" cy="912616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645460" y="6019800"/>
              <a:ext cx="20977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Cost of the Asset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800098" y="4982598"/>
            <a:ext cx="2169461" cy="1170801"/>
            <a:chOff x="304800" y="5218331"/>
            <a:chExt cx="2169461" cy="1170801"/>
          </a:xfrm>
        </p:grpSpPr>
        <p:grpSp>
          <p:nvGrpSpPr>
            <p:cNvPr id="120" name="Group 10"/>
            <p:cNvGrpSpPr/>
            <p:nvPr/>
          </p:nvGrpSpPr>
          <p:grpSpPr>
            <a:xfrm>
              <a:off x="304800" y="5218331"/>
              <a:ext cx="797861" cy="1170801"/>
              <a:chOff x="5181600" y="2242959"/>
              <a:chExt cx="797861" cy="1170801"/>
            </a:xfrm>
          </p:grpSpPr>
          <p:sp>
            <p:nvSpPr>
              <p:cNvPr id="122" name="Line 20"/>
              <p:cNvSpPr>
                <a:spLocks noChangeShapeType="1"/>
              </p:cNvSpPr>
              <p:nvPr/>
            </p:nvSpPr>
            <p:spPr bwMode="auto">
              <a:xfrm flipH="1">
                <a:off x="5360895" y="2242959"/>
                <a:ext cx="618566" cy="988816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645461" y="6019800"/>
              <a:ext cx="1828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Paid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26" name="Flowchart: Delay 12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9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28216"/>
          </a:xfrm>
        </p:spPr>
        <p:txBody>
          <a:bodyPr>
            <a:noAutofit/>
          </a:bodyPr>
          <a:lstStyle/>
          <a:p>
            <a:r>
              <a:rPr lang="en-US" sz="3000" dirty="0"/>
              <a:t>Calculating and Recording </a:t>
            </a:r>
            <a:br>
              <a:rPr lang="en-US" sz="3000" dirty="0"/>
            </a:br>
            <a:r>
              <a:rPr lang="en-US" sz="3000" dirty="0"/>
              <a:t>Amortization Expense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type="body" sz="quarter" idx="15"/>
          </p:nvPr>
        </p:nvSpPr>
        <p:spPr>
          <a:xfrm>
            <a:off x="459443" y="1715293"/>
            <a:ext cx="8033657" cy="2094707"/>
          </a:xfrm>
        </p:spPr>
        <p:txBody>
          <a:bodyPr/>
          <a:lstStyle/>
          <a:p>
            <a:pPr marL="369888" indent="-369888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Amortization</a:t>
            </a:r>
            <a:r>
              <a:rPr lang="en-US" dirty="0">
                <a:latin typeface="Arial" pitchFamily="34" charset="0"/>
                <a:cs typeface="Arial" pitchFamily="34" charset="0"/>
              </a:rPr>
              <a:t> is the spreading of the cost of an intangible asset over its useful life. </a:t>
            </a:r>
          </a:p>
          <a:p>
            <a:pPr marL="671513" lvl="1" indent="-301625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Amortization is similar to depreciation, which applies only to physical assets. </a:t>
            </a:r>
          </a:p>
          <a:p>
            <a:pPr marL="671513" lvl="1" indent="-301625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Some intangible assets have a legal life, such as a patent.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19-6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35773"/>
          </a:xfrm>
        </p:spPr>
        <p:txBody>
          <a:bodyPr>
            <a:noAutofit/>
          </a:bodyPr>
          <a:lstStyle/>
          <a:p>
            <a:r>
              <a:rPr lang="en-US" sz="3000" dirty="0"/>
              <a:t>Calculating and Recording </a:t>
            </a:r>
            <a:br>
              <a:rPr lang="en-US" sz="3000" dirty="0"/>
            </a:br>
            <a:r>
              <a:rPr lang="en-US" sz="3000" dirty="0"/>
              <a:t>Amortization Expense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8600" y="3998260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2462605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59975" y="2514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Original Cost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Salvage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Estimated Total</a:t>
                      </a:r>
                      <a:b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Amortization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Expense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59975" y="4038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Total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Amortization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Years of Estimated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Useful Life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Annual 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Amortization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59975" y="3154680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026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$45,000.00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$45,000.00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59975" y="4678680"/>
          <a:ext cx="8595360" cy="457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$45,000.00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$4,500.00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5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35" name="Flowchart: Delay 3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35773"/>
          </a:xfrm>
        </p:spPr>
        <p:txBody>
          <a:bodyPr>
            <a:noAutofit/>
          </a:bodyPr>
          <a:lstStyle/>
          <a:p>
            <a:r>
              <a:rPr lang="en-US" sz="3000" dirty="0"/>
              <a:t>Calculating and Recording </a:t>
            </a:r>
            <a:br>
              <a:rPr lang="en-US" sz="3000" dirty="0"/>
            </a:br>
            <a:r>
              <a:rPr lang="en-US" sz="3000" dirty="0"/>
              <a:t>Amortization Expense</a:t>
            </a:r>
          </a:p>
        </p:txBody>
      </p:sp>
      <p:pic>
        <p:nvPicPr>
          <p:cNvPr id="80" name="Picture 79" descr="Chapter 19_Page 6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402" y="3527871"/>
            <a:ext cx="8229600" cy="2258568"/>
          </a:xfrm>
          <a:prstGeom prst="rect">
            <a:avLst/>
          </a:prstGeom>
        </p:spPr>
      </p:pic>
      <p:grpSp>
        <p:nvGrpSpPr>
          <p:cNvPr id="81" name="Group 17"/>
          <p:cNvGrpSpPr/>
          <p:nvPr/>
        </p:nvGrpSpPr>
        <p:grpSpPr>
          <a:xfrm>
            <a:off x="473639" y="1394271"/>
            <a:ext cx="4572000" cy="726781"/>
            <a:chOff x="5224505" y="1667685"/>
            <a:chExt cx="4572000" cy="726781"/>
          </a:xfrm>
        </p:grpSpPr>
        <p:sp>
          <p:nvSpPr>
            <p:cNvPr id="82" name="Rectangle 81"/>
            <p:cNvSpPr/>
            <p:nvPr/>
          </p:nvSpPr>
          <p:spPr>
            <a:xfrm>
              <a:off x="5224505" y="2025134"/>
              <a:ext cx="2286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8288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4,500.00</a:t>
              </a:r>
            </a:p>
          </p:txBody>
        </p:sp>
        <p:grpSp>
          <p:nvGrpSpPr>
            <p:cNvPr id="83" name="Group 53"/>
            <p:cNvGrpSpPr/>
            <p:nvPr/>
          </p:nvGrpSpPr>
          <p:grpSpPr>
            <a:xfrm>
              <a:off x="5224505" y="1667685"/>
              <a:ext cx="4572000" cy="726781"/>
              <a:chOff x="5224505" y="1667685"/>
              <a:chExt cx="4572000" cy="726781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6087036" y="1667685"/>
                <a:ext cx="28712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Amortization Expense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 flipH="1">
                <a:off x="5224505" y="2028706"/>
                <a:ext cx="4572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7513553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87" name="Down Arrow 86"/>
          <p:cNvSpPr/>
          <p:nvPr/>
        </p:nvSpPr>
        <p:spPr>
          <a:xfrm flipV="1">
            <a:off x="1235639" y="1820991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427602" y="2384868"/>
            <a:ext cx="4618036" cy="990603"/>
            <a:chOff x="4906963" y="2438397"/>
            <a:chExt cx="4618036" cy="990603"/>
          </a:xfrm>
        </p:grpSpPr>
        <p:sp>
          <p:nvSpPr>
            <p:cNvPr id="89" name="Rectangle 88"/>
            <p:cNvSpPr/>
            <p:nvPr/>
          </p:nvSpPr>
          <p:spPr>
            <a:xfrm>
              <a:off x="4906963" y="2782669"/>
              <a:ext cx="24288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8288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45,000.00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8288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(New Bal.	40,500.00)</a:t>
              </a:r>
            </a:p>
          </p:txBody>
        </p:sp>
        <p:grpSp>
          <p:nvGrpSpPr>
            <p:cNvPr id="90" name="Group 27"/>
            <p:cNvGrpSpPr/>
            <p:nvPr/>
          </p:nvGrpSpPr>
          <p:grpSpPr>
            <a:xfrm>
              <a:off x="4952999" y="2438397"/>
              <a:ext cx="4572000" cy="729407"/>
              <a:chOff x="-352423" y="2438400"/>
              <a:chExt cx="4743449" cy="714183"/>
            </a:xfrm>
          </p:grpSpPr>
          <p:grpSp>
            <p:nvGrpSpPr>
              <p:cNvPr id="91" name="Group 49"/>
              <p:cNvGrpSpPr/>
              <p:nvPr/>
            </p:nvGrpSpPr>
            <p:grpSpPr>
              <a:xfrm>
                <a:off x="-352423" y="2438400"/>
                <a:ext cx="4743449" cy="714183"/>
                <a:chOff x="2268857" y="3805809"/>
                <a:chExt cx="4743449" cy="714183"/>
              </a:xfrm>
            </p:grpSpPr>
            <p:grpSp>
              <p:nvGrpSpPr>
                <p:cNvPr id="93" name="Group 55"/>
                <p:cNvGrpSpPr/>
                <p:nvPr/>
              </p:nvGrpSpPr>
              <p:grpSpPr>
                <a:xfrm>
                  <a:off x="2268857" y="3805809"/>
                  <a:ext cx="4743449" cy="704801"/>
                  <a:chOff x="5232523" y="2672632"/>
                  <a:chExt cx="4404791" cy="704801"/>
                </a:xfrm>
              </p:grpSpPr>
              <p:sp>
                <p:nvSpPr>
                  <p:cNvPr id="95" name="Rectangle 94"/>
                  <p:cNvSpPr/>
                  <p:nvPr/>
                </p:nvSpPr>
                <p:spPr>
                  <a:xfrm>
                    <a:off x="5915155" y="2672632"/>
                    <a:ext cx="2871269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Patent</a:t>
                    </a:r>
                  </a:p>
                </p:txBody>
              </p:sp>
              <p:cxnSp>
                <p:nvCxnSpPr>
                  <p:cNvPr id="96" name="Straight Connector 95"/>
                  <p:cNvCxnSpPr/>
                  <p:nvPr/>
                </p:nvCxnSpPr>
                <p:spPr>
                  <a:xfrm flipH="1">
                    <a:off x="5232523" y="3019309"/>
                    <a:ext cx="4404791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7434915" y="3019307"/>
                    <a:ext cx="0" cy="35812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94" name="Rectangle 93"/>
                <p:cNvSpPr/>
                <p:nvPr/>
              </p:nvSpPr>
              <p:spPr>
                <a:xfrm>
                  <a:off x="4678680" y="4150660"/>
                  <a:ext cx="185928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2" name="Rectangle 91"/>
              <p:cNvSpPr/>
              <p:nvPr/>
            </p:nvSpPr>
            <p:spPr>
              <a:xfrm>
                <a:off x="2019300" y="2766536"/>
                <a:ext cx="23717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828800" algn="dec"/>
                  </a:tabLst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4,500.00</a:t>
                </a:r>
              </a:p>
            </p:txBody>
          </p:sp>
        </p:grpSp>
      </p:grpSp>
      <p:sp>
        <p:nvSpPr>
          <p:cNvPr id="98" name="Down Arrow 97"/>
          <p:cNvSpPr/>
          <p:nvPr/>
        </p:nvSpPr>
        <p:spPr>
          <a:xfrm>
            <a:off x="2912039" y="2783801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323202" y="3146871"/>
            <a:ext cx="5124302" cy="2133600"/>
            <a:chOff x="3429000" y="3352800"/>
            <a:chExt cx="5124302" cy="2133600"/>
          </a:xfrm>
        </p:grpSpPr>
        <p:sp>
          <p:nvSpPr>
            <p:cNvPr id="100" name="Line 20"/>
            <p:cNvSpPr>
              <a:spLocks noChangeShapeType="1"/>
            </p:cNvSpPr>
            <p:nvPr/>
          </p:nvSpPr>
          <p:spPr bwMode="auto">
            <a:xfrm flipH="1" flipV="1">
              <a:off x="5638800" y="3505200"/>
              <a:ext cx="914400" cy="19050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1" name="Group 15"/>
            <p:cNvGrpSpPr/>
            <p:nvPr/>
          </p:nvGrpSpPr>
          <p:grpSpPr>
            <a:xfrm>
              <a:off x="3429000" y="3352800"/>
              <a:ext cx="5124302" cy="2133600"/>
              <a:chOff x="-531992" y="6019800"/>
              <a:chExt cx="5124302" cy="2133600"/>
            </a:xfrm>
          </p:grpSpPr>
          <p:grpSp>
            <p:nvGrpSpPr>
              <p:cNvPr id="102" name="Group 14"/>
              <p:cNvGrpSpPr/>
              <p:nvPr/>
            </p:nvGrpSpPr>
            <p:grpSpPr>
              <a:xfrm>
                <a:off x="-531992" y="6019800"/>
                <a:ext cx="2436992" cy="2133600"/>
                <a:chOff x="3110368" y="3048000"/>
                <a:chExt cx="2436992" cy="2133600"/>
              </a:xfrm>
            </p:grpSpPr>
            <p:sp>
              <p:nvSpPr>
                <p:cNvPr id="10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110368" y="3261360"/>
                  <a:ext cx="2250527" cy="1920240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Rectangle 11"/>
                <p:cNvSpPr>
                  <a:spLocks noChangeArrowheads="1"/>
                </p:cNvSpPr>
                <p:nvPr/>
              </p:nvSpPr>
              <p:spPr bwMode="auto">
                <a:xfrm>
                  <a:off x="5181600" y="30480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</p:grpSp>
          <p:sp>
            <p:nvSpPr>
              <p:cNvPr id="103" name="TextBox 102"/>
              <p:cNvSpPr txBox="1"/>
              <p:nvPr/>
            </p:nvSpPr>
            <p:spPr>
              <a:xfrm>
                <a:off x="1878105" y="6019800"/>
                <a:ext cx="27142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 Amortization Expense</a:t>
                </a:r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2256402" y="5509071"/>
            <a:ext cx="5181600" cy="902732"/>
            <a:chOff x="1600200" y="5486400"/>
            <a:chExt cx="5181600" cy="902732"/>
          </a:xfrm>
        </p:grpSpPr>
        <p:sp>
          <p:nvSpPr>
            <p:cNvPr id="107" name="Line 20"/>
            <p:cNvSpPr>
              <a:spLocks noChangeShapeType="1"/>
            </p:cNvSpPr>
            <p:nvPr/>
          </p:nvSpPr>
          <p:spPr bwMode="auto">
            <a:xfrm flipH="1">
              <a:off x="3962400" y="5486400"/>
              <a:ext cx="2819400" cy="68580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8" name="Group 10"/>
            <p:cNvGrpSpPr/>
            <p:nvPr/>
          </p:nvGrpSpPr>
          <p:grpSpPr>
            <a:xfrm>
              <a:off x="1600200" y="5486400"/>
              <a:ext cx="3930597" cy="902732"/>
              <a:chOff x="-1903027" y="5486400"/>
              <a:chExt cx="3930597" cy="902732"/>
            </a:xfrm>
          </p:grpSpPr>
          <p:grpSp>
            <p:nvGrpSpPr>
              <p:cNvPr id="109" name="Group 10"/>
              <p:cNvGrpSpPr/>
              <p:nvPr/>
            </p:nvGrpSpPr>
            <p:grpSpPr>
              <a:xfrm>
                <a:off x="-1903027" y="5486400"/>
                <a:ext cx="2573587" cy="902732"/>
                <a:chOff x="2973773" y="2511028"/>
                <a:chExt cx="2573587" cy="902732"/>
              </a:xfrm>
            </p:grpSpPr>
            <p:sp>
              <p:nvSpPr>
                <p:cNvPr id="111" name="Line 20"/>
                <p:cNvSpPr>
                  <a:spLocks noChangeShapeType="1"/>
                </p:cNvSpPr>
                <p:nvPr/>
              </p:nvSpPr>
              <p:spPr bwMode="auto">
                <a:xfrm>
                  <a:off x="2973773" y="2511028"/>
                  <a:ext cx="2387122" cy="720747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Rectangle 11"/>
                <p:cNvSpPr>
                  <a:spLocks noChangeArrowheads="1"/>
                </p:cNvSpPr>
                <p:nvPr/>
              </p:nvSpPr>
              <p:spPr bwMode="auto">
                <a:xfrm>
                  <a:off x="5181600" y="30480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110" name="TextBox 12"/>
              <p:cNvSpPr txBox="1"/>
              <p:nvPr/>
            </p:nvSpPr>
            <p:spPr>
              <a:xfrm>
                <a:off x="645460" y="6019800"/>
                <a:ext cx="13821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Credit Patent</a:t>
                </a:r>
              </a:p>
            </p:txBody>
          </p:sp>
        </p:grpSp>
      </p:grpSp>
      <p:sp>
        <p:nvSpPr>
          <p:cNvPr id="113" name="TextBox 112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15" name="Flowchart: Delay 1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19-6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78241"/>
            <a:ext cx="8033657" cy="107251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	</a:t>
            </a:r>
            <a:r>
              <a:rPr lang="en-US" dirty="0">
                <a:ea typeface="Times New Roman"/>
                <a:cs typeface="MyriadPro-Regular"/>
              </a:rPr>
              <a:t>Which account is debited when recording amortization on a patent?</a:t>
            </a:r>
            <a:endParaRPr lang="en-US" sz="20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Amortization Expense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7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19-6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</a:t>
            </a:r>
            <a:r>
              <a:rPr lang="en-US" sz="3200">
                <a:latin typeface="Arial" pitchFamily="34" charset="0"/>
                <a:cs typeface="Arial" pitchFamily="34" charset="0"/>
              </a:rPr>
              <a:t>Your 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78241"/>
            <a:ext cx="8033657" cy="114871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	</a:t>
            </a:r>
            <a:r>
              <a:rPr lang="en-US" dirty="0">
                <a:ea typeface="Times New Roman"/>
                <a:cs typeface="MyriadPro-Regular"/>
              </a:rPr>
              <a:t>Which account is credited when recording amortization on a patent?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Patent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8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5028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</TotalTime>
  <Words>255</Words>
  <Application>Microsoft Macintosh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LESSON 19-6 Buying Intangible Assets    and Calculating     Amortization Expense</vt:lpstr>
      <vt:lpstr>Recording the Buying of  an Intangible Asset</vt:lpstr>
      <vt:lpstr>Recording the Buying of  an Intangible Asset</vt:lpstr>
      <vt:lpstr>Calculating and Recording  Amortization Expense</vt:lpstr>
      <vt:lpstr>Calculating and Recording  Amortization Expense</vt:lpstr>
      <vt:lpstr>Calculating and Recording  Amortization Expense</vt:lpstr>
      <vt:lpstr>Lesson 19-6 Audit Your Understanding</vt:lpstr>
      <vt:lpstr>Lesson 19-6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350</cp:revision>
  <dcterms:created xsi:type="dcterms:W3CDTF">2012-07-02T15:51:50Z</dcterms:created>
  <dcterms:modified xsi:type="dcterms:W3CDTF">2018-02-02T11:41:09Z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