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0160000" cy="96647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934" y="-86"/>
      </p:cViewPr>
      <p:guideLst>
        <p:guide orient="horz" pos="30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02323"/>
            <a:ext cx="8636000" cy="20716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6663"/>
            <a:ext cx="7112000" cy="2469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87038"/>
            <a:ext cx="2286000" cy="82463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7038"/>
            <a:ext cx="6688667" cy="82463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210467"/>
            <a:ext cx="8636000" cy="19195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096313"/>
            <a:ext cx="8636000" cy="2114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63372"/>
            <a:ext cx="4489098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064963"/>
            <a:ext cx="4489098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163372"/>
            <a:ext cx="4490861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064963"/>
            <a:ext cx="4490861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4798"/>
            <a:ext cx="3342570" cy="1637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84800"/>
            <a:ext cx="5679722" cy="8248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22430"/>
            <a:ext cx="3342570" cy="6610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9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765290"/>
            <a:ext cx="6096000" cy="798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63559"/>
            <a:ext cx="6096000" cy="5798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563971"/>
            <a:ext cx="6096000" cy="1134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87036"/>
            <a:ext cx="9144000" cy="161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55099"/>
            <a:ext cx="9144000" cy="63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9167-DEF2-4E33-B17F-6E8D41E6B8D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957747"/>
            <a:ext cx="3217333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8469-8144-4444-A990-78B34D6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895973" y="2036953"/>
            <a:ext cx="2579370" cy="2559939"/>
            <a:chOff x="6895973" y="2036953"/>
            <a:chExt cx="2579370" cy="2559939"/>
          </a:xfrm>
        </p:grpSpPr>
        <p:grpSp>
          <p:nvGrpSpPr>
            <p:cNvPr id="26" name="Group 25"/>
            <p:cNvGrpSpPr/>
            <p:nvPr/>
          </p:nvGrpSpPr>
          <p:grpSpPr>
            <a:xfrm>
              <a:off x="6895973" y="2036953"/>
              <a:ext cx="2579370" cy="2559939"/>
              <a:chOff x="6895973" y="2036953"/>
              <a:chExt cx="2579370" cy="2559939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6910959" y="20369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7133717" y="20438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6903974" y="2266696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7361428" y="20438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589139" y="20438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792339" y="20438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003667" y="20438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8223377" y="20438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426577" y="2043811"/>
                <a:ext cx="0" cy="254508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646160" y="2051939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849487" y="20519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903974" y="2478151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928358" y="2689479"/>
                <a:ext cx="2538857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920230" y="2900934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920230" y="3120517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920230" y="3331845"/>
                <a:ext cx="255511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20230" y="3543300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912102" y="3771011"/>
                <a:ext cx="2547112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903974" y="3974338"/>
                <a:ext cx="255524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95973" y="4369562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903974" y="4176014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9059164" y="20519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268968" y="2060067"/>
                <a:ext cx="0" cy="251269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6910959" y="20369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597900" y="4051300"/>
              <a:ext cx="3165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962900" y="30734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813800" y="30861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826500" y="39497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28100" y="3022600"/>
              <a:ext cx="31796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F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8100" y="3086100"/>
              <a:ext cx="34085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G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5773" y="5262753"/>
            <a:ext cx="2579370" cy="2559939"/>
            <a:chOff x="2755773" y="5262753"/>
            <a:chExt cx="2579370" cy="2559939"/>
          </a:xfrm>
        </p:grpSpPr>
        <p:grpSp>
          <p:nvGrpSpPr>
            <p:cNvPr id="58" name="Group 57"/>
            <p:cNvGrpSpPr/>
            <p:nvPr/>
          </p:nvGrpSpPr>
          <p:grpSpPr>
            <a:xfrm>
              <a:off x="2755773" y="5262753"/>
              <a:ext cx="2579370" cy="2559939"/>
              <a:chOff x="2755773" y="5262753"/>
              <a:chExt cx="2579370" cy="2559939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2770759" y="52627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993517" y="52696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63774" y="5492496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221228" y="52696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448939" y="52696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52139" y="52696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863467" y="52696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083177" y="52696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286377" y="5269611"/>
                <a:ext cx="0" cy="254508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505960" y="5277739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709287" y="52777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63774" y="5703951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788158" y="5915279"/>
                <a:ext cx="2538857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780030" y="6126734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780030" y="6346317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80030" y="6557645"/>
                <a:ext cx="255511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80030" y="6769100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71902" y="6996811"/>
                <a:ext cx="2547112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763774" y="7200138"/>
                <a:ext cx="255524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755773" y="7595362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763774" y="7401814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918964" y="52777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128768" y="5285867"/>
                <a:ext cx="0" cy="251269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>
              <a:xfrm>
                <a:off x="2770759" y="52627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4673600" y="56642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606800" y="63119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38700" y="5486400"/>
              <a:ext cx="3165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673600" y="63119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76800" y="6108700"/>
              <a:ext cx="354062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D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38500" y="6096000"/>
              <a:ext cx="32349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E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130173" y="1567053"/>
            <a:ext cx="2579370" cy="2559939"/>
            <a:chOff x="1130173" y="1567053"/>
            <a:chExt cx="2579370" cy="2559939"/>
          </a:xfrm>
        </p:grpSpPr>
        <p:grpSp>
          <p:nvGrpSpPr>
            <p:cNvPr id="91" name="Group 90"/>
            <p:cNvGrpSpPr/>
            <p:nvPr/>
          </p:nvGrpSpPr>
          <p:grpSpPr>
            <a:xfrm>
              <a:off x="1130173" y="1567053"/>
              <a:ext cx="2579370" cy="2559939"/>
              <a:chOff x="1130173" y="1567053"/>
              <a:chExt cx="2579370" cy="2559939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145159" y="15670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1367917" y="15739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38174" y="1796796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95628" y="15739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823339" y="1573911"/>
                <a:ext cx="0" cy="252895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26539" y="15739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237867" y="1573911"/>
                <a:ext cx="0" cy="2553081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457577" y="1573911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660777" y="1573911"/>
                <a:ext cx="0" cy="254508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80360" y="1582039"/>
                <a:ext cx="0" cy="2536952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083687" y="15820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138174" y="2008251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162558" y="2219579"/>
                <a:ext cx="2538857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154430" y="2431034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154430" y="2650617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154430" y="2861945"/>
                <a:ext cx="255511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154430" y="3073400"/>
                <a:ext cx="254698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46302" y="3301111"/>
                <a:ext cx="2547112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138174" y="3504438"/>
                <a:ext cx="255524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30173" y="3899662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138174" y="3706114"/>
                <a:ext cx="256324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293364" y="1582039"/>
                <a:ext cx="0" cy="2520823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503168" y="1590167"/>
                <a:ext cx="0" cy="251269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/>
              <p:cNvSpPr/>
              <p:nvPr/>
            </p:nvSpPr>
            <p:spPr>
              <a:xfrm>
                <a:off x="1145159" y="1567053"/>
                <a:ext cx="2558162" cy="2558035"/>
              </a:xfrm>
              <a:custGeom>
                <a:avLst/>
                <a:gdLst/>
                <a:ahLst/>
                <a:cxnLst/>
                <a:rect l="0" t="0" r="0" b="0"/>
                <a:pathLst>
                  <a:path w="2558162" h="2558035">
                    <a:moveTo>
                      <a:pt x="0" y="0"/>
                    </a:moveTo>
                    <a:lnTo>
                      <a:pt x="2558161" y="0"/>
                    </a:lnTo>
                    <a:lnTo>
                      <a:pt x="2558161" y="2558034"/>
                    </a:lnTo>
                    <a:lnTo>
                      <a:pt x="0" y="255803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790700" y="23749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36700" y="1981200"/>
              <a:ext cx="3165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6500" y="3136900"/>
              <a:ext cx="32533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B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51100" y="1930400"/>
              <a:ext cx="35713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A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603500" y="23749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616200" y="30226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441700" y="23749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467100" y="36576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25800" y="1892300"/>
              <a:ext cx="479268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A'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48000" y="3632200"/>
              <a:ext cx="447468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B'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66700" y="8382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5600" y="45339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24500" y="762000"/>
            <a:ext cx="5082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207000" y="635000"/>
            <a:ext cx="393701" cy="393701"/>
          </a:xfrm>
          <a:custGeom>
            <a:avLst/>
            <a:gdLst/>
            <a:ahLst/>
            <a:cxnLst/>
            <a:rect l="0" t="0" r="0" b="0"/>
            <a:pathLst>
              <a:path w="393701" h="393701">
                <a:moveTo>
                  <a:pt x="196850" y="0"/>
                </a:moveTo>
                <a:lnTo>
                  <a:pt x="244983" y="149860"/>
                </a:lnTo>
                <a:lnTo>
                  <a:pt x="393700" y="149860"/>
                </a:lnTo>
                <a:lnTo>
                  <a:pt x="274574" y="243840"/>
                </a:lnTo>
                <a:lnTo>
                  <a:pt x="317627" y="393700"/>
                </a:lnTo>
                <a:lnTo>
                  <a:pt x="196850" y="304927"/>
                </a:lnTo>
                <a:lnTo>
                  <a:pt x="76200" y="393700"/>
                </a:lnTo>
                <a:lnTo>
                  <a:pt x="119126" y="243840"/>
                </a:lnTo>
                <a:lnTo>
                  <a:pt x="0" y="149860"/>
                </a:lnTo>
                <a:lnTo>
                  <a:pt x="148844" y="14986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50900" y="762000"/>
            <a:ext cx="348438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 of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00" y="4457700"/>
            <a:ext cx="482908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would be the length of  segment E'D' if dilated by a scale  factor of 3?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994400" y="774700"/>
            <a:ext cx="411487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would be the length of  segment F'G' if dilated by a  scale factor of 1.5?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482340" y="2449068"/>
            <a:ext cx="0" cy="1215009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30932" y="2430018"/>
            <a:ext cx="0" cy="640969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645027" y="6352413"/>
            <a:ext cx="1052322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997952" y="3109214"/>
            <a:ext cx="880110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1851120" imgH="531720"/>
        </mc:Choice>
        <mc:Fallback>
          <p:control name="ShockwaveFlash1" r:id="rId2" imgW="1851120" imgH="531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" y="114300"/>
                  <a:ext cx="1851025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0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36702" y="673100"/>
            <a:ext cx="4060698" cy="4061080"/>
            <a:chOff x="536702" y="673100"/>
            <a:chExt cx="4060698" cy="4061080"/>
          </a:xfrm>
        </p:grpSpPr>
        <p:sp>
          <p:nvSpPr>
            <p:cNvPr id="2" name="Freeform 1"/>
            <p:cNvSpPr/>
            <p:nvPr/>
          </p:nvSpPr>
          <p:spPr>
            <a:xfrm>
              <a:off x="547624" y="7068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911098" y="7051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49275" y="1056005"/>
              <a:ext cx="4035425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69492" y="7051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28013" y="7051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47926" y="7051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67966" y="7051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26487" y="7051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46400" y="705104"/>
              <a:ext cx="0" cy="40065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92094" y="717931"/>
              <a:ext cx="0" cy="39937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2134" y="7179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9402" y="1388872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7756" y="1721612"/>
              <a:ext cx="3996944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4929" y="2054479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4929" y="2400046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4929" y="2732913"/>
              <a:ext cx="40224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4929" y="3065780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102" y="3424174"/>
              <a:ext cx="40098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9402" y="3744214"/>
              <a:ext cx="40225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6702" y="43665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9402" y="40617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16934" y="7179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285234" y="730631"/>
              <a:ext cx="0" cy="39556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60324" y="6941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20066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73500" y="10160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73500" y="20193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00500" y="6731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97100" y="1562100"/>
              <a:ext cx="34084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G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64000" y="1600200"/>
              <a:ext cx="36865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H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07000" y="901700"/>
            <a:ext cx="83705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GH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7000" y="1511300"/>
            <a:ext cx="10813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G'H'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100" y="2387600"/>
            <a:ext cx="4838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Distance from center (C) to points was _____________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5100" y="3797300"/>
            <a:ext cx="4838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Scale factor: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03218" y="1061974"/>
            <a:ext cx="0" cy="3530092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55777" y="1042797"/>
            <a:ext cx="3147441" cy="2439543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02230" y="2056892"/>
            <a:ext cx="128193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70600" y="7366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omic Sans MS - 36"/>
              </a:rPr>
              <a:t>4</a:t>
            </a:r>
            <a:endParaRPr lang="en-US" sz="27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7300" y="13335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8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77100" y="2641600"/>
            <a:ext cx="182463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doubled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0600" y="37084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2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01115" y="3061335"/>
            <a:ext cx="2583053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89000" y="2603500"/>
            <a:ext cx="51092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G'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5100" y="2628900"/>
            <a:ext cx="54269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H'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</p:spTree>
    <p:extLst>
      <p:ext uri="{BB962C8B-B14F-4D97-AF65-F5344CB8AC3E}">
        <p14:creationId xmlns:p14="http://schemas.microsoft.com/office/powerpoint/2010/main" val="32425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66902" y="960882"/>
            <a:ext cx="4060698" cy="4042918"/>
            <a:chOff x="866902" y="960882"/>
            <a:chExt cx="4060698" cy="4042918"/>
          </a:xfrm>
        </p:grpSpPr>
        <p:sp>
          <p:nvSpPr>
            <p:cNvPr id="2" name="Freeform 1"/>
            <p:cNvSpPr/>
            <p:nvPr/>
          </p:nvSpPr>
          <p:spPr>
            <a:xfrm>
              <a:off x="890524" y="9608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241298" y="9845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79475" y="1335405"/>
              <a:ext cx="4035425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99692" y="9845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58213" y="9845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78126" y="9845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98166" y="9845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56687" y="9845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984504"/>
              <a:ext cx="0" cy="40065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22294" y="997331"/>
              <a:ext cx="0" cy="39937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42334" y="9973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79602" y="1668272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7956" y="2001012"/>
              <a:ext cx="3996944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05129" y="2333879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05129" y="2679446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05129" y="3012313"/>
              <a:ext cx="40224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05129" y="3345180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92302" y="3703574"/>
              <a:ext cx="40098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79602" y="4023614"/>
              <a:ext cx="40225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66902" y="46459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79602" y="43411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247134" y="9973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15434" y="1010031"/>
              <a:ext cx="0" cy="39556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890524" y="9735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49400" y="16256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35200" y="16256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235200" y="22860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44600" y="12573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200" y="1155700"/>
              <a:ext cx="336245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J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30400" y="2298700"/>
              <a:ext cx="31917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K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34000" y="1333500"/>
            <a:ext cx="78298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JK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1943100"/>
            <a:ext cx="10272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J'K'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00" y="2819400"/>
            <a:ext cx="4838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Distance from center (C) to points was _____________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72100" y="4229100"/>
            <a:ext cx="4838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Scale factor: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97660" y="1664589"/>
            <a:ext cx="319532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78483" y="1655064"/>
            <a:ext cx="3271901" cy="320484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67331" y="1655064"/>
            <a:ext cx="0" cy="65049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23000" y="11557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2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1600" y="17907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6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27900" y="3086100"/>
            <a:ext cx="160985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tripled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80300" y="40894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3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625850" y="1683766"/>
            <a:ext cx="0" cy="2009013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38500" y="1143000"/>
            <a:ext cx="50563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J'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62300" y="3644900"/>
            <a:ext cx="48615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K'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</p:spTree>
    <p:extLst>
      <p:ext uri="{BB962C8B-B14F-4D97-AF65-F5344CB8AC3E}">
        <p14:creationId xmlns:p14="http://schemas.microsoft.com/office/powerpoint/2010/main" val="1076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65302" y="859282"/>
            <a:ext cx="4060698" cy="4030218"/>
            <a:chOff x="765302" y="859282"/>
            <a:chExt cx="4060698" cy="4030218"/>
          </a:xfrm>
        </p:grpSpPr>
        <p:sp>
          <p:nvSpPr>
            <p:cNvPr id="2" name="Freeform 1"/>
            <p:cNvSpPr/>
            <p:nvPr/>
          </p:nvSpPr>
          <p:spPr>
            <a:xfrm>
              <a:off x="788924" y="8592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139698" y="8702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5" y="1221105"/>
              <a:ext cx="4035425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498092" y="8702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56613" y="8702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76526" y="8702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96566" y="8702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55087" y="8702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75000" y="870204"/>
              <a:ext cx="0" cy="40065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20694" y="883031"/>
              <a:ext cx="0" cy="39937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40734" y="8830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8002" y="1553972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6356" y="1886712"/>
              <a:ext cx="3996944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3529" y="2219579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3529" y="2565146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3529" y="2898013"/>
              <a:ext cx="40224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3529" y="3230880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90702" y="3589274"/>
              <a:ext cx="40098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8002" y="3909314"/>
              <a:ext cx="40225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5302" y="45316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8002" y="42268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45534" y="8830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13834" y="895731"/>
              <a:ext cx="0" cy="39556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788924" y="8592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816100" y="18415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100" y="32004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97300" y="32004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0500" y="14478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4300" y="3200400"/>
              <a:ext cx="404749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M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4300" y="3200400"/>
              <a:ext cx="37772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N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95900" y="1117600"/>
            <a:ext cx="91003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MN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5900" y="1727200"/>
            <a:ext cx="11543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M'N'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2603500"/>
            <a:ext cx="4838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Distance from center (C) to points was _____________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4013200"/>
            <a:ext cx="4838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Scale factor: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46453" y="1875155"/>
            <a:ext cx="0" cy="2841244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46453" y="1875155"/>
            <a:ext cx="2783967" cy="189420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55978" y="3243199"/>
            <a:ext cx="195160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61100" y="9652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omic Sans MS - 36"/>
              </a:rPr>
              <a:t>6</a:t>
            </a:r>
            <a:endParaRPr lang="en-US" sz="27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16383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3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40600" y="2882900"/>
            <a:ext cx="152072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halved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15200" y="3898900"/>
            <a:ext cx="1837792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 - 43"/>
              </a:rPr>
              <a:t>.5 or ½</a:t>
            </a:r>
            <a:endParaRPr lang="en-US" sz="3200" dirty="0">
              <a:solidFill>
                <a:srgbClr val="0000FF"/>
              </a:solidFill>
              <a:latin typeface="Comic Sans MS - 43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827276" y="2563876"/>
            <a:ext cx="1004570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20800" y="2273300"/>
            <a:ext cx="58394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M'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08300" y="2171700"/>
            <a:ext cx="55303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N'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</p:spTree>
    <p:extLst>
      <p:ext uri="{BB962C8B-B14F-4D97-AF65-F5344CB8AC3E}">
        <p14:creationId xmlns:p14="http://schemas.microsoft.com/office/powerpoint/2010/main" val="30287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600"/>
            <a:ext cx="9674860" cy="3643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02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76200"/>
            <a:ext cx="5382768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700" smtClean="0">
                <a:solidFill>
                  <a:srgbClr val="000000"/>
                </a:solidFill>
                <a:latin typeface="Garamond - 76"/>
              </a:rPr>
              <a:t>Key Terms:</a:t>
            </a:r>
            <a:endParaRPr lang="en-US" sz="5700">
              <a:solidFill>
                <a:srgbClr val="000000"/>
              </a:solidFill>
              <a:latin typeface="Garamond - 7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308100"/>
            <a:ext cx="957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b="1" smtClean="0">
                <a:solidFill>
                  <a:srgbClr val="000000"/>
                </a:solidFill>
                <a:latin typeface="Arial - 23"/>
              </a:rPr>
              <a:t>Scale factor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 - 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ShockwaveFlash1" r:id="rId2" imgW="3174840" imgH="965160"/>
        </mc:Choice>
        <mc:Fallback>
          <p:control name="ShockwaveFlash1" r:id="rId2" imgW="3174840" imgH="9651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6900" y="1917700"/>
                  <a:ext cx="3175000" cy="96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493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76200"/>
            <a:ext cx="5382768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700" smtClean="0">
                <a:solidFill>
                  <a:srgbClr val="000000"/>
                </a:solidFill>
                <a:latin typeface="Garamond - 76"/>
              </a:rPr>
              <a:t>Key Terms:</a:t>
            </a:r>
            <a:endParaRPr lang="en-US" sz="5700">
              <a:solidFill>
                <a:srgbClr val="000000"/>
              </a:solidFill>
              <a:latin typeface="Garamond - 7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308100"/>
            <a:ext cx="95758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b="1" smtClean="0">
                <a:solidFill>
                  <a:srgbClr val="000000"/>
                </a:solidFill>
                <a:latin typeface="Arial - 23"/>
              </a:rPr>
              <a:t>Scale factor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 - the ratio of the side length of an image to the corresponding side length of its preimage.  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19987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9400"/>
            <a:ext cx="9821164" cy="4019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098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7000"/>
            <a:ext cx="9919716" cy="1443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816600"/>
            <a:ext cx="5634610" cy="1651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667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8900"/>
            <a:ext cx="9937115" cy="1222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03" y="6197599"/>
            <a:ext cx="5791708" cy="1558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768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4500"/>
            <a:ext cx="9939909" cy="5410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521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26204" y="1853184"/>
            <a:ext cx="4200525" cy="4168902"/>
            <a:chOff x="4426204" y="1853184"/>
            <a:chExt cx="4200525" cy="4168902"/>
          </a:xfrm>
        </p:grpSpPr>
        <p:grpSp>
          <p:nvGrpSpPr>
            <p:cNvPr id="27" name="Group 26"/>
            <p:cNvGrpSpPr/>
            <p:nvPr/>
          </p:nvGrpSpPr>
          <p:grpSpPr>
            <a:xfrm>
              <a:off x="4426204" y="1853184"/>
              <a:ext cx="4200525" cy="4168902"/>
              <a:chOff x="4426204" y="1853184"/>
              <a:chExt cx="4200525" cy="4168902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4450588" y="1853184"/>
                <a:ext cx="4165982" cy="4165728"/>
              </a:xfrm>
              <a:custGeom>
                <a:avLst/>
                <a:gdLst/>
                <a:ahLst/>
                <a:cxnLst/>
                <a:rect l="0" t="0" r="0" b="0"/>
                <a:pathLst>
                  <a:path w="4165982" h="4165728">
                    <a:moveTo>
                      <a:pt x="0" y="0"/>
                    </a:moveTo>
                    <a:lnTo>
                      <a:pt x="4165981" y="0"/>
                    </a:lnTo>
                    <a:lnTo>
                      <a:pt x="4165981" y="4165727"/>
                    </a:lnTo>
                    <a:lnTo>
                      <a:pt x="0" y="416572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4813300" y="1864360"/>
                <a:ext cx="0" cy="411835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4439158" y="2227326"/>
                <a:ext cx="417436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184140" y="1864360"/>
                <a:ext cx="0" cy="415772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554980" y="1864360"/>
                <a:ext cx="0" cy="411835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885942" y="1864360"/>
                <a:ext cx="0" cy="4131437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230112" y="1864360"/>
                <a:ext cx="0" cy="415772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587871" y="1864360"/>
                <a:ext cx="0" cy="4131437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918833" y="1864360"/>
                <a:ext cx="0" cy="4144645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276338" y="1877568"/>
                <a:ext cx="0" cy="4131437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607554" y="1877568"/>
                <a:ext cx="0" cy="4105148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439158" y="2571623"/>
                <a:ext cx="417436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478909" y="2915793"/>
                <a:ext cx="4134612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65701" y="3260217"/>
                <a:ext cx="414782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65701" y="3617722"/>
                <a:ext cx="414782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465701" y="3961892"/>
                <a:ext cx="416102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65701" y="4306316"/>
                <a:ext cx="4147820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52493" y="4677029"/>
                <a:ext cx="4147947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439158" y="5008245"/>
                <a:ext cx="4161282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26204" y="5651881"/>
                <a:ext cx="4174236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439158" y="5336667"/>
                <a:ext cx="4174363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948930" y="1877568"/>
                <a:ext cx="0" cy="4105148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290687" y="1890776"/>
                <a:ext cx="0" cy="409194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4450588" y="1853184"/>
                <a:ext cx="4165982" cy="4165728"/>
              </a:xfrm>
              <a:custGeom>
                <a:avLst/>
                <a:gdLst/>
                <a:ahLst/>
                <a:cxnLst/>
                <a:rect l="0" t="0" r="0" b="0"/>
                <a:pathLst>
                  <a:path w="4165982" h="4165728">
                    <a:moveTo>
                      <a:pt x="0" y="0"/>
                    </a:moveTo>
                    <a:lnTo>
                      <a:pt x="4165981" y="0"/>
                    </a:lnTo>
                    <a:lnTo>
                      <a:pt x="4165981" y="4165727"/>
                    </a:lnTo>
                    <a:lnTo>
                      <a:pt x="0" y="416572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5501894" y="3168777"/>
              <a:ext cx="144780" cy="14478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0800" y="2527300"/>
              <a:ext cx="435737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000" smtClean="0">
                  <a:solidFill>
                    <a:srgbClr val="000000"/>
                  </a:solidFill>
                  <a:latin typeface="Comic Sans MS - 40"/>
                </a:rPr>
                <a:t>C</a:t>
              </a:r>
              <a:endParaRPr lang="en-US" sz="3000">
                <a:solidFill>
                  <a:srgbClr val="000000"/>
                </a:solidFill>
                <a:latin typeface="Comic Sans MS - 4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54800" y="4406900"/>
              <a:ext cx="449986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000" smtClean="0">
                  <a:solidFill>
                    <a:srgbClr val="000000"/>
                  </a:solidFill>
                  <a:latin typeface="Comic Sans MS - 40"/>
                </a:rPr>
                <a:t>B</a:t>
              </a:r>
              <a:endParaRPr lang="en-US" sz="3000">
                <a:solidFill>
                  <a:srgbClr val="000000"/>
                </a:solidFill>
                <a:latin typeface="Comic Sans MS - 4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6700" y="2451100"/>
              <a:ext cx="501777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000" smtClean="0">
                  <a:solidFill>
                    <a:srgbClr val="000000"/>
                  </a:solidFill>
                  <a:latin typeface="Comic Sans MS - 40"/>
                </a:rPr>
                <a:t>A</a:t>
              </a:r>
              <a:endParaRPr lang="en-US" sz="3000">
                <a:solidFill>
                  <a:srgbClr val="000000"/>
                </a:solidFill>
                <a:latin typeface="Comic Sans MS - 4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825488" y="3168777"/>
              <a:ext cx="144780" cy="14478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846189" y="4223512"/>
              <a:ext cx="144780" cy="14478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90484" y="3168777"/>
              <a:ext cx="144780" cy="14478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231886" y="5257673"/>
              <a:ext cx="144780" cy="14478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74000" y="2387600"/>
              <a:ext cx="700684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000" smtClean="0">
                  <a:solidFill>
                    <a:srgbClr val="000000"/>
                  </a:solidFill>
                  <a:latin typeface="Comic Sans MS - 40"/>
                </a:rPr>
                <a:t>A'</a:t>
              </a:r>
              <a:endParaRPr lang="en-US" sz="3000">
                <a:solidFill>
                  <a:srgbClr val="000000"/>
                </a:solidFill>
                <a:latin typeface="Comic Sans MS - 4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4600" y="5219700"/>
              <a:ext cx="648894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000" smtClean="0">
                  <a:solidFill>
                    <a:srgbClr val="000000"/>
                  </a:solidFill>
                  <a:latin typeface="Comic Sans MS - 40"/>
                </a:rPr>
                <a:t>B'</a:t>
              </a:r>
              <a:endParaRPr lang="en-US" sz="3000">
                <a:solidFill>
                  <a:srgbClr val="000000"/>
                </a:solidFill>
                <a:latin typeface="Comic Sans MS - 4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8269351" y="3289554"/>
            <a:ext cx="0" cy="197866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08292" y="3258566"/>
            <a:ext cx="0" cy="1043813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6700" y="8382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800" y="939800"/>
            <a:ext cx="6807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is the scale factor of the dilation?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2209800"/>
            <a:ext cx="187573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Scale factor: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586984" y="3252724"/>
            <a:ext cx="288925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58282" y="3262249"/>
            <a:ext cx="2937129" cy="2238756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does it mean to say that two figures are similar?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4267200"/>
            <a:ext cx="93599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dilation transformation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describe how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scale factor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determines new lengths. 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8979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3300" y="1003300"/>
            <a:ext cx="86995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omic Sans MS - 27"/>
              </a:rPr>
              <a:t>Explain the relationship between scale factor and the length of the dilated segment.</a:t>
            </a:r>
            <a:endParaRPr lang="en-US" sz="2000">
              <a:solidFill>
                <a:srgbClr val="000000"/>
              </a:solidFill>
              <a:latin typeface="Comic Sans MS - 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300" y="2984500"/>
            <a:ext cx="58872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  <a:latin typeface="Comic Sans MS - 25"/>
              </a:rPr>
              <a:t>focus words: </a:t>
            </a:r>
            <a:r>
              <a:rPr lang="en-US" i="1" smtClean="0">
                <a:solidFill>
                  <a:srgbClr val="808080"/>
                </a:solidFill>
                <a:latin typeface="Comic Sans MS - 25"/>
              </a:rPr>
              <a:t> scale factor,   dilated</a:t>
            </a:r>
            <a:endParaRPr lang="en-US" i="1">
              <a:solidFill>
                <a:srgbClr val="808080"/>
              </a:solidFill>
              <a:latin typeface="Comic Sans MS - 25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3174840" imgH="965160"/>
        </mc:Choice>
        <mc:Fallback>
          <p:control name="ShockwaveFlash1" r:id="rId2" imgW="3174840" imgH="9651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0" y="4025900"/>
                  <a:ext cx="3175000" cy="96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72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3300" y="1003300"/>
            <a:ext cx="86995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omic Sans MS - 27"/>
              </a:rPr>
              <a:t>Explain the relationship between scale factor and the length of the dilated segment.</a:t>
            </a:r>
            <a:endParaRPr lang="en-US" sz="2000">
              <a:solidFill>
                <a:srgbClr val="000000"/>
              </a:solidFill>
              <a:latin typeface="Comic Sans MS - 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52700"/>
            <a:ext cx="8963787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The scale factor of a dilation tells you how much bigger or smaller the dilated segments will be.  You can use multiplication to determine the exact lengths.  </a:t>
            </a:r>
            <a:r>
              <a:rPr lang="en-US" i="1" smtClean="0">
                <a:solidFill>
                  <a:srgbClr val="388E8E"/>
                </a:solidFill>
                <a:latin typeface="Comic Sans MS - 24"/>
              </a:rPr>
              <a:t>For example, a side length of 4 dilated by a scale factor of 3, will have an image side length of 12. </a:t>
            </a:r>
            <a:endParaRPr lang="en-US" i="1">
              <a:solidFill>
                <a:srgbClr val="388E8E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40824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0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900" y="1435100"/>
            <a:ext cx="74676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smtClean="0">
                <a:solidFill>
                  <a:srgbClr val="000000"/>
                </a:solidFill>
                <a:latin typeface="Garamond - 60"/>
              </a:rPr>
              <a:t>none</a:t>
            </a:r>
            <a:endParaRPr lang="en-US" sz="4500">
              <a:solidFill>
                <a:srgbClr val="000000"/>
              </a:solidFill>
              <a:latin typeface="Garamond - 60"/>
            </a:endParaRPr>
          </a:p>
        </p:txBody>
      </p:sp>
    </p:spTree>
    <p:extLst>
      <p:ext uri="{BB962C8B-B14F-4D97-AF65-F5344CB8AC3E}">
        <p14:creationId xmlns:p14="http://schemas.microsoft.com/office/powerpoint/2010/main" val="3502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0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900" y="1435100"/>
            <a:ext cx="74676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0000"/>
                </a:solidFill>
                <a:latin typeface="Garamond - 60"/>
              </a:rPr>
              <a:t>PDF Online</a:t>
            </a:r>
            <a:endParaRPr lang="en-US" sz="4500" dirty="0" smtClean="0">
              <a:solidFill>
                <a:srgbClr val="000000"/>
              </a:solidFill>
              <a:latin typeface="Garamond - 60"/>
            </a:endParaRPr>
          </a:p>
          <a:p>
            <a:pPr algn="ctr"/>
            <a:endParaRPr lang="en-US" sz="4500" dirty="0" smtClean="0">
              <a:solidFill>
                <a:srgbClr val="000000"/>
              </a:solidFill>
              <a:latin typeface="Garamond - 60"/>
            </a:endParaRPr>
          </a:p>
        </p:txBody>
      </p:sp>
    </p:spTree>
    <p:extLst>
      <p:ext uri="{BB962C8B-B14F-4D97-AF65-F5344CB8AC3E}">
        <p14:creationId xmlns:p14="http://schemas.microsoft.com/office/powerpoint/2010/main" val="26969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3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7002" y="287782"/>
            <a:ext cx="4060698" cy="4030218"/>
            <a:chOff x="397002" y="287782"/>
            <a:chExt cx="4060698" cy="4030218"/>
          </a:xfrm>
        </p:grpSpPr>
        <p:grpSp>
          <p:nvGrpSpPr>
            <p:cNvPr id="25" name="Group 24"/>
            <p:cNvGrpSpPr/>
            <p:nvPr/>
          </p:nvGrpSpPr>
          <p:grpSpPr>
            <a:xfrm>
              <a:off x="397002" y="287782"/>
              <a:ext cx="4060698" cy="4030218"/>
              <a:chOff x="397002" y="287782"/>
              <a:chExt cx="4060698" cy="4030218"/>
            </a:xfrm>
          </p:grpSpPr>
          <p:cxnSp>
            <p:nvCxnSpPr>
              <p:cNvPr id="2" name="Straight Connector 1"/>
              <p:cNvCxnSpPr/>
              <p:nvPr/>
            </p:nvCxnSpPr>
            <p:spPr>
              <a:xfrm>
                <a:off x="771398" y="2987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/>
              <p:cNvCxnSpPr/>
              <p:nvPr/>
            </p:nvCxnSpPr>
            <p:spPr>
              <a:xfrm>
                <a:off x="409575" y="649605"/>
                <a:ext cx="403542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1129792" y="2987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488313" y="2987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808226" y="2987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140966" y="2987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486787" y="2987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806700" y="298704"/>
                <a:ext cx="0" cy="40065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152394" y="311531"/>
                <a:ext cx="0" cy="39937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72434" y="3115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9702" y="982472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8056" y="1315212"/>
                <a:ext cx="3996944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35229" y="1648079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5229" y="1993646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35229" y="2326513"/>
                <a:ext cx="40224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35229" y="2659380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2402" y="3017774"/>
                <a:ext cx="40098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09702" y="3337814"/>
                <a:ext cx="40225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7002" y="39601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09702" y="36553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02634" y="3115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132834" y="324231"/>
                <a:ext cx="0" cy="39556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420624" y="287782"/>
                <a:ext cx="4027298" cy="4027298"/>
              </a:xfrm>
              <a:custGeom>
                <a:avLst/>
                <a:gdLst/>
                <a:ahLst/>
                <a:cxnLst/>
                <a:rect l="0" t="0" r="0" b="0"/>
                <a:pathLst>
                  <a:path w="4027298" h="4027298">
                    <a:moveTo>
                      <a:pt x="0" y="0"/>
                    </a:moveTo>
                    <a:lnTo>
                      <a:pt x="4027297" y="0"/>
                    </a:lnTo>
                    <a:lnTo>
                      <a:pt x="4027297" y="4027297"/>
                    </a:lnTo>
                    <a:lnTo>
                      <a:pt x="0" y="402729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1079500" y="36068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65300" y="36195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65300" y="26162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100" y="36322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3695700"/>
              <a:ext cx="354051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D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98600" y="2184400"/>
              <a:ext cx="32349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E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13502" y="215900"/>
            <a:ext cx="4060698" cy="4051300"/>
            <a:chOff x="5413502" y="215900"/>
            <a:chExt cx="4060698" cy="4051300"/>
          </a:xfrm>
        </p:grpSpPr>
        <p:grpSp>
          <p:nvGrpSpPr>
            <p:cNvPr id="56" name="Group 55"/>
            <p:cNvGrpSpPr/>
            <p:nvPr/>
          </p:nvGrpSpPr>
          <p:grpSpPr>
            <a:xfrm>
              <a:off x="5413502" y="236982"/>
              <a:ext cx="4060698" cy="4030218"/>
              <a:chOff x="5413502" y="236982"/>
              <a:chExt cx="4060698" cy="4030218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787898" y="2479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426075" y="598805"/>
                <a:ext cx="403542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146292" y="2479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504813" y="2479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824726" y="2479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44766" y="2479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503287" y="2479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823200" y="247904"/>
                <a:ext cx="0" cy="40065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168894" y="260731"/>
                <a:ext cx="0" cy="39937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488934" y="2607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426202" y="931672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464556" y="1264412"/>
                <a:ext cx="3996944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451729" y="1597279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451729" y="1942846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451729" y="2275713"/>
                <a:ext cx="40224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451729" y="2608580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438902" y="2966974"/>
                <a:ext cx="40098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426202" y="3287014"/>
                <a:ext cx="40225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413502" y="39093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426202" y="36045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793734" y="2607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9162034" y="273431"/>
                <a:ext cx="0" cy="39556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5437124" y="236982"/>
                <a:ext cx="4027298" cy="4027298"/>
              </a:xfrm>
              <a:custGeom>
                <a:avLst/>
                <a:gdLst/>
                <a:ahLst/>
                <a:cxnLst/>
                <a:rect l="0" t="0" r="0" b="0"/>
                <a:pathLst>
                  <a:path w="4027298" h="4027298">
                    <a:moveTo>
                      <a:pt x="0" y="0"/>
                    </a:moveTo>
                    <a:lnTo>
                      <a:pt x="4027297" y="0"/>
                    </a:lnTo>
                    <a:lnTo>
                      <a:pt x="4027297" y="4027297"/>
                    </a:lnTo>
                    <a:lnTo>
                      <a:pt x="0" y="402729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467600" y="15494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750300" y="5588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750300" y="15621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877300" y="215900"/>
              <a:ext cx="316585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73900" y="1104900"/>
              <a:ext cx="34084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G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40800" y="1143000"/>
              <a:ext cx="36865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H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1602" y="4732782"/>
            <a:ext cx="4060698" cy="4030218"/>
            <a:chOff x="371602" y="4732782"/>
            <a:chExt cx="4060698" cy="4030218"/>
          </a:xfrm>
        </p:grpSpPr>
        <p:grpSp>
          <p:nvGrpSpPr>
            <p:cNvPr id="87" name="Group 86"/>
            <p:cNvGrpSpPr/>
            <p:nvPr/>
          </p:nvGrpSpPr>
          <p:grpSpPr>
            <a:xfrm>
              <a:off x="371602" y="4732782"/>
              <a:ext cx="4060698" cy="4030218"/>
              <a:chOff x="371602" y="4732782"/>
              <a:chExt cx="4060698" cy="403021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45998" y="47437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84175" y="5094605"/>
                <a:ext cx="403542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4392" y="47437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462913" y="47437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782826" y="47437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102866" y="47437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461387" y="47437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781300" y="4743704"/>
                <a:ext cx="0" cy="40065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126994" y="4756531"/>
                <a:ext cx="0" cy="39937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447034" y="47565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4302" y="5427472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22656" y="5760212"/>
                <a:ext cx="3996944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09829" y="6093079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09829" y="6438646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09829" y="6771513"/>
                <a:ext cx="40224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09829" y="7104380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97002" y="7462774"/>
                <a:ext cx="40098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84302" y="7782814"/>
                <a:ext cx="40225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71602" y="84051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84302" y="81003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751834" y="47565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120134" y="4769231"/>
                <a:ext cx="0" cy="39556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/>
              <p:cNvSpPr/>
              <p:nvPr/>
            </p:nvSpPr>
            <p:spPr>
              <a:xfrm>
                <a:off x="395224" y="4732782"/>
                <a:ext cx="4027298" cy="4027298"/>
              </a:xfrm>
              <a:custGeom>
                <a:avLst/>
                <a:gdLst/>
                <a:ahLst/>
                <a:cxnLst/>
                <a:rect l="0" t="0" r="0" b="0"/>
                <a:pathLst>
                  <a:path w="4027298" h="4027298">
                    <a:moveTo>
                      <a:pt x="0" y="0"/>
                    </a:moveTo>
                    <a:lnTo>
                      <a:pt x="4027297" y="0"/>
                    </a:lnTo>
                    <a:lnTo>
                      <a:pt x="4027297" y="4027297"/>
                    </a:lnTo>
                    <a:lnTo>
                      <a:pt x="0" y="402729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1054100" y="53848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739900" y="53848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39900" y="60452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9300" y="50165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85900" y="4914900"/>
              <a:ext cx="336245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J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35100" y="6057900"/>
              <a:ext cx="31917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K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26202" y="4758182"/>
            <a:ext cx="4060698" cy="4030218"/>
            <a:chOff x="5426202" y="4758182"/>
            <a:chExt cx="4060698" cy="4030218"/>
          </a:xfrm>
        </p:grpSpPr>
        <p:grpSp>
          <p:nvGrpSpPr>
            <p:cNvPr id="118" name="Group 117"/>
            <p:cNvGrpSpPr/>
            <p:nvPr/>
          </p:nvGrpSpPr>
          <p:grpSpPr>
            <a:xfrm>
              <a:off x="5426202" y="4758182"/>
              <a:ext cx="4060698" cy="4030218"/>
              <a:chOff x="5426202" y="4758182"/>
              <a:chExt cx="4060698" cy="4030218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5800598" y="47691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438775" y="5120005"/>
                <a:ext cx="4035425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158992" y="47691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517513" y="4769104"/>
                <a:ext cx="0" cy="39811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837426" y="47691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157466" y="4769104"/>
                <a:ext cx="0" cy="40192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515987" y="4769104"/>
                <a:ext cx="0" cy="39938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835900" y="4769104"/>
                <a:ext cx="0" cy="4006596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181594" y="4781931"/>
                <a:ext cx="0" cy="39937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501634" y="47819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438902" y="5452872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477256" y="5785612"/>
                <a:ext cx="3996944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464429" y="6118479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464429" y="6464046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464429" y="6796913"/>
                <a:ext cx="40224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464429" y="7129780"/>
                <a:ext cx="4009771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451602" y="7488174"/>
                <a:ext cx="40098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438902" y="7808214"/>
                <a:ext cx="40225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426202" y="84305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5438902" y="8125714"/>
                <a:ext cx="4035298" cy="0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8806434" y="4781931"/>
                <a:ext cx="0" cy="39683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9174734" y="4794631"/>
                <a:ext cx="0" cy="3955669"/>
              </a:xfrm>
              <a:prstGeom prst="line">
                <a:avLst/>
              </a:prstGeom>
              <a:ln w="25400" cap="flat" cmpd="sng" algn="ctr">
                <a:solidFill>
                  <a:srgbClr val="C0C0C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5449824" y="4758182"/>
                <a:ext cx="4027298" cy="4027298"/>
              </a:xfrm>
              <a:custGeom>
                <a:avLst/>
                <a:gdLst/>
                <a:ahLst/>
                <a:cxnLst/>
                <a:rect l="0" t="0" r="0" b="0"/>
                <a:pathLst>
                  <a:path w="4027298" h="4027298">
                    <a:moveTo>
                      <a:pt x="0" y="0"/>
                    </a:moveTo>
                    <a:lnTo>
                      <a:pt x="4027297" y="0"/>
                    </a:lnTo>
                    <a:lnTo>
                      <a:pt x="4027297" y="4027297"/>
                    </a:lnTo>
                    <a:lnTo>
                      <a:pt x="0" y="402729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6477000" y="57404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477000" y="70993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458200" y="70993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121400" y="53467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45200" y="7099300"/>
              <a:ext cx="404749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M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585200" y="7099300"/>
              <a:ext cx="37772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N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59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109466" y="1549146"/>
            <a:ext cx="4364609" cy="4331716"/>
            <a:chOff x="4109466" y="1549146"/>
            <a:chExt cx="4364609" cy="4331716"/>
          </a:xfrm>
        </p:grpSpPr>
        <p:grpSp>
          <p:nvGrpSpPr>
            <p:cNvPr id="33" name="Group 32"/>
            <p:cNvGrpSpPr/>
            <p:nvPr/>
          </p:nvGrpSpPr>
          <p:grpSpPr>
            <a:xfrm>
              <a:off x="4109466" y="1549146"/>
              <a:ext cx="4364609" cy="4331716"/>
              <a:chOff x="4109466" y="1549146"/>
              <a:chExt cx="4364609" cy="433171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109466" y="1549146"/>
                <a:ext cx="4364609" cy="4331716"/>
                <a:chOff x="4109466" y="1549146"/>
                <a:chExt cx="4364609" cy="4331716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4134866" y="1549146"/>
                  <a:ext cx="4328669" cy="43285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28669" h="4328542">
                      <a:moveTo>
                        <a:pt x="0" y="0"/>
                      </a:moveTo>
                      <a:lnTo>
                        <a:pt x="4328668" y="0"/>
                      </a:lnTo>
                      <a:lnTo>
                        <a:pt x="4328668" y="4328541"/>
                      </a:lnTo>
                      <a:lnTo>
                        <a:pt x="0" y="43285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" name="Straight Connector 2"/>
                <p:cNvCxnSpPr/>
                <p:nvPr/>
              </p:nvCxnSpPr>
              <p:spPr>
                <a:xfrm>
                  <a:off x="4511802" y="1560830"/>
                  <a:ext cx="0" cy="4279265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>
                  <a:off x="4123055" y="1937893"/>
                  <a:ext cx="4337304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4897120" y="1560830"/>
                  <a:ext cx="0" cy="4320032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5282438" y="1560830"/>
                  <a:ext cx="0" cy="4279265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5626227" y="1560830"/>
                  <a:ext cx="0" cy="4292727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983859" y="1560830"/>
                  <a:ext cx="0" cy="4320032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355588" y="1560830"/>
                  <a:ext cx="0" cy="4292727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699504" y="1560830"/>
                  <a:ext cx="0" cy="430657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070979" y="1574546"/>
                  <a:ext cx="0" cy="4292854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415022" y="1574546"/>
                  <a:ext cx="0" cy="4265549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123055" y="2295779"/>
                  <a:ext cx="4337304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164330" y="2653284"/>
                  <a:ext cx="4296029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150487" y="3011170"/>
                  <a:ext cx="430987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150487" y="3382645"/>
                  <a:ext cx="430987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150487" y="3740277"/>
                  <a:ext cx="4323588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150487" y="4098036"/>
                  <a:ext cx="430987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136771" y="4483354"/>
                  <a:ext cx="4309999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123055" y="4827524"/>
                  <a:ext cx="4323715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109466" y="5496179"/>
                  <a:ext cx="4337304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123055" y="5168773"/>
                  <a:ext cx="4337304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7769860" y="1574546"/>
                  <a:ext cx="0" cy="4265549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124825" y="1588262"/>
                  <a:ext cx="0" cy="4251833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4134866" y="1549146"/>
                  <a:ext cx="4328669" cy="43285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28669" h="4328542">
                      <a:moveTo>
                        <a:pt x="0" y="0"/>
                      </a:moveTo>
                      <a:lnTo>
                        <a:pt x="4328668" y="0"/>
                      </a:lnTo>
                      <a:lnTo>
                        <a:pt x="4328668" y="4328541"/>
                      </a:lnTo>
                      <a:lnTo>
                        <a:pt x="0" y="4328541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7354698" y="2228469"/>
                <a:ext cx="150367" cy="150368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49519" y="3324479"/>
                <a:ext cx="150368" cy="150368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83500" y="1930400"/>
                <a:ext cx="447802" cy="56938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100" smtClean="0">
                    <a:solidFill>
                      <a:srgbClr val="000000"/>
                    </a:solidFill>
                    <a:latin typeface="Comic Sans MS - 41"/>
                  </a:rPr>
                  <a:t>C</a:t>
                </a:r>
                <a:endParaRPr lang="en-US" sz="3100">
                  <a:solidFill>
                    <a:srgbClr val="000000"/>
                  </a:solidFill>
                  <a:latin typeface="Comic Sans MS - 41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354698" y="3324479"/>
                <a:ext cx="150367" cy="150368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747000" y="2984500"/>
                <a:ext cx="511201" cy="56938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100" smtClean="0">
                    <a:solidFill>
                      <a:srgbClr val="000000"/>
                    </a:solidFill>
                    <a:latin typeface="Comic Sans MS - 41"/>
                  </a:rPr>
                  <a:t>D</a:t>
                </a:r>
                <a:endParaRPr lang="en-US" sz="3100">
                  <a:solidFill>
                    <a:srgbClr val="000000"/>
                  </a:solidFill>
                  <a:latin typeface="Comic Sans MS - 41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65700" y="2959100"/>
                <a:ext cx="459486" cy="56938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100" smtClean="0">
                    <a:solidFill>
                      <a:srgbClr val="000000"/>
                    </a:solidFill>
                    <a:latin typeface="Comic Sans MS - 41"/>
                  </a:rPr>
                  <a:t>E</a:t>
                </a:r>
                <a:endParaRPr lang="en-US" sz="3100">
                  <a:solidFill>
                    <a:srgbClr val="000000"/>
                  </a:solidFill>
                  <a:latin typeface="Comic Sans MS - 41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4289" y="3393059"/>
              <a:ext cx="1780540" cy="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8001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3600" y="774700"/>
            <a:ext cx="8699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would be the length of segment E'C' if dilated by a scale factor of 3?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8983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464939" y="1333119"/>
            <a:ext cx="4670806" cy="4635628"/>
            <a:chOff x="4464939" y="1333119"/>
            <a:chExt cx="4670806" cy="4635628"/>
          </a:xfrm>
        </p:grpSpPr>
        <p:grpSp>
          <p:nvGrpSpPr>
            <p:cNvPr id="33" name="Group 32"/>
            <p:cNvGrpSpPr/>
            <p:nvPr/>
          </p:nvGrpSpPr>
          <p:grpSpPr>
            <a:xfrm>
              <a:off x="4464939" y="1333119"/>
              <a:ext cx="4670806" cy="4635628"/>
              <a:chOff x="4464939" y="1333119"/>
              <a:chExt cx="4670806" cy="463562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64939" y="1333119"/>
                <a:ext cx="4670806" cy="4635628"/>
                <a:chOff x="4464939" y="1333119"/>
                <a:chExt cx="4670806" cy="4635628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4492117" y="1333119"/>
                  <a:ext cx="4632453" cy="46321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32453" h="4632199">
                      <a:moveTo>
                        <a:pt x="0" y="0"/>
                      </a:moveTo>
                      <a:lnTo>
                        <a:pt x="4632452" y="0"/>
                      </a:lnTo>
                      <a:lnTo>
                        <a:pt x="4632452" y="4632198"/>
                      </a:lnTo>
                      <a:lnTo>
                        <a:pt x="0" y="46321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" name="Straight Connector 2"/>
                <p:cNvCxnSpPr/>
                <p:nvPr/>
              </p:nvCxnSpPr>
              <p:spPr>
                <a:xfrm>
                  <a:off x="4895469" y="1345565"/>
                  <a:ext cx="0" cy="4579493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>
                  <a:off x="4479417" y="1749171"/>
                  <a:ext cx="4641596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5307838" y="1345565"/>
                  <a:ext cx="0" cy="4623182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5720207" y="1345565"/>
                  <a:ext cx="0" cy="4579493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6088126" y="1345565"/>
                  <a:ext cx="0" cy="4593971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470777" y="1345565"/>
                  <a:ext cx="0" cy="4623182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868668" y="1345565"/>
                  <a:ext cx="0" cy="4593971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7236587" y="1345565"/>
                  <a:ext cx="0" cy="4608703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634224" y="1360297"/>
                  <a:ext cx="0" cy="4593971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8002524" y="1360297"/>
                  <a:ext cx="0" cy="4564761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479417" y="2132076"/>
                  <a:ext cx="4641596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23613" y="2514727"/>
                  <a:ext cx="4597400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508881" y="2897632"/>
                  <a:ext cx="461213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508881" y="3295269"/>
                  <a:ext cx="461213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508881" y="3678047"/>
                  <a:ext cx="4626864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508881" y="4060952"/>
                  <a:ext cx="4612132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494149" y="4473194"/>
                  <a:ext cx="4612386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479417" y="4841494"/>
                  <a:ext cx="4627118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464939" y="5557139"/>
                  <a:ext cx="4641596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479417" y="5206619"/>
                  <a:ext cx="4641596" cy="0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8382127" y="1360297"/>
                  <a:ext cx="0" cy="4564761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762111" y="1375029"/>
                  <a:ext cx="0" cy="4550029"/>
                </a:xfrm>
                <a:prstGeom prst="line">
                  <a:avLst/>
                </a:prstGeom>
                <a:ln w="25400" cap="flat" cmpd="sng" algn="ctr">
                  <a:solidFill>
                    <a:srgbClr val="C0C0C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4492117" y="1333119"/>
                  <a:ext cx="4632453" cy="46321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32453" h="4632199">
                      <a:moveTo>
                        <a:pt x="0" y="0"/>
                      </a:moveTo>
                      <a:lnTo>
                        <a:pt x="4632452" y="0"/>
                      </a:lnTo>
                      <a:lnTo>
                        <a:pt x="4632452" y="4632198"/>
                      </a:lnTo>
                      <a:lnTo>
                        <a:pt x="0" y="4632198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7594600" y="4978400"/>
                <a:ext cx="470306" cy="6001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300" smtClean="0">
                    <a:solidFill>
                      <a:srgbClr val="000000"/>
                    </a:solidFill>
                    <a:latin typeface="Comic Sans MS - 44"/>
                  </a:rPr>
                  <a:t>C</a:t>
                </a:r>
                <a:endParaRPr lang="en-US" sz="3300">
                  <a:solidFill>
                    <a:srgbClr val="000000"/>
                  </a:solidFill>
                  <a:latin typeface="Comic Sans MS - 44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96990" y="3209925"/>
                <a:ext cx="161036" cy="161036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7753" y="3232912"/>
                <a:ext cx="161037" cy="161036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60868" y="4796790"/>
                <a:ext cx="161036" cy="161036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91500" y="3124200"/>
                <a:ext cx="472796" cy="6001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300" smtClean="0">
                    <a:solidFill>
                      <a:srgbClr val="000000"/>
                    </a:solidFill>
                    <a:latin typeface="Comic Sans MS - 44"/>
                  </a:rPr>
                  <a:t>F</a:t>
                </a:r>
                <a:endParaRPr lang="en-US" sz="3300">
                  <a:solidFill>
                    <a:srgbClr val="000000"/>
                  </a:solidFill>
                  <a:latin typeface="Comic Sans MS - 44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92800" y="3238500"/>
                <a:ext cx="514248" cy="6001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3300" smtClean="0">
                    <a:solidFill>
                      <a:srgbClr val="000000"/>
                    </a:solidFill>
                    <a:latin typeface="Comic Sans MS - 44"/>
                  </a:rPr>
                  <a:t>G</a:t>
                </a:r>
                <a:endParaRPr lang="en-US" sz="3300">
                  <a:solidFill>
                    <a:srgbClr val="000000"/>
                  </a:solidFill>
                  <a:latin typeface="Comic Sans MS - 44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460490" y="3274822"/>
              <a:ext cx="1593723" cy="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0767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400" y="711200"/>
            <a:ext cx="5083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04800" y="533400"/>
            <a:ext cx="393701" cy="393701"/>
          </a:xfrm>
          <a:custGeom>
            <a:avLst/>
            <a:gdLst/>
            <a:ahLst/>
            <a:cxnLst/>
            <a:rect l="0" t="0" r="0" b="0"/>
            <a:pathLst>
              <a:path w="393701" h="393701">
                <a:moveTo>
                  <a:pt x="196850" y="0"/>
                </a:moveTo>
                <a:lnTo>
                  <a:pt x="244983" y="149860"/>
                </a:lnTo>
                <a:lnTo>
                  <a:pt x="393700" y="149860"/>
                </a:lnTo>
                <a:lnTo>
                  <a:pt x="274574" y="243840"/>
                </a:lnTo>
                <a:lnTo>
                  <a:pt x="317627" y="393700"/>
                </a:lnTo>
                <a:lnTo>
                  <a:pt x="196850" y="304927"/>
                </a:lnTo>
                <a:lnTo>
                  <a:pt x="76200" y="393700"/>
                </a:lnTo>
                <a:lnTo>
                  <a:pt x="119126" y="243840"/>
                </a:lnTo>
                <a:lnTo>
                  <a:pt x="0" y="149860"/>
                </a:lnTo>
                <a:lnTo>
                  <a:pt x="148844" y="14986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68400" y="762000"/>
            <a:ext cx="8458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would be the length of segment F'G' if dilated by a  scale factor of 1.5?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963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does it mean to say that two figures are similar?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4267200"/>
            <a:ext cx="93599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dilation transformation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describe how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scale factor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determines new lengths. 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6450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17500"/>
            <a:ext cx="5183378" cy="6611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15900" y="2527300"/>
            <a:ext cx="558231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i="1" smtClean="0">
                <a:solidFill>
                  <a:srgbClr val="000000"/>
                </a:solidFill>
                <a:latin typeface="Times New Roman - 64"/>
              </a:rPr>
              <a:t>Transformations</a:t>
            </a:r>
            <a:endParaRPr lang="en-US" sz="4800" i="1">
              <a:solidFill>
                <a:srgbClr val="000000"/>
              </a:solidFill>
              <a:latin typeface="Times New Roman - 6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0300" y="37338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30300" y="44958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0300" y="51816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30300" y="6604000"/>
            <a:ext cx="158750" cy="1587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0746" y="5950204"/>
            <a:ext cx="4275074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3200" y="3429000"/>
            <a:ext cx="26052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7FFFD4"/>
                </a:solidFill>
                <a:latin typeface="Comic Sans MS - 36"/>
              </a:rPr>
              <a:t>Reflections</a:t>
            </a:r>
            <a:endParaRPr lang="en-US" sz="2700">
              <a:solidFill>
                <a:srgbClr val="7FFFD4"/>
              </a:solidFill>
              <a:latin typeface="Comic Sans MS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191000"/>
            <a:ext cx="281434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7FFFD4"/>
                </a:solidFill>
                <a:latin typeface="Comic Sans MS - 36"/>
              </a:rPr>
              <a:t>Translations</a:t>
            </a:r>
            <a:endParaRPr lang="en-US" sz="2700">
              <a:solidFill>
                <a:srgbClr val="7FFFD4"/>
              </a:solidFill>
              <a:latin typeface="Comic Sans MS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0" y="4991100"/>
            <a:ext cx="219306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7FFFD4"/>
                </a:solidFill>
                <a:latin typeface="Comic Sans MS - 36"/>
              </a:rPr>
              <a:t>Rotations</a:t>
            </a:r>
            <a:endParaRPr lang="en-US" sz="2700">
              <a:solidFill>
                <a:srgbClr val="7FFFD4"/>
              </a:solidFill>
              <a:latin typeface="Comic Sans MS - 3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600" y="6223000"/>
            <a:ext cx="202981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Dilations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1161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62484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19177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800" y="1968500"/>
            <a:ext cx="5251069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What is perimeter and area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how to calculate perimeter and area of rectangles, squares, and triangles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undefined terms: point, line, plane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defined terms: segment, ray, angle, parallel, perpendicular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angle pair relationships: complementary, supplementary, linear pair, vertical angles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Transformations: reflections, translations, rotations. 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Congruence 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Triangle congruence shortcuts: SSS, SAS, ASA 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Triangle Facts: Triangle Sum, 3rd Angles ≅</a:t>
            </a:r>
          </a:p>
          <a:p>
            <a:r>
              <a:rPr lang="en-US" sz="1100" smtClean="0">
                <a:solidFill>
                  <a:srgbClr val="004040"/>
                </a:solidFill>
                <a:latin typeface="Comic Sans MS - 14"/>
              </a:rPr>
              <a:t>Constructions:  ≅ segments, ≅ triangles, perpendicular bisectors, ≅ angles, angle bisectors, parallel segments, equilateral triangles, regular hexagon, square</a:t>
            </a:r>
            <a:endParaRPr lang="en-US" sz="1100" baseline="70000">
              <a:solidFill>
                <a:srgbClr val="004040"/>
              </a:solidFill>
              <a:latin typeface="Comic Sans MS - 1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9400"/>
            <a:ext cx="6870319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400" smtClean="0">
                <a:solidFill>
                  <a:srgbClr val="000000"/>
                </a:solidFill>
                <a:latin typeface="Garamond - 85"/>
              </a:rPr>
              <a:t>9.7 Dilations</a:t>
            </a:r>
            <a:endParaRPr lang="en-US" sz="6400">
              <a:solidFill>
                <a:srgbClr val="000000"/>
              </a:solidFill>
              <a:latin typeface="Garamond - 8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223000"/>
            <a:ext cx="574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Comic Sans MS - 23"/>
              </a:rPr>
              <a:t>Transformation: Dilations</a:t>
            </a:r>
            <a:endParaRPr lang="en-US" sz="1700">
              <a:solidFill>
                <a:srgbClr val="FF0000"/>
              </a:solidFill>
              <a:latin typeface="Comic Sans MS - 23"/>
            </a:endParaRPr>
          </a:p>
        </p:txBody>
      </p:sp>
    </p:spTree>
    <p:extLst>
      <p:ext uri="{BB962C8B-B14F-4D97-AF65-F5344CB8AC3E}">
        <p14:creationId xmlns:p14="http://schemas.microsoft.com/office/powerpoint/2010/main" val="895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76200"/>
            <a:ext cx="5382768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700" smtClean="0">
                <a:solidFill>
                  <a:srgbClr val="000000"/>
                </a:solidFill>
                <a:latin typeface="Garamond - 76"/>
              </a:rPr>
              <a:t>Key Terms:</a:t>
            </a:r>
            <a:endParaRPr lang="en-US" sz="5700">
              <a:solidFill>
                <a:srgbClr val="000000"/>
              </a:solidFill>
              <a:latin typeface="Garamond - 7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308100"/>
            <a:ext cx="957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b="1" smtClean="0">
                <a:solidFill>
                  <a:srgbClr val="000000"/>
                </a:solidFill>
                <a:latin typeface="Arial - 23"/>
              </a:rPr>
              <a:t>Dilations</a:t>
            </a:r>
            <a:r>
              <a:rPr lang="en-US" sz="1700" smtClean="0">
                <a:solidFill>
                  <a:srgbClr val="000000"/>
                </a:solidFill>
                <a:latin typeface="Arial - 23"/>
              </a:rPr>
              <a:t> - a kind of transformation that increases or decreases the size of a figure. 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161792" y="3921252"/>
            <a:ext cx="1616076" cy="2359153"/>
          </a:xfrm>
          <a:custGeom>
            <a:avLst/>
            <a:gdLst/>
            <a:ahLst/>
            <a:cxnLst/>
            <a:rect l="0" t="0" r="0" b="0"/>
            <a:pathLst>
              <a:path w="1616076" h="2359153">
                <a:moveTo>
                  <a:pt x="1034542" y="912114"/>
                </a:moveTo>
                <a:lnTo>
                  <a:pt x="1616075" y="1362964"/>
                </a:lnTo>
                <a:lnTo>
                  <a:pt x="880110" y="2359152"/>
                </a:lnTo>
                <a:lnTo>
                  <a:pt x="0" y="1011809"/>
                </a:lnTo>
                <a:lnTo>
                  <a:pt x="751459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16100" y="2463800"/>
            <a:ext cx="3810000" cy="3251200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54200" y="3136900"/>
            <a:ext cx="4406900" cy="2565400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66900" y="3797300"/>
            <a:ext cx="5130800" cy="1905000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3842" y="4864100"/>
            <a:ext cx="5836158" cy="872109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96542" y="5738114"/>
            <a:ext cx="5700014" cy="1392301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790700" y="5664200"/>
            <a:ext cx="95250" cy="952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41292" y="2511552"/>
            <a:ext cx="2919223" cy="4183635"/>
          </a:xfrm>
          <a:custGeom>
            <a:avLst/>
            <a:gdLst/>
            <a:ahLst/>
            <a:cxnLst/>
            <a:rect l="0" t="0" r="0" b="0"/>
            <a:pathLst>
              <a:path w="2919223" h="4183635">
                <a:moveTo>
                  <a:pt x="1868805" y="1617472"/>
                </a:moveTo>
                <a:lnTo>
                  <a:pt x="2919222" y="2417064"/>
                </a:lnTo>
                <a:lnTo>
                  <a:pt x="1589786" y="4183634"/>
                </a:lnTo>
                <a:lnTo>
                  <a:pt x="0" y="1794383"/>
                </a:lnTo>
                <a:lnTo>
                  <a:pt x="135737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0200" y="1663700"/>
            <a:ext cx="716739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(</a:t>
            </a:r>
            <a:r>
              <a:rPr lang="en-US" sz="2700" u="sng" smtClean="0">
                <a:solidFill>
                  <a:srgbClr val="0000FF"/>
                </a:solidFill>
                <a:latin typeface="Comic Sans MS - 36"/>
              </a:rPr>
              <a:t>doesn't</a:t>
            </a:r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make a congruent copy)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209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25602" y="541782"/>
            <a:ext cx="4060698" cy="4030218"/>
            <a:chOff x="625602" y="541782"/>
            <a:chExt cx="4060698" cy="4030218"/>
          </a:xfrm>
        </p:grpSpPr>
        <p:sp>
          <p:nvSpPr>
            <p:cNvPr id="2" name="Freeform 1"/>
            <p:cNvSpPr/>
            <p:nvPr/>
          </p:nvSpPr>
          <p:spPr>
            <a:xfrm>
              <a:off x="649224" y="5417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999998" y="5527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638175" y="903605"/>
              <a:ext cx="4035425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58392" y="5527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16913" y="552704"/>
              <a:ext cx="0" cy="39811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36826" y="5527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9566" y="552704"/>
              <a:ext cx="0" cy="40192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15387" y="552704"/>
              <a:ext cx="0" cy="39938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35300" y="552704"/>
              <a:ext cx="0" cy="4006596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80994" y="565531"/>
              <a:ext cx="0" cy="39937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01034" y="5655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8302" y="1236472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6656" y="1569212"/>
              <a:ext cx="3996944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3829" y="1902079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3829" y="2247646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3829" y="2580513"/>
              <a:ext cx="40224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3829" y="2913380"/>
              <a:ext cx="4009771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51002" y="3271774"/>
              <a:ext cx="40098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302" y="3591814"/>
              <a:ext cx="40225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5602" y="42141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302" y="3909314"/>
              <a:ext cx="4035298" cy="0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31234" y="565531"/>
              <a:ext cx="0" cy="39683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61434" y="578231"/>
              <a:ext cx="0" cy="3955669"/>
            </a:xfrm>
            <a:prstGeom prst="line">
              <a:avLst/>
            </a:prstGeom>
            <a:ln w="254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49224" y="541782"/>
              <a:ext cx="4027298" cy="4027298"/>
            </a:xfrm>
            <a:custGeom>
              <a:avLst/>
              <a:gdLst/>
              <a:ahLst/>
              <a:cxnLst/>
              <a:rect l="0" t="0" r="0" b="0"/>
              <a:pathLst>
                <a:path w="4027298" h="4027298">
                  <a:moveTo>
                    <a:pt x="0" y="0"/>
                  </a:moveTo>
                  <a:lnTo>
                    <a:pt x="4027297" y="0"/>
                  </a:lnTo>
                  <a:lnTo>
                    <a:pt x="4027297" y="4027297"/>
                  </a:lnTo>
                  <a:lnTo>
                    <a:pt x="0" y="40272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08100" y="38608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93900" y="38735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93900" y="2870200"/>
              <a:ext cx="88900" cy="88900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1700" y="3886200"/>
              <a:ext cx="3165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C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52600" y="3949700"/>
              <a:ext cx="354051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D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27200" y="2438400"/>
              <a:ext cx="32349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E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143500" y="584200"/>
            <a:ext cx="80510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ED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0" y="1193800"/>
            <a:ext cx="104937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E'D' =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2070100"/>
            <a:ext cx="4838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Distance from center (C) to points was _____________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3479800"/>
            <a:ext cx="4838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Scale factor: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6300" y="4191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omic Sans MS - 36"/>
              </a:rPr>
              <a:t>3</a:t>
            </a:r>
            <a:endParaRPr lang="en-US" sz="2700" dirty="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0300" y="10414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6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1200" y="2336800"/>
            <a:ext cx="182463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doubled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8200" y="3403600"/>
            <a:ext cx="41198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2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028190" y="2946654"/>
            <a:ext cx="0" cy="92786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707386" y="1913382"/>
            <a:ext cx="0" cy="1999488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86000" y="1409700"/>
            <a:ext cx="49108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E'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9200" y="3975100"/>
            <a:ext cx="52600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D'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339342" y="3893693"/>
            <a:ext cx="317627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339342" y="707898"/>
            <a:ext cx="2238629" cy="319532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532</Words>
  <Application>Microsoft Office PowerPoint</Application>
  <PresentationFormat>Custom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3" baseType="lpstr">
      <vt:lpstr>Arial</vt:lpstr>
      <vt:lpstr>Garamond - 60</vt:lpstr>
      <vt:lpstr>Comic Sans MS - 28</vt:lpstr>
      <vt:lpstr>Comic Sans MS - 41</vt:lpstr>
      <vt:lpstr>Comic Sans MS - 25</vt:lpstr>
      <vt:lpstr>Garamond - 85</vt:lpstr>
      <vt:lpstr>Arial - 34</vt:lpstr>
      <vt:lpstr>Comic Sans MS - 23</vt:lpstr>
      <vt:lpstr>Arial - 35</vt:lpstr>
      <vt:lpstr>Comic Sans MS - 24</vt:lpstr>
      <vt:lpstr>Calibri</vt:lpstr>
      <vt:lpstr>Arial - 36</vt:lpstr>
      <vt:lpstr>Comic Sans MS - 40</vt:lpstr>
      <vt:lpstr>Arial - 23</vt:lpstr>
      <vt:lpstr>Comic Sans MS - 27</vt:lpstr>
      <vt:lpstr>Comic Sans MS - 36</vt:lpstr>
      <vt:lpstr>Garamond - 48</vt:lpstr>
      <vt:lpstr>Times New Roman - 64</vt:lpstr>
      <vt:lpstr>Garamond - 76</vt:lpstr>
      <vt:lpstr>Arial - 24</vt:lpstr>
      <vt:lpstr>Comic Sans MS - 14</vt:lpstr>
      <vt:lpstr>Comic Sans MS - 43</vt:lpstr>
      <vt:lpstr>Garamond - 47</vt:lpstr>
      <vt:lpstr>Arial - 33</vt:lpstr>
      <vt:lpstr>Comic Sans MS - 44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17</cp:revision>
  <dcterms:created xsi:type="dcterms:W3CDTF">2015-02-26T15:22:14Z</dcterms:created>
  <dcterms:modified xsi:type="dcterms:W3CDTF">2018-10-08T17:34:28Z</dcterms:modified>
</cp:coreProperties>
</file>