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0160000" cy="96647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840" y="-102"/>
      </p:cViewPr>
      <p:guideLst>
        <p:guide orient="horz" pos="3044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02323"/>
            <a:ext cx="8636000" cy="20716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76663"/>
            <a:ext cx="7112000" cy="24698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1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87038"/>
            <a:ext cx="2286000" cy="82463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87038"/>
            <a:ext cx="6688667" cy="82463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7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210467"/>
            <a:ext cx="8636000" cy="19195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096313"/>
            <a:ext cx="8636000" cy="211415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4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255099"/>
            <a:ext cx="4487333" cy="63782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4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163372"/>
            <a:ext cx="4489098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064963"/>
            <a:ext cx="4489098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2163372"/>
            <a:ext cx="4490861" cy="9015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3064963"/>
            <a:ext cx="4490861" cy="5568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6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04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0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84798"/>
            <a:ext cx="3342570" cy="16376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84800"/>
            <a:ext cx="5679722" cy="8248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22430"/>
            <a:ext cx="3342570" cy="66109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81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765290"/>
            <a:ext cx="6096000" cy="79868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863559"/>
            <a:ext cx="6096000" cy="57988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7563971"/>
            <a:ext cx="6096000" cy="113425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4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87036"/>
            <a:ext cx="9144000" cy="161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55099"/>
            <a:ext cx="9144000" cy="637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2B793-312D-4F54-91BC-B538055D1F3B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957747"/>
            <a:ext cx="3217333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957747"/>
            <a:ext cx="2370667" cy="5145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33F51-D509-4947-8E19-1B4621A8CB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ontrol" Target="../activeX/activeX3.xml"/><Relationship Id="rId7" Type="http://schemas.openxmlformats.org/officeDocument/2006/relationships/image" Target="../media/image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youtube.com/watch?v=NFPrhLVCLms&amp;list=PLFYt82ZOzKXh3Hi6qa8xEkxRSXumUFGCC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FPrhLVCLms&amp;list=PLFYt82ZOzKXh3Hi6qa8xEkxRSXumUFGC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900" y="6172200"/>
            <a:ext cx="94234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Arial - 24"/>
              </a:rPr>
              <a:t>3.  Based on the scene above, give a representation of each undefined term. (hint** ignore the labeled points and blue segments)</a:t>
            </a:r>
            <a:endParaRPr lang="en-US" sz="2800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00406" y="61622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700" y="965200"/>
            <a:ext cx="7607300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- 24"/>
              </a:rPr>
              <a:t>1.  What are the three undefined terms?</a:t>
            </a:r>
            <a:endParaRPr lang="en-US" sz="2800" dirty="0">
              <a:solidFill>
                <a:srgbClr val="000000"/>
              </a:solidFill>
              <a:latin typeface="Arial - 24"/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0" y="2550004"/>
            <a:ext cx="5807075" cy="359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7" name="TextBox 6"/>
          <p:cNvSpPr txBox="1"/>
          <p:nvPr/>
        </p:nvSpPr>
        <p:spPr>
          <a:xfrm>
            <a:off x="165100" y="1714500"/>
            <a:ext cx="99695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  <a:latin typeface="Arial - 24"/>
              </a:rPr>
              <a:t>2.  Based on the picture below name a point, plane, segment, and ray.</a:t>
            </a:r>
            <a:endParaRPr lang="en-US" sz="2800" dirty="0">
              <a:solidFill>
                <a:srgbClr val="000000"/>
              </a:solidFill>
              <a:latin typeface="Arial - 2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1620720" imgH="465120"/>
        </mc:Choice>
        <mc:Fallback>
          <p:control name="ShockwaveFlash1" r:id="rId2" imgW="1620720" imgH="46512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" y="50800"/>
                  <a:ext cx="1620838" cy="465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5162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10160000" cy="3109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1800"/>
            <a:ext cx="10160000" cy="4299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1" name="SMARTInkShape-46"/>
          <p:cNvSpPr/>
          <p:nvPr/>
        </p:nvSpPr>
        <p:spPr>
          <a:xfrm>
            <a:off x="3796574" y="5889428"/>
            <a:ext cx="11986" cy="414"/>
          </a:xfrm>
          <a:custGeom>
            <a:avLst/>
            <a:gdLst/>
            <a:ahLst/>
            <a:cxnLst/>
            <a:rect l="0" t="0" r="0" b="0"/>
            <a:pathLst>
              <a:path w="11986" h="414">
                <a:moveTo>
                  <a:pt x="11707" y="413"/>
                </a:moveTo>
                <a:lnTo>
                  <a:pt x="6288" y="37"/>
                </a:lnTo>
                <a:lnTo>
                  <a:pt x="0" y="0"/>
                </a:lnTo>
                <a:lnTo>
                  <a:pt x="11985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SMARTInkShape-Group84"/>
          <p:cNvGrpSpPr/>
          <p:nvPr/>
        </p:nvGrpSpPr>
        <p:grpSpPr>
          <a:xfrm>
            <a:off x="5646728" y="1590096"/>
            <a:ext cx="339339" cy="344592"/>
            <a:chOff x="5646728" y="1590096"/>
            <a:chExt cx="339339" cy="344592"/>
          </a:xfrm>
        </p:grpSpPr>
        <p:sp>
          <p:nvSpPr>
            <p:cNvPr id="42" name="SMARTInkShape-47"/>
            <p:cNvSpPr/>
            <p:nvPr/>
          </p:nvSpPr>
          <p:spPr>
            <a:xfrm>
              <a:off x="5740673" y="1746064"/>
              <a:ext cx="141574" cy="75506"/>
            </a:xfrm>
            <a:custGeom>
              <a:avLst/>
              <a:gdLst/>
              <a:ahLst/>
              <a:cxnLst/>
              <a:rect l="0" t="0" r="0" b="0"/>
              <a:pathLst>
                <a:path w="141574" h="75506">
                  <a:moveTo>
                    <a:pt x="0" y="75505"/>
                  </a:moveTo>
                  <a:lnTo>
                    <a:pt x="0" y="70495"/>
                  </a:lnTo>
                  <a:lnTo>
                    <a:pt x="2796" y="65239"/>
                  </a:lnTo>
                  <a:lnTo>
                    <a:pt x="13135" y="53319"/>
                  </a:lnTo>
                  <a:lnTo>
                    <a:pt x="41396" y="34380"/>
                  </a:lnTo>
                  <a:lnTo>
                    <a:pt x="86284" y="16657"/>
                  </a:lnTo>
                  <a:lnTo>
                    <a:pt x="117500" y="4935"/>
                  </a:lnTo>
                  <a:lnTo>
                    <a:pt x="14157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8"/>
            <p:cNvSpPr/>
            <p:nvPr/>
          </p:nvSpPr>
          <p:spPr>
            <a:xfrm>
              <a:off x="5646728" y="1590096"/>
              <a:ext cx="339339" cy="344592"/>
            </a:xfrm>
            <a:custGeom>
              <a:avLst/>
              <a:gdLst/>
              <a:ahLst/>
              <a:cxnLst/>
              <a:rect l="0" t="0" r="0" b="0"/>
              <a:pathLst>
                <a:path w="339339" h="344592">
                  <a:moveTo>
                    <a:pt x="122259" y="52148"/>
                  </a:moveTo>
                  <a:lnTo>
                    <a:pt x="121211" y="70344"/>
                  </a:lnTo>
                  <a:lnTo>
                    <a:pt x="112647" y="112498"/>
                  </a:lnTo>
                  <a:lnTo>
                    <a:pt x="102727" y="150061"/>
                  </a:lnTo>
                  <a:lnTo>
                    <a:pt x="90954" y="182532"/>
                  </a:lnTo>
                  <a:lnTo>
                    <a:pt x="73196" y="221690"/>
                  </a:lnTo>
                  <a:lnTo>
                    <a:pt x="56360" y="266384"/>
                  </a:lnTo>
                  <a:lnTo>
                    <a:pt x="37330" y="303933"/>
                  </a:lnTo>
                  <a:lnTo>
                    <a:pt x="21587" y="327746"/>
                  </a:lnTo>
                  <a:lnTo>
                    <a:pt x="13196" y="334106"/>
                  </a:lnTo>
                  <a:lnTo>
                    <a:pt x="10865" y="339310"/>
                  </a:lnTo>
                  <a:lnTo>
                    <a:pt x="9195" y="341117"/>
                  </a:lnTo>
                  <a:lnTo>
                    <a:pt x="0" y="344591"/>
                  </a:lnTo>
                  <a:lnTo>
                    <a:pt x="637" y="311478"/>
                  </a:lnTo>
                  <a:lnTo>
                    <a:pt x="12630" y="274892"/>
                  </a:lnTo>
                  <a:lnTo>
                    <a:pt x="34886" y="232593"/>
                  </a:lnTo>
                  <a:lnTo>
                    <a:pt x="65966" y="186407"/>
                  </a:lnTo>
                  <a:lnTo>
                    <a:pt x="87868" y="149373"/>
                  </a:lnTo>
                  <a:lnTo>
                    <a:pt x="112769" y="112882"/>
                  </a:lnTo>
                  <a:lnTo>
                    <a:pt x="147008" y="67137"/>
                  </a:lnTo>
                  <a:lnTo>
                    <a:pt x="190399" y="21877"/>
                  </a:lnTo>
                  <a:lnTo>
                    <a:pt x="199035" y="13176"/>
                  </a:lnTo>
                  <a:lnTo>
                    <a:pt x="209167" y="8610"/>
                  </a:lnTo>
                  <a:lnTo>
                    <a:pt x="219611" y="5532"/>
                  </a:lnTo>
                  <a:lnTo>
                    <a:pt x="227749" y="668"/>
                  </a:lnTo>
                  <a:lnTo>
                    <a:pt x="231387" y="0"/>
                  </a:lnTo>
                  <a:lnTo>
                    <a:pt x="234861" y="604"/>
                  </a:lnTo>
                  <a:lnTo>
                    <a:pt x="242567" y="3022"/>
                  </a:lnTo>
                  <a:lnTo>
                    <a:pt x="264603" y="7371"/>
                  </a:lnTo>
                  <a:lnTo>
                    <a:pt x="270638" y="9713"/>
                  </a:lnTo>
                  <a:lnTo>
                    <a:pt x="280140" y="17907"/>
                  </a:lnTo>
                  <a:lnTo>
                    <a:pt x="304581" y="58646"/>
                  </a:lnTo>
                  <a:lnTo>
                    <a:pt x="316237" y="91184"/>
                  </a:lnTo>
                  <a:lnTo>
                    <a:pt x="324915" y="137261"/>
                  </a:lnTo>
                  <a:lnTo>
                    <a:pt x="329243" y="184305"/>
                  </a:lnTo>
                  <a:lnTo>
                    <a:pt x="329813" y="230428"/>
                  </a:lnTo>
                  <a:lnTo>
                    <a:pt x="329892" y="277442"/>
                  </a:lnTo>
                  <a:lnTo>
                    <a:pt x="329899" y="323515"/>
                  </a:lnTo>
                  <a:lnTo>
                    <a:pt x="330948" y="324295"/>
                  </a:lnTo>
                  <a:lnTo>
                    <a:pt x="339338" y="3258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85"/>
          <p:cNvGrpSpPr/>
          <p:nvPr/>
        </p:nvGrpSpPr>
        <p:grpSpPr>
          <a:xfrm>
            <a:off x="5458258" y="1118074"/>
            <a:ext cx="848707" cy="335407"/>
            <a:chOff x="5458258" y="1118074"/>
            <a:chExt cx="848707" cy="335407"/>
          </a:xfrm>
        </p:grpSpPr>
        <p:sp>
          <p:nvSpPr>
            <p:cNvPr id="45" name="SMARTInkShape-49"/>
            <p:cNvSpPr/>
            <p:nvPr/>
          </p:nvSpPr>
          <p:spPr>
            <a:xfrm>
              <a:off x="5973042" y="1118074"/>
              <a:ext cx="333923" cy="240846"/>
            </a:xfrm>
            <a:custGeom>
              <a:avLst/>
              <a:gdLst/>
              <a:ahLst/>
              <a:cxnLst/>
              <a:rect l="0" t="0" r="0" b="0"/>
              <a:pathLst>
                <a:path w="333923" h="240846">
                  <a:moveTo>
                    <a:pt x="116843" y="80575"/>
                  </a:moveTo>
                  <a:lnTo>
                    <a:pt x="116843" y="72449"/>
                  </a:lnTo>
                  <a:lnTo>
                    <a:pt x="117892" y="72012"/>
                  </a:lnTo>
                  <a:lnTo>
                    <a:pt x="121854" y="71526"/>
                  </a:lnTo>
                  <a:lnTo>
                    <a:pt x="123329" y="70348"/>
                  </a:lnTo>
                  <a:lnTo>
                    <a:pt x="124970" y="66242"/>
                  </a:lnTo>
                  <a:lnTo>
                    <a:pt x="126455" y="64728"/>
                  </a:lnTo>
                  <a:lnTo>
                    <a:pt x="130903" y="63045"/>
                  </a:lnTo>
                  <a:lnTo>
                    <a:pt x="132509" y="61548"/>
                  </a:lnTo>
                  <a:lnTo>
                    <a:pt x="134293" y="57087"/>
                  </a:lnTo>
                  <a:lnTo>
                    <a:pt x="135717" y="11359"/>
                  </a:lnTo>
                  <a:lnTo>
                    <a:pt x="134669" y="9262"/>
                  </a:lnTo>
                  <a:lnTo>
                    <a:pt x="132922" y="7865"/>
                  </a:lnTo>
                  <a:lnTo>
                    <a:pt x="128184" y="5263"/>
                  </a:lnTo>
                  <a:lnTo>
                    <a:pt x="122583" y="612"/>
                  </a:lnTo>
                  <a:lnTo>
                    <a:pt x="118571" y="0"/>
                  </a:lnTo>
                  <a:lnTo>
                    <a:pt x="102907" y="4150"/>
                  </a:lnTo>
                  <a:lnTo>
                    <a:pt x="67609" y="22958"/>
                  </a:lnTo>
                  <a:lnTo>
                    <a:pt x="39032" y="47444"/>
                  </a:lnTo>
                  <a:lnTo>
                    <a:pt x="15985" y="81488"/>
                  </a:lnTo>
                  <a:lnTo>
                    <a:pt x="1024" y="118508"/>
                  </a:lnTo>
                  <a:lnTo>
                    <a:pt x="0" y="134488"/>
                  </a:lnTo>
                  <a:lnTo>
                    <a:pt x="7888" y="166847"/>
                  </a:lnTo>
                  <a:lnTo>
                    <a:pt x="21522" y="189217"/>
                  </a:lnTo>
                  <a:lnTo>
                    <a:pt x="43857" y="209128"/>
                  </a:lnTo>
                  <a:lnTo>
                    <a:pt x="80420" y="223301"/>
                  </a:lnTo>
                  <a:lnTo>
                    <a:pt x="119450" y="234142"/>
                  </a:lnTo>
                  <a:lnTo>
                    <a:pt x="162594" y="238985"/>
                  </a:lnTo>
                  <a:lnTo>
                    <a:pt x="208584" y="240420"/>
                  </a:lnTo>
                  <a:lnTo>
                    <a:pt x="250410" y="240845"/>
                  </a:lnTo>
                  <a:lnTo>
                    <a:pt x="279348" y="235961"/>
                  </a:lnTo>
                  <a:lnTo>
                    <a:pt x="323489" y="220105"/>
                  </a:lnTo>
                  <a:lnTo>
                    <a:pt x="333922" y="2127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0"/>
            <p:cNvSpPr/>
            <p:nvPr/>
          </p:nvSpPr>
          <p:spPr>
            <a:xfrm>
              <a:off x="5693482" y="1245840"/>
              <a:ext cx="226517" cy="75507"/>
            </a:xfrm>
            <a:custGeom>
              <a:avLst/>
              <a:gdLst/>
              <a:ahLst/>
              <a:cxnLst/>
              <a:rect l="0" t="0" r="0" b="0"/>
              <a:pathLst>
                <a:path w="226517" h="75507">
                  <a:moveTo>
                    <a:pt x="0" y="75506"/>
                  </a:moveTo>
                  <a:lnTo>
                    <a:pt x="0" y="70495"/>
                  </a:lnTo>
                  <a:lnTo>
                    <a:pt x="2796" y="65239"/>
                  </a:lnTo>
                  <a:lnTo>
                    <a:pt x="13136" y="53320"/>
                  </a:lnTo>
                  <a:lnTo>
                    <a:pt x="44646" y="34593"/>
                  </a:lnTo>
                  <a:lnTo>
                    <a:pt x="85851" y="26345"/>
                  </a:lnTo>
                  <a:lnTo>
                    <a:pt x="132254" y="13374"/>
                  </a:lnTo>
                  <a:lnTo>
                    <a:pt x="174331" y="4946"/>
                  </a:lnTo>
                  <a:lnTo>
                    <a:pt x="220000" y="435"/>
                  </a:lnTo>
                  <a:lnTo>
                    <a:pt x="2265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1"/>
            <p:cNvSpPr/>
            <p:nvPr/>
          </p:nvSpPr>
          <p:spPr>
            <a:xfrm>
              <a:off x="5495399" y="1189211"/>
              <a:ext cx="47073" cy="264270"/>
            </a:xfrm>
            <a:custGeom>
              <a:avLst/>
              <a:gdLst/>
              <a:ahLst/>
              <a:cxnLst/>
              <a:rect l="0" t="0" r="0" b="0"/>
              <a:pathLst>
                <a:path w="47073" h="264270">
                  <a:moveTo>
                    <a:pt x="47072" y="0"/>
                  </a:moveTo>
                  <a:lnTo>
                    <a:pt x="46022" y="26760"/>
                  </a:lnTo>
                  <a:lnTo>
                    <a:pt x="38946" y="67106"/>
                  </a:lnTo>
                  <a:lnTo>
                    <a:pt x="27539" y="105925"/>
                  </a:lnTo>
                  <a:lnTo>
                    <a:pt x="13428" y="151288"/>
                  </a:lnTo>
                  <a:lnTo>
                    <a:pt x="9860" y="193228"/>
                  </a:lnTo>
                  <a:lnTo>
                    <a:pt x="787" y="237945"/>
                  </a:lnTo>
                  <a:lnTo>
                    <a:pt x="0" y="257411"/>
                  </a:lnTo>
                  <a:lnTo>
                    <a:pt x="1009" y="259697"/>
                  </a:lnTo>
                  <a:lnTo>
                    <a:pt x="2731" y="261221"/>
                  </a:lnTo>
                  <a:lnTo>
                    <a:pt x="9319" y="2642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2"/>
            <p:cNvSpPr/>
            <p:nvPr/>
          </p:nvSpPr>
          <p:spPr>
            <a:xfrm>
              <a:off x="5458258" y="1133180"/>
              <a:ext cx="206747" cy="300592"/>
            </a:xfrm>
            <a:custGeom>
              <a:avLst/>
              <a:gdLst/>
              <a:ahLst/>
              <a:cxnLst/>
              <a:rect l="0" t="0" r="0" b="0"/>
              <a:pathLst>
                <a:path w="206747" h="300592">
                  <a:moveTo>
                    <a:pt x="55898" y="169289"/>
                  </a:moveTo>
                  <a:lnTo>
                    <a:pt x="50888" y="169289"/>
                  </a:lnTo>
                  <a:lnTo>
                    <a:pt x="49412" y="168241"/>
                  </a:lnTo>
                  <a:lnTo>
                    <a:pt x="48428" y="166493"/>
                  </a:lnTo>
                  <a:lnTo>
                    <a:pt x="46849" y="156153"/>
                  </a:lnTo>
                  <a:lnTo>
                    <a:pt x="46470" y="114316"/>
                  </a:lnTo>
                  <a:lnTo>
                    <a:pt x="46463" y="96488"/>
                  </a:lnTo>
                  <a:lnTo>
                    <a:pt x="52054" y="84149"/>
                  </a:lnTo>
                  <a:lnTo>
                    <a:pt x="61531" y="72723"/>
                  </a:lnTo>
                  <a:lnTo>
                    <a:pt x="103234" y="36567"/>
                  </a:lnTo>
                  <a:lnTo>
                    <a:pt x="116787" y="25358"/>
                  </a:lnTo>
                  <a:lnTo>
                    <a:pt x="161995" y="3942"/>
                  </a:lnTo>
                  <a:lnTo>
                    <a:pt x="189200" y="0"/>
                  </a:lnTo>
                  <a:lnTo>
                    <a:pt x="196591" y="2464"/>
                  </a:lnTo>
                  <a:lnTo>
                    <a:pt x="200031" y="4590"/>
                  </a:lnTo>
                  <a:lnTo>
                    <a:pt x="202324" y="7055"/>
                  </a:lnTo>
                  <a:lnTo>
                    <a:pt x="204872" y="12591"/>
                  </a:lnTo>
                  <a:lnTo>
                    <a:pt x="203207" y="21344"/>
                  </a:lnTo>
                  <a:lnTo>
                    <a:pt x="184670" y="62503"/>
                  </a:lnTo>
                  <a:lnTo>
                    <a:pt x="166330" y="93808"/>
                  </a:lnTo>
                  <a:lnTo>
                    <a:pt x="157414" y="106379"/>
                  </a:lnTo>
                  <a:lnTo>
                    <a:pt x="142432" y="143569"/>
                  </a:lnTo>
                  <a:lnTo>
                    <a:pt x="144345" y="152964"/>
                  </a:lnTo>
                  <a:lnTo>
                    <a:pt x="146324" y="158406"/>
                  </a:lnTo>
                  <a:lnTo>
                    <a:pt x="148691" y="162034"/>
                  </a:lnTo>
                  <a:lnTo>
                    <a:pt x="184899" y="193462"/>
                  </a:lnTo>
                  <a:lnTo>
                    <a:pt x="191184" y="195763"/>
                  </a:lnTo>
                  <a:lnTo>
                    <a:pt x="197474" y="202379"/>
                  </a:lnTo>
                  <a:lnTo>
                    <a:pt x="202716" y="211262"/>
                  </a:lnTo>
                  <a:lnTo>
                    <a:pt x="205667" y="222158"/>
                  </a:lnTo>
                  <a:lnTo>
                    <a:pt x="206746" y="238422"/>
                  </a:lnTo>
                  <a:lnTo>
                    <a:pt x="201851" y="252927"/>
                  </a:lnTo>
                  <a:lnTo>
                    <a:pt x="193825" y="261693"/>
                  </a:lnTo>
                  <a:lnTo>
                    <a:pt x="164481" y="279141"/>
                  </a:lnTo>
                  <a:lnTo>
                    <a:pt x="121349" y="295098"/>
                  </a:lnTo>
                  <a:lnTo>
                    <a:pt x="74693" y="300591"/>
                  </a:lnTo>
                  <a:lnTo>
                    <a:pt x="35108" y="300265"/>
                  </a:lnTo>
                  <a:lnTo>
                    <a:pt x="16413" y="293856"/>
                  </a:lnTo>
                  <a:lnTo>
                    <a:pt x="7588" y="288273"/>
                  </a:lnTo>
                  <a:lnTo>
                    <a:pt x="2966" y="282296"/>
                  </a:lnTo>
                  <a:lnTo>
                    <a:pt x="365" y="273035"/>
                  </a:lnTo>
                  <a:lnTo>
                    <a:pt x="0" y="269914"/>
                  </a:lnTo>
                  <a:lnTo>
                    <a:pt x="805" y="267833"/>
                  </a:lnTo>
                  <a:lnTo>
                    <a:pt x="2390" y="266446"/>
                  </a:lnTo>
                  <a:lnTo>
                    <a:pt x="8707" y="263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3"/>
            <p:cNvSpPr/>
            <p:nvPr/>
          </p:nvSpPr>
          <p:spPr>
            <a:xfrm>
              <a:off x="5721834" y="1161509"/>
              <a:ext cx="187384" cy="282534"/>
            </a:xfrm>
            <a:custGeom>
              <a:avLst/>
              <a:gdLst/>
              <a:ahLst/>
              <a:cxnLst/>
              <a:rect l="0" t="0" r="0" b="0"/>
              <a:pathLst>
                <a:path w="187384" h="282534">
                  <a:moveTo>
                    <a:pt x="47153" y="37140"/>
                  </a:moveTo>
                  <a:lnTo>
                    <a:pt x="47153" y="81786"/>
                  </a:lnTo>
                  <a:lnTo>
                    <a:pt x="44357" y="115521"/>
                  </a:lnTo>
                  <a:lnTo>
                    <a:pt x="30828" y="159261"/>
                  </a:lnTo>
                  <a:lnTo>
                    <a:pt x="21077" y="197708"/>
                  </a:lnTo>
                  <a:lnTo>
                    <a:pt x="7380" y="234336"/>
                  </a:lnTo>
                  <a:lnTo>
                    <a:pt x="3259" y="241187"/>
                  </a:lnTo>
                  <a:lnTo>
                    <a:pt x="397" y="252295"/>
                  </a:lnTo>
                  <a:lnTo>
                    <a:pt x="252" y="251888"/>
                  </a:lnTo>
                  <a:lnTo>
                    <a:pt x="0" y="240913"/>
                  </a:lnTo>
                  <a:lnTo>
                    <a:pt x="11615" y="194519"/>
                  </a:lnTo>
                  <a:lnTo>
                    <a:pt x="25423" y="149994"/>
                  </a:lnTo>
                  <a:lnTo>
                    <a:pt x="40900" y="103154"/>
                  </a:lnTo>
                  <a:lnTo>
                    <a:pt x="59393" y="63480"/>
                  </a:lnTo>
                  <a:lnTo>
                    <a:pt x="82313" y="32322"/>
                  </a:lnTo>
                  <a:lnTo>
                    <a:pt x="107037" y="13506"/>
                  </a:lnTo>
                  <a:lnTo>
                    <a:pt x="129322" y="2487"/>
                  </a:lnTo>
                  <a:lnTo>
                    <a:pt x="149144" y="0"/>
                  </a:lnTo>
                  <a:lnTo>
                    <a:pt x="158200" y="2456"/>
                  </a:lnTo>
                  <a:lnTo>
                    <a:pt x="172559" y="12578"/>
                  </a:lnTo>
                  <a:lnTo>
                    <a:pt x="176297" y="21330"/>
                  </a:lnTo>
                  <a:lnTo>
                    <a:pt x="186495" y="63756"/>
                  </a:lnTo>
                  <a:lnTo>
                    <a:pt x="187383" y="104227"/>
                  </a:lnTo>
                  <a:lnTo>
                    <a:pt x="180561" y="150533"/>
                  </a:lnTo>
                  <a:lnTo>
                    <a:pt x="179455" y="197607"/>
                  </a:lnTo>
                  <a:lnTo>
                    <a:pt x="179303" y="243953"/>
                  </a:lnTo>
                  <a:lnTo>
                    <a:pt x="178246" y="255948"/>
                  </a:lnTo>
                  <a:lnTo>
                    <a:pt x="169849" y="282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6"/>
          <p:cNvGrpSpPr/>
          <p:nvPr/>
        </p:nvGrpSpPr>
        <p:grpSpPr>
          <a:xfrm>
            <a:off x="5536393" y="614961"/>
            <a:ext cx="740182" cy="365151"/>
            <a:chOff x="5536393" y="614961"/>
            <a:chExt cx="740182" cy="365151"/>
          </a:xfrm>
        </p:grpSpPr>
        <p:sp>
          <p:nvSpPr>
            <p:cNvPr id="51" name="SMARTInkShape-54"/>
            <p:cNvSpPr/>
            <p:nvPr/>
          </p:nvSpPr>
          <p:spPr>
            <a:xfrm>
              <a:off x="5536393" y="651787"/>
              <a:ext cx="213719" cy="328325"/>
            </a:xfrm>
            <a:custGeom>
              <a:avLst/>
              <a:gdLst/>
              <a:ahLst/>
              <a:cxnLst/>
              <a:rect l="0" t="0" r="0" b="0"/>
              <a:pathLst>
                <a:path w="213719" h="328325">
                  <a:moveTo>
                    <a:pt x="213718" y="112706"/>
                  </a:moveTo>
                  <a:lnTo>
                    <a:pt x="213718" y="66394"/>
                  </a:lnTo>
                  <a:lnTo>
                    <a:pt x="213718" y="43846"/>
                  </a:lnTo>
                  <a:lnTo>
                    <a:pt x="210921" y="37357"/>
                  </a:lnTo>
                  <a:lnTo>
                    <a:pt x="207232" y="30978"/>
                  </a:lnTo>
                  <a:lnTo>
                    <a:pt x="204105" y="21491"/>
                  </a:lnTo>
                  <a:lnTo>
                    <a:pt x="199658" y="15187"/>
                  </a:lnTo>
                  <a:lnTo>
                    <a:pt x="186248" y="5743"/>
                  </a:lnTo>
                  <a:lnTo>
                    <a:pt x="174001" y="1313"/>
                  </a:lnTo>
                  <a:lnTo>
                    <a:pt x="158721" y="0"/>
                  </a:lnTo>
                  <a:lnTo>
                    <a:pt x="140910" y="4622"/>
                  </a:lnTo>
                  <a:lnTo>
                    <a:pt x="99572" y="39125"/>
                  </a:lnTo>
                  <a:lnTo>
                    <a:pt x="74678" y="68882"/>
                  </a:lnTo>
                  <a:lnTo>
                    <a:pt x="51223" y="107062"/>
                  </a:lnTo>
                  <a:lnTo>
                    <a:pt x="29941" y="151583"/>
                  </a:lnTo>
                  <a:lnTo>
                    <a:pt x="14197" y="195186"/>
                  </a:lnTo>
                  <a:lnTo>
                    <a:pt x="1842" y="231876"/>
                  </a:lnTo>
                  <a:lnTo>
                    <a:pt x="0" y="252711"/>
                  </a:lnTo>
                  <a:lnTo>
                    <a:pt x="7363" y="288925"/>
                  </a:lnTo>
                  <a:lnTo>
                    <a:pt x="10081" y="296253"/>
                  </a:lnTo>
                  <a:lnTo>
                    <a:pt x="18694" y="307191"/>
                  </a:lnTo>
                  <a:lnTo>
                    <a:pt x="41312" y="322758"/>
                  </a:lnTo>
                  <a:lnTo>
                    <a:pt x="59747" y="327702"/>
                  </a:lnTo>
                  <a:lnTo>
                    <a:pt x="91253" y="328324"/>
                  </a:lnTo>
                  <a:lnTo>
                    <a:pt x="113229" y="321079"/>
                  </a:lnTo>
                  <a:lnTo>
                    <a:pt x="157089" y="292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5"/>
            <p:cNvSpPr/>
            <p:nvPr/>
          </p:nvSpPr>
          <p:spPr>
            <a:xfrm>
              <a:off x="6023818" y="614961"/>
              <a:ext cx="252757" cy="319420"/>
            </a:xfrm>
            <a:custGeom>
              <a:avLst/>
              <a:gdLst/>
              <a:ahLst/>
              <a:cxnLst/>
              <a:rect l="0" t="0" r="0" b="0"/>
              <a:pathLst>
                <a:path w="252757" h="319420">
                  <a:moveTo>
                    <a:pt x="37753" y="55150"/>
                  </a:moveTo>
                  <a:lnTo>
                    <a:pt x="37753" y="99796"/>
                  </a:lnTo>
                  <a:lnTo>
                    <a:pt x="37753" y="142011"/>
                  </a:lnTo>
                  <a:lnTo>
                    <a:pt x="37753" y="183663"/>
                  </a:lnTo>
                  <a:lnTo>
                    <a:pt x="37753" y="226541"/>
                  </a:lnTo>
                  <a:lnTo>
                    <a:pt x="37753" y="246429"/>
                  </a:lnTo>
                  <a:lnTo>
                    <a:pt x="38801" y="248737"/>
                  </a:lnTo>
                  <a:lnTo>
                    <a:pt x="40549" y="250275"/>
                  </a:lnTo>
                  <a:lnTo>
                    <a:pt x="42764" y="251301"/>
                  </a:lnTo>
                  <a:lnTo>
                    <a:pt x="44239" y="250936"/>
                  </a:lnTo>
                  <a:lnTo>
                    <a:pt x="45223" y="249644"/>
                  </a:lnTo>
                  <a:lnTo>
                    <a:pt x="46317" y="244363"/>
                  </a:lnTo>
                  <a:lnTo>
                    <a:pt x="47140" y="203023"/>
                  </a:lnTo>
                  <a:lnTo>
                    <a:pt x="47187" y="156727"/>
                  </a:lnTo>
                  <a:lnTo>
                    <a:pt x="47191" y="112411"/>
                  </a:lnTo>
                  <a:lnTo>
                    <a:pt x="47191" y="65433"/>
                  </a:lnTo>
                  <a:lnTo>
                    <a:pt x="47191" y="34489"/>
                  </a:lnTo>
                  <a:lnTo>
                    <a:pt x="49987" y="27441"/>
                  </a:lnTo>
                  <a:lnTo>
                    <a:pt x="60328" y="14371"/>
                  </a:lnTo>
                  <a:lnTo>
                    <a:pt x="69109" y="10809"/>
                  </a:lnTo>
                  <a:lnTo>
                    <a:pt x="115301" y="0"/>
                  </a:lnTo>
                  <a:lnTo>
                    <a:pt x="137168" y="3969"/>
                  </a:lnTo>
                  <a:lnTo>
                    <a:pt x="176069" y="20745"/>
                  </a:lnTo>
                  <a:lnTo>
                    <a:pt x="185918" y="29722"/>
                  </a:lnTo>
                  <a:lnTo>
                    <a:pt x="190013" y="35052"/>
                  </a:lnTo>
                  <a:lnTo>
                    <a:pt x="191694" y="40703"/>
                  </a:lnTo>
                  <a:lnTo>
                    <a:pt x="190765" y="52574"/>
                  </a:lnTo>
                  <a:lnTo>
                    <a:pt x="180575" y="78334"/>
                  </a:lnTo>
                  <a:lnTo>
                    <a:pt x="153493" y="116774"/>
                  </a:lnTo>
                  <a:lnTo>
                    <a:pt x="122609" y="139094"/>
                  </a:lnTo>
                  <a:lnTo>
                    <a:pt x="95203" y="156086"/>
                  </a:lnTo>
                  <a:lnTo>
                    <a:pt x="86970" y="158400"/>
                  </a:lnTo>
                  <a:lnTo>
                    <a:pt x="87343" y="157542"/>
                  </a:lnTo>
                  <a:lnTo>
                    <a:pt x="90555" y="153791"/>
                  </a:lnTo>
                  <a:lnTo>
                    <a:pt x="98274" y="151425"/>
                  </a:lnTo>
                  <a:lnTo>
                    <a:pt x="114411" y="147296"/>
                  </a:lnTo>
                  <a:lnTo>
                    <a:pt x="152406" y="134556"/>
                  </a:lnTo>
                  <a:lnTo>
                    <a:pt x="198386" y="131169"/>
                  </a:lnTo>
                  <a:lnTo>
                    <a:pt x="221560" y="135818"/>
                  </a:lnTo>
                  <a:lnTo>
                    <a:pt x="232354" y="143786"/>
                  </a:lnTo>
                  <a:lnTo>
                    <a:pt x="247828" y="165992"/>
                  </a:lnTo>
                  <a:lnTo>
                    <a:pt x="252756" y="184355"/>
                  </a:lnTo>
                  <a:lnTo>
                    <a:pt x="251112" y="196819"/>
                  </a:lnTo>
                  <a:lnTo>
                    <a:pt x="241495" y="218424"/>
                  </a:lnTo>
                  <a:lnTo>
                    <a:pt x="230027" y="234682"/>
                  </a:lnTo>
                  <a:lnTo>
                    <a:pt x="194234" y="262209"/>
                  </a:lnTo>
                  <a:lnTo>
                    <a:pt x="147081" y="287844"/>
                  </a:lnTo>
                  <a:lnTo>
                    <a:pt x="103860" y="304521"/>
                  </a:lnTo>
                  <a:lnTo>
                    <a:pt x="58812" y="311699"/>
                  </a:lnTo>
                  <a:lnTo>
                    <a:pt x="12872" y="318403"/>
                  </a:lnTo>
                  <a:lnTo>
                    <a:pt x="0" y="3194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6"/>
            <p:cNvSpPr/>
            <p:nvPr/>
          </p:nvSpPr>
          <p:spPr>
            <a:xfrm>
              <a:off x="5853957" y="644276"/>
              <a:ext cx="132110" cy="284353"/>
            </a:xfrm>
            <a:custGeom>
              <a:avLst/>
              <a:gdLst/>
              <a:ahLst/>
              <a:cxnLst/>
              <a:rect l="0" t="0" r="0" b="0"/>
              <a:pathLst>
                <a:path w="132110" h="284353">
                  <a:moveTo>
                    <a:pt x="47165" y="25835"/>
                  </a:moveTo>
                  <a:lnTo>
                    <a:pt x="47165" y="20825"/>
                  </a:lnTo>
                  <a:lnTo>
                    <a:pt x="48214" y="19349"/>
                  </a:lnTo>
                  <a:lnTo>
                    <a:pt x="49961" y="18365"/>
                  </a:lnTo>
                  <a:lnTo>
                    <a:pt x="56488" y="16431"/>
                  </a:lnTo>
                  <a:lnTo>
                    <a:pt x="55552" y="50259"/>
                  </a:lnTo>
                  <a:lnTo>
                    <a:pt x="48477" y="92633"/>
                  </a:lnTo>
                  <a:lnTo>
                    <a:pt x="40937" y="137334"/>
                  </a:lnTo>
                  <a:lnTo>
                    <a:pt x="37629" y="174111"/>
                  </a:lnTo>
                  <a:lnTo>
                    <a:pt x="30473" y="210526"/>
                  </a:lnTo>
                  <a:lnTo>
                    <a:pt x="15579" y="256243"/>
                  </a:lnTo>
                  <a:lnTo>
                    <a:pt x="7427" y="279521"/>
                  </a:lnTo>
                  <a:lnTo>
                    <a:pt x="4943" y="283049"/>
                  </a:lnTo>
                  <a:lnTo>
                    <a:pt x="3287" y="284352"/>
                  </a:lnTo>
                  <a:lnTo>
                    <a:pt x="2182" y="284172"/>
                  </a:lnTo>
                  <a:lnTo>
                    <a:pt x="1446" y="283003"/>
                  </a:lnTo>
                  <a:lnTo>
                    <a:pt x="410" y="276348"/>
                  </a:lnTo>
                  <a:lnTo>
                    <a:pt x="0" y="230747"/>
                  </a:lnTo>
                  <a:lnTo>
                    <a:pt x="2775" y="185124"/>
                  </a:lnTo>
                  <a:lnTo>
                    <a:pt x="10242" y="148188"/>
                  </a:lnTo>
                  <a:lnTo>
                    <a:pt x="19096" y="110677"/>
                  </a:lnTo>
                  <a:lnTo>
                    <a:pt x="31157" y="75792"/>
                  </a:lnTo>
                  <a:lnTo>
                    <a:pt x="52593" y="33734"/>
                  </a:lnTo>
                  <a:lnTo>
                    <a:pt x="69073" y="5889"/>
                  </a:lnTo>
                  <a:lnTo>
                    <a:pt x="75429" y="1240"/>
                  </a:lnTo>
                  <a:lnTo>
                    <a:pt x="78591" y="0"/>
                  </a:lnTo>
                  <a:lnTo>
                    <a:pt x="80701" y="222"/>
                  </a:lnTo>
                  <a:lnTo>
                    <a:pt x="82105" y="1419"/>
                  </a:lnTo>
                  <a:lnTo>
                    <a:pt x="100906" y="47523"/>
                  </a:lnTo>
                  <a:lnTo>
                    <a:pt x="113283" y="93079"/>
                  </a:lnTo>
                  <a:lnTo>
                    <a:pt x="119889" y="130004"/>
                  </a:lnTo>
                  <a:lnTo>
                    <a:pt x="121846" y="170308"/>
                  </a:lnTo>
                  <a:lnTo>
                    <a:pt x="122426" y="209865"/>
                  </a:lnTo>
                  <a:lnTo>
                    <a:pt x="125394" y="238714"/>
                  </a:lnTo>
                  <a:lnTo>
                    <a:pt x="131992" y="279488"/>
                  </a:lnTo>
                  <a:lnTo>
                    <a:pt x="132109" y="2523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7"/>
            <p:cNvSpPr/>
            <p:nvPr/>
          </p:nvSpPr>
          <p:spPr>
            <a:xfrm>
              <a:off x="5864681" y="726740"/>
              <a:ext cx="187453" cy="122698"/>
            </a:xfrm>
            <a:custGeom>
              <a:avLst/>
              <a:gdLst/>
              <a:ahLst/>
              <a:cxnLst/>
              <a:rect l="0" t="0" r="0" b="0"/>
              <a:pathLst>
                <a:path w="187453" h="122698">
                  <a:moveTo>
                    <a:pt x="8126" y="122697"/>
                  </a:moveTo>
                  <a:lnTo>
                    <a:pt x="8126" y="117686"/>
                  </a:lnTo>
                  <a:lnTo>
                    <a:pt x="7078" y="116210"/>
                  </a:lnTo>
                  <a:lnTo>
                    <a:pt x="5330" y="115226"/>
                  </a:lnTo>
                  <a:lnTo>
                    <a:pt x="0" y="113647"/>
                  </a:lnTo>
                  <a:lnTo>
                    <a:pt x="4087" y="113374"/>
                  </a:lnTo>
                  <a:lnTo>
                    <a:pt x="5434" y="112286"/>
                  </a:lnTo>
                  <a:lnTo>
                    <a:pt x="9426" y="104697"/>
                  </a:lnTo>
                  <a:lnTo>
                    <a:pt x="31299" y="83874"/>
                  </a:lnTo>
                  <a:lnTo>
                    <a:pt x="74760" y="59829"/>
                  </a:lnTo>
                  <a:lnTo>
                    <a:pt x="121459" y="31053"/>
                  </a:lnTo>
                  <a:lnTo>
                    <a:pt x="162992" y="13010"/>
                  </a:lnTo>
                  <a:lnTo>
                    <a:pt x="172386" y="9977"/>
                  </a:lnTo>
                  <a:lnTo>
                    <a:pt x="1874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17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65100"/>
            <a:ext cx="10160000" cy="30125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435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50800"/>
            <a:ext cx="8865489" cy="527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645539" y="2812669"/>
            <a:ext cx="6562853" cy="574041"/>
          </a:xfrm>
          <a:custGeom>
            <a:avLst/>
            <a:gdLst/>
            <a:ahLst/>
            <a:cxnLst/>
            <a:rect l="0" t="0" r="0" b="0"/>
            <a:pathLst>
              <a:path w="6562853" h="574041">
                <a:moveTo>
                  <a:pt x="0" y="0"/>
                </a:moveTo>
                <a:lnTo>
                  <a:pt x="6562852" y="0"/>
                </a:lnTo>
                <a:lnTo>
                  <a:pt x="6562852" y="574040"/>
                </a:lnTo>
                <a:lnTo>
                  <a:pt x="0" y="574040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655064" y="3424936"/>
            <a:ext cx="6639434" cy="554864"/>
          </a:xfrm>
          <a:custGeom>
            <a:avLst/>
            <a:gdLst/>
            <a:ahLst/>
            <a:cxnLst/>
            <a:rect l="0" t="0" r="0" b="0"/>
            <a:pathLst>
              <a:path w="6639434" h="554864">
                <a:moveTo>
                  <a:pt x="0" y="0"/>
                </a:moveTo>
                <a:lnTo>
                  <a:pt x="6639433" y="0"/>
                </a:lnTo>
                <a:lnTo>
                  <a:pt x="6639433" y="554863"/>
                </a:lnTo>
                <a:lnTo>
                  <a:pt x="0" y="554863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655064" y="4018026"/>
            <a:ext cx="3319654" cy="325375"/>
          </a:xfrm>
          <a:custGeom>
            <a:avLst/>
            <a:gdLst/>
            <a:ahLst/>
            <a:cxnLst/>
            <a:rect l="0" t="0" r="0" b="0"/>
            <a:pathLst>
              <a:path w="3319654" h="325375">
                <a:moveTo>
                  <a:pt x="0" y="0"/>
                </a:moveTo>
                <a:lnTo>
                  <a:pt x="3319653" y="0"/>
                </a:lnTo>
                <a:lnTo>
                  <a:pt x="3319653" y="325374"/>
                </a:lnTo>
                <a:lnTo>
                  <a:pt x="0" y="325374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55064" y="4372102"/>
            <a:ext cx="3090038" cy="286894"/>
          </a:xfrm>
          <a:custGeom>
            <a:avLst/>
            <a:gdLst/>
            <a:ahLst/>
            <a:cxnLst/>
            <a:rect l="0" t="0" r="0" b="0"/>
            <a:pathLst>
              <a:path w="3090038" h="286894">
                <a:moveTo>
                  <a:pt x="0" y="0"/>
                </a:moveTo>
                <a:lnTo>
                  <a:pt x="3090037" y="0"/>
                </a:lnTo>
                <a:lnTo>
                  <a:pt x="3090037" y="286893"/>
                </a:lnTo>
                <a:lnTo>
                  <a:pt x="0" y="286893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1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50800"/>
            <a:ext cx="8865489" cy="527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1849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-50800"/>
            <a:ext cx="8865489" cy="52787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5359400"/>
            <a:ext cx="10160000" cy="2309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SMARTInkShape-58"/>
          <p:cNvSpPr/>
          <p:nvPr/>
        </p:nvSpPr>
        <p:spPr>
          <a:xfrm>
            <a:off x="8233835" y="2095277"/>
            <a:ext cx="7958" cy="850"/>
          </a:xfrm>
          <a:custGeom>
            <a:avLst/>
            <a:gdLst/>
            <a:ahLst/>
            <a:cxnLst/>
            <a:rect l="0" t="0" r="0" b="0"/>
            <a:pathLst>
              <a:path w="7958" h="850">
                <a:moveTo>
                  <a:pt x="0" y="849"/>
                </a:moveTo>
                <a:lnTo>
                  <a:pt x="7957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0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800"/>
            <a:ext cx="10160000" cy="4539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1429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254000"/>
            <a:ext cx="9073896" cy="6353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Freeform 2"/>
          <p:cNvSpPr/>
          <p:nvPr/>
        </p:nvSpPr>
        <p:spPr>
          <a:xfrm>
            <a:off x="1641602" y="4736211"/>
            <a:ext cx="6222366" cy="1142366"/>
          </a:xfrm>
          <a:custGeom>
            <a:avLst/>
            <a:gdLst/>
            <a:ahLst/>
            <a:cxnLst/>
            <a:rect l="0" t="0" r="0" b="0"/>
            <a:pathLst>
              <a:path w="6222366" h="1142366">
                <a:moveTo>
                  <a:pt x="0" y="0"/>
                </a:moveTo>
                <a:lnTo>
                  <a:pt x="6222365" y="0"/>
                </a:lnTo>
                <a:lnTo>
                  <a:pt x="6222365" y="1142365"/>
                </a:lnTo>
                <a:lnTo>
                  <a:pt x="0" y="1142365"/>
                </a:lnTo>
                <a:close/>
              </a:path>
            </a:pathLst>
          </a:custGeom>
          <a:solidFill>
            <a:srgbClr val="E6E6FA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-254000"/>
            <a:ext cx="9073896" cy="63530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270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10160000" cy="3121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257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do you define an angle and its various types?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an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angle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define it and describe the difference between acute, right, obtuse, and straight angles.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31398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00" y="965200"/>
            <a:ext cx="5688633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1.  What are the three undefined terms?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155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900" y="1854200"/>
            <a:ext cx="7301738" cy="46201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3" name="Freeform 2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08100" y="685800"/>
            <a:ext cx="7325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acute, right, obtuse, or straight?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90238" y="4018026"/>
            <a:ext cx="746252" cy="1186307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454150" y="5194808"/>
            <a:ext cx="2707386" cy="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91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1968500"/>
            <a:ext cx="5582665" cy="4205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3" name="Freeform 2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08100" y="685800"/>
            <a:ext cx="7325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acute, right, obtuse, or straight?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19016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803400"/>
            <a:ext cx="6503924" cy="36653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3" name="Freeform 2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08100" y="685800"/>
            <a:ext cx="7325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acute, right, obtuse, or straight?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</p:spTree>
    <p:extLst>
      <p:ext uri="{BB962C8B-B14F-4D97-AF65-F5344CB8AC3E}">
        <p14:creationId xmlns:p14="http://schemas.microsoft.com/office/powerpoint/2010/main" val="29056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68500"/>
            <a:ext cx="5395595" cy="40496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>
            <a:off x="3678809" y="127000"/>
            <a:ext cx="2721865" cy="499619"/>
            <a:chOff x="3678809" y="127000"/>
            <a:chExt cx="2721865" cy="499619"/>
          </a:xfrm>
        </p:grpSpPr>
        <p:sp>
          <p:nvSpPr>
            <p:cNvPr id="3" name="Freeform 2"/>
            <p:cNvSpPr/>
            <p:nvPr/>
          </p:nvSpPr>
          <p:spPr>
            <a:xfrm>
              <a:off x="3678809" y="149352"/>
              <a:ext cx="2721865" cy="477267"/>
            </a:xfrm>
            <a:custGeom>
              <a:avLst/>
              <a:gdLst/>
              <a:ahLst/>
              <a:cxnLst/>
              <a:rect l="0" t="0" r="0" b="0"/>
              <a:pathLst>
                <a:path w="2721865" h="477267">
                  <a:moveTo>
                    <a:pt x="0" y="0"/>
                  </a:moveTo>
                  <a:lnTo>
                    <a:pt x="2721864" y="0"/>
                  </a:lnTo>
                  <a:lnTo>
                    <a:pt x="2721864" y="477266"/>
                  </a:lnTo>
                  <a:lnTo>
                    <a:pt x="0" y="477266"/>
                  </a:lnTo>
                  <a:close/>
                </a:path>
              </a:pathLst>
            </a:custGeom>
            <a:solidFill>
              <a:srgbClr val="FF00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78300" y="127000"/>
              <a:ext cx="2159000" cy="477054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500" b="1" smtClean="0">
                  <a:solidFill>
                    <a:srgbClr val="000000"/>
                  </a:solidFill>
                  <a:latin typeface="Arial - 33"/>
                </a:rPr>
                <a:t>Closure</a:t>
              </a:r>
              <a:endParaRPr lang="en-US" sz="2500" b="1">
                <a:solidFill>
                  <a:srgbClr val="000000"/>
                </a:solidFill>
                <a:latin typeface="Arial - 33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08100" y="685800"/>
            <a:ext cx="732518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00"/>
                </a:solidFill>
                <a:latin typeface="Comic Sans MS - 36"/>
              </a:rPr>
              <a:t>acute, right, obtuse, or straight?</a:t>
            </a:r>
            <a:endParaRPr lang="en-US" sz="2700">
              <a:solidFill>
                <a:srgbClr val="000000"/>
              </a:solidFill>
              <a:latin typeface="Comic Sans MS - 36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233035" y="2276856"/>
            <a:ext cx="564515" cy="1875155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213985" y="3271901"/>
            <a:ext cx="1836801" cy="880110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30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D700"/>
            </a:gs>
            <a:gs pos="100000">
              <a:srgbClr val="FFD700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45000" y="50800"/>
            <a:ext cx="177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HW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2400" y="2362200"/>
            <a:ext cx="7162800" cy="16619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US" sz="5100" dirty="0" smtClean="0">
                <a:solidFill>
                  <a:srgbClr val="000000"/>
                </a:solidFill>
                <a:latin typeface="Times New Roman - 68"/>
              </a:rPr>
              <a:t>PDF Online</a:t>
            </a:r>
          </a:p>
          <a:p>
            <a:pPr algn="ctr"/>
            <a:r>
              <a:rPr lang="en-US" sz="5100" dirty="0" smtClean="0">
                <a:solidFill>
                  <a:srgbClr val="000000"/>
                </a:solidFill>
                <a:latin typeface="Times New Roman - 68"/>
              </a:rPr>
              <a:t>Classify Angles</a:t>
            </a:r>
            <a:endParaRPr lang="en-US" sz="5100" dirty="0">
              <a:solidFill>
                <a:srgbClr val="000000"/>
              </a:solidFill>
              <a:latin typeface="Times New Roman - 68"/>
            </a:endParaRPr>
          </a:p>
        </p:txBody>
      </p:sp>
    </p:spTree>
    <p:extLst>
      <p:ext uri="{BB962C8B-B14F-4D97-AF65-F5344CB8AC3E}">
        <p14:creationId xmlns:p14="http://schemas.microsoft.com/office/powerpoint/2010/main" val="200328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1397000"/>
            <a:ext cx="5807075" cy="359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TextBox 3"/>
          <p:cNvSpPr txBox="1"/>
          <p:nvPr/>
        </p:nvSpPr>
        <p:spPr>
          <a:xfrm>
            <a:off x="215900" y="774700"/>
            <a:ext cx="99695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2.  Based on the picture below name a point, plane, segment, and ray.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extLst>
      <p:ext uri="{BB962C8B-B14F-4D97-AF65-F5344CB8AC3E}">
        <p14:creationId xmlns:p14="http://schemas.microsoft.com/office/powerpoint/2010/main" val="386489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D9EC0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00" y="0"/>
            <a:ext cx="4368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600" u="sng" smtClean="0">
                <a:solidFill>
                  <a:srgbClr val="000000"/>
                </a:solidFill>
                <a:latin typeface="Garamond - 48"/>
              </a:rPr>
              <a:t>Opener</a:t>
            </a:r>
            <a:endParaRPr lang="en-US" sz="3600" u="sng">
              <a:solidFill>
                <a:srgbClr val="000000"/>
              </a:solidFill>
              <a:latin typeface="Garamond - 4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673100"/>
            <a:ext cx="9423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3.  Based on the scene above, give a representation of each undefined term. (hint** ignore the labeled points and blue segments)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3106" y="663194"/>
            <a:ext cx="300356" cy="300356"/>
          </a:xfrm>
          <a:custGeom>
            <a:avLst/>
            <a:gdLst/>
            <a:ahLst/>
            <a:cxnLst/>
            <a:rect l="0" t="0" r="0" b="0"/>
            <a:pathLst>
              <a:path w="300356" h="300356">
                <a:moveTo>
                  <a:pt x="150114" y="0"/>
                </a:moveTo>
                <a:lnTo>
                  <a:pt x="186817" y="114300"/>
                </a:lnTo>
                <a:lnTo>
                  <a:pt x="300355" y="114300"/>
                </a:lnTo>
                <a:lnTo>
                  <a:pt x="209423" y="186055"/>
                </a:lnTo>
                <a:lnTo>
                  <a:pt x="242189" y="300355"/>
                </a:lnTo>
                <a:lnTo>
                  <a:pt x="150114" y="232664"/>
                </a:lnTo>
                <a:lnTo>
                  <a:pt x="58039" y="300355"/>
                </a:lnTo>
                <a:lnTo>
                  <a:pt x="90805" y="186055"/>
                </a:lnTo>
                <a:lnTo>
                  <a:pt x="0" y="114300"/>
                </a:lnTo>
                <a:lnTo>
                  <a:pt x="113538" y="114300"/>
                </a:lnTo>
                <a:close/>
              </a:path>
            </a:pathLst>
          </a:custGeom>
          <a:solidFill>
            <a:srgbClr val="FFD7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300" y="1752600"/>
            <a:ext cx="5807075" cy="35971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TextBox 5"/>
          <p:cNvSpPr txBox="1"/>
          <p:nvPr/>
        </p:nvSpPr>
        <p:spPr>
          <a:xfrm>
            <a:off x="431800" y="1930400"/>
            <a:ext cx="96767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Points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800" y="3365500"/>
            <a:ext cx="850106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Lines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700" y="5181600"/>
            <a:ext cx="1051855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u="sng" smtClean="0">
                <a:solidFill>
                  <a:srgbClr val="000000"/>
                </a:solidFill>
                <a:latin typeface="Arial - 23"/>
              </a:rPr>
              <a:t>Planes</a:t>
            </a:r>
            <a:endParaRPr lang="en-US" sz="1700" u="sng">
              <a:solidFill>
                <a:srgbClr val="000000"/>
              </a:solidFill>
              <a:latin typeface="Arial - 23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400" y="2286000"/>
            <a:ext cx="2869718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each player's head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400" y="2819400"/>
            <a:ext cx="223477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the basketball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300" y="3721100"/>
            <a:ext cx="209988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lines on court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203700"/>
            <a:ext cx="2191912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edges of walls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0400" y="5588000"/>
            <a:ext cx="165529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backboard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0400" y="6007100"/>
            <a:ext cx="173932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court floor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0400" y="6553200"/>
            <a:ext cx="210603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  <a:latin typeface="Comic Sans MS - 24"/>
              </a:rPr>
              <a:t>walls / ceiling</a:t>
            </a:r>
            <a:endParaRPr lang="en-US">
              <a:solidFill>
                <a:srgbClr val="0000FF"/>
              </a:solidFill>
              <a:latin typeface="Comic Sans MS - 24"/>
            </a:endParaRPr>
          </a:p>
        </p:txBody>
      </p:sp>
    </p:spTree>
    <p:extLst>
      <p:ext uri="{BB962C8B-B14F-4D97-AF65-F5344CB8AC3E}">
        <p14:creationId xmlns:p14="http://schemas.microsoft.com/office/powerpoint/2010/main" val="18612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6800" y="76200"/>
            <a:ext cx="6127496" cy="53860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900" u="sng" smtClean="0">
                <a:solidFill>
                  <a:srgbClr val="000000"/>
                </a:solidFill>
                <a:latin typeface="Garamond - 38"/>
              </a:rPr>
              <a:t>Think / Record / Report</a:t>
            </a:r>
            <a:endParaRPr lang="en-US" sz="2900" u="sng">
              <a:solidFill>
                <a:srgbClr val="000000"/>
              </a:solidFill>
              <a:latin typeface="Garamond - 3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723900"/>
            <a:ext cx="90551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Arial - 36"/>
              </a:rPr>
              <a:t>How are the symbols for lines and segments different?</a:t>
            </a:r>
            <a:endParaRPr lang="en-US" sz="2700">
              <a:solidFill>
                <a:srgbClr val="FF0000"/>
              </a:solidFill>
              <a:latin typeface="Arial - 36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300" y="3340100"/>
            <a:ext cx="914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THINK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1500" y="3340100"/>
            <a:ext cx="96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RECORD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3365500"/>
            <a:ext cx="1041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Arial - 16"/>
              </a:rPr>
              <a:t>REPORT</a:t>
            </a:r>
            <a:endParaRPr lang="en-US" sz="1200">
              <a:solidFill>
                <a:srgbClr val="000000"/>
              </a:solidFill>
              <a:latin typeface="Arial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1993900"/>
            <a:ext cx="86741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Arial - 36"/>
              </a:rPr>
              <a:t>How are the symbols for lines and rays different?</a:t>
            </a:r>
            <a:endParaRPr lang="en-US" sz="2700">
              <a:solidFill>
                <a:srgbClr val="0000FF"/>
              </a:solidFill>
              <a:latin typeface="Arial - 36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2133600"/>
            <a:ext cx="1498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0000FF"/>
                </a:solidFill>
                <a:latin typeface="Comic Sans MS - 36"/>
              </a:rPr>
              <a:t>Blue</a:t>
            </a:r>
            <a:endParaRPr lang="en-US" sz="2700">
              <a:solidFill>
                <a:srgbClr val="0000FF"/>
              </a:solidFill>
              <a:latin typeface="Comic Sans MS - 36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800100"/>
            <a:ext cx="13970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FF0000"/>
                </a:solidFill>
                <a:latin typeface="Comic Sans MS - 36"/>
              </a:rPr>
              <a:t>Red</a:t>
            </a:r>
            <a:endParaRPr lang="en-US" sz="2700">
              <a:solidFill>
                <a:srgbClr val="FF0000"/>
              </a:solidFill>
              <a:latin typeface="Comic Sans MS - 36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00" y="4711700"/>
            <a:ext cx="2052828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Garamond - 28"/>
              </a:rPr>
              <a:t>Key Vocab:</a:t>
            </a:r>
            <a:endParaRPr lang="en-US" sz="2100" u="sng">
              <a:solidFill>
                <a:srgbClr val="000000"/>
              </a:solidFill>
              <a:latin typeface="Garamond - 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5500" y="5092700"/>
            <a:ext cx="2785162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666666"/>
                </a:solidFill>
                <a:latin typeface="Comic Sans MS - 36"/>
              </a:rPr>
              <a:t>arrowheads </a:t>
            </a:r>
            <a:endParaRPr lang="en-US" sz="2700">
              <a:solidFill>
                <a:srgbClr val="666666"/>
              </a:solidFill>
              <a:latin typeface="Comic Sans MS - 36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5600" y="5092700"/>
            <a:ext cx="1991977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smtClean="0">
                <a:solidFill>
                  <a:srgbClr val="666666"/>
                </a:solidFill>
                <a:latin typeface="Comic Sans MS - 36"/>
              </a:rPr>
              <a:t>endpoint</a:t>
            </a:r>
            <a:endParaRPr lang="en-US" sz="2700">
              <a:solidFill>
                <a:srgbClr val="666666"/>
              </a:solidFill>
              <a:latin typeface="Comic Sans MS - 36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00" y="6134100"/>
            <a:ext cx="3200400" cy="4154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100" u="sng" smtClean="0">
                <a:solidFill>
                  <a:srgbClr val="000000"/>
                </a:solidFill>
                <a:latin typeface="Garamond - 28"/>
              </a:rPr>
              <a:t>Sentence Starter:</a:t>
            </a:r>
            <a:endParaRPr lang="en-US" sz="2100" u="sng">
              <a:solidFill>
                <a:srgbClr val="000000"/>
              </a:solidFill>
              <a:latin typeface="Garamond - 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" y="6756400"/>
            <a:ext cx="3895184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Arial - 24"/>
              </a:rPr>
              <a:t>"The difference between..."</a:t>
            </a:r>
            <a:endParaRPr lang="en-US">
              <a:solidFill>
                <a:srgbClr val="000000"/>
              </a:solidFill>
              <a:latin typeface="Arial - 2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65" name="ShockwaveFlash1" r:id="rId2" imgW="2098800" imgH="606600"/>
        </mc:Choice>
        <mc:Fallback>
          <p:control name="ShockwaveFlash1" r:id="rId2" imgW="2098800" imgH="60660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0" y="3632200"/>
                  <a:ext cx="2098675" cy="6064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6" name="ShockwaveFlash2" r:id="rId3" imgW="2165400" imgH="628560"/>
        </mc:Choice>
        <mc:Fallback>
          <p:control name="ShockwaveFlash2" r:id="rId3" imgW="2165400" imgH="628560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54100" y="3632200"/>
                  <a:ext cx="2165350" cy="628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7" name="ShockwaveFlash3" r:id="rId4" imgW="2062080" imgH="592200"/>
        </mc:Choice>
        <mc:Fallback>
          <p:control name="ShockwaveFlash3" r:id="rId4" imgW="2062080" imgH="592200">
            <p:pic>
              <p:nvPicPr>
                <p:cNvPr id="0" name="ShockwaveFlash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3700" y="3644900"/>
                  <a:ext cx="2062163" cy="592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83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C0C0"/>
            </a:gs>
            <a:gs pos="100000">
              <a:srgbClr val="E6E6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5308600" cy="278537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Essential Question</a:t>
            </a: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endParaRPr lang="en-US" sz="3500" u="sng" smtClean="0">
              <a:solidFill>
                <a:srgbClr val="000000"/>
              </a:solidFill>
              <a:latin typeface="Garamond - 47"/>
            </a:endParaRPr>
          </a:p>
          <a:p>
            <a:r>
              <a:rPr lang="en-US" sz="3500" u="sng" smtClean="0">
                <a:solidFill>
                  <a:srgbClr val="000000"/>
                </a:solidFill>
                <a:latin typeface="Garamond - 47"/>
              </a:rPr>
              <a:t>Learning Objective</a:t>
            </a:r>
            <a:endParaRPr lang="en-US" sz="3500" u="sng">
              <a:solidFill>
                <a:srgbClr val="000000"/>
              </a:solidFill>
              <a:latin typeface="Garamond - 4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100" y="1409700"/>
            <a:ext cx="9626600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4"/>
              </a:rPr>
              <a:t>How do you define an angle and its various types?</a:t>
            </a:r>
            <a:endParaRPr lang="en-US" sz="2600">
              <a:solidFill>
                <a:srgbClr val="000000"/>
              </a:solidFill>
              <a:latin typeface="Arial - 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400" y="4127500"/>
            <a:ext cx="86106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600" smtClean="0">
                <a:solidFill>
                  <a:srgbClr val="000000"/>
                </a:solidFill>
                <a:latin typeface="Arial - 35"/>
              </a:rPr>
              <a:t>Given an </a:t>
            </a:r>
            <a:r>
              <a:rPr lang="en-US" sz="2600" smtClean="0">
                <a:solidFill>
                  <a:srgbClr val="FF0000"/>
                </a:solidFill>
                <a:latin typeface="Arial - 35"/>
              </a:rPr>
              <a:t>angle</a:t>
            </a:r>
            <a:r>
              <a:rPr lang="en-US" sz="2600" smtClean="0">
                <a:solidFill>
                  <a:srgbClr val="000000"/>
                </a:solidFill>
                <a:latin typeface="Arial - 35"/>
              </a:rPr>
              <a:t>, I will define it and describe the difference between acute, right, obtuse, and straight angles.</a:t>
            </a:r>
            <a:endParaRPr lang="en-US" sz="2600">
              <a:solidFill>
                <a:srgbClr val="000000"/>
              </a:solidFill>
              <a:latin typeface="Arial - 35"/>
            </a:endParaRPr>
          </a:p>
        </p:txBody>
      </p:sp>
    </p:spTree>
    <p:extLst>
      <p:ext uri="{BB962C8B-B14F-4D97-AF65-F5344CB8AC3E}">
        <p14:creationId xmlns:p14="http://schemas.microsoft.com/office/powerpoint/2010/main" val="33627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CB371"/>
            </a:gs>
            <a:gs pos="100000">
              <a:srgbClr val="98FB98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279400"/>
            <a:ext cx="5080000" cy="284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-571500"/>
            <a:ext cx="8255000" cy="5232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00" y="3759200"/>
            <a:ext cx="5589905" cy="4211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4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441700"/>
            <a:ext cx="5080000" cy="381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7590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FF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600" y="4864100"/>
            <a:ext cx="28194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00FF"/>
                </a:solidFill>
                <a:latin typeface="Comic Sans MS - 23"/>
              </a:rPr>
              <a:t>you should know: </a:t>
            </a:r>
            <a:endParaRPr lang="en-US" sz="1700">
              <a:solidFill>
                <a:srgbClr val="0000FF"/>
              </a:solidFill>
              <a:latin typeface="Comic Sans MS - 2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900" y="2565400"/>
            <a:ext cx="5626100" cy="89255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What is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perimeter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area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h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ow to calculate perimeter and area of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rectangles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squares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,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triangles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undefined terms</a:t>
            </a:r>
          </a:p>
          <a:p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segments</a:t>
            </a:r>
            <a:r>
              <a:rPr lang="en-US" sz="1300" smtClean="0">
                <a:solidFill>
                  <a:srgbClr val="004040"/>
                </a:solidFill>
                <a:latin typeface="Comic Sans MS - 18"/>
              </a:rPr>
              <a:t> and </a:t>
            </a:r>
            <a:r>
              <a:rPr lang="en-US" sz="1300" u="sng" smtClean="0">
                <a:solidFill>
                  <a:srgbClr val="004040"/>
                </a:solidFill>
                <a:latin typeface="Comic Sans MS - 18"/>
              </a:rPr>
              <a:t>rays</a:t>
            </a:r>
            <a:endParaRPr lang="en-US" sz="1300" u="sng">
              <a:solidFill>
                <a:srgbClr val="004040"/>
              </a:solidFill>
              <a:latin typeface="Comic Sans MS - 1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800" y="2501900"/>
            <a:ext cx="41148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700" smtClean="0">
                <a:solidFill>
                  <a:srgbClr val="004040"/>
                </a:solidFill>
                <a:latin typeface="Comic Sans MS - 23"/>
              </a:rPr>
              <a:t>what you've learned:</a:t>
            </a:r>
            <a:endParaRPr lang="en-US" sz="1700">
              <a:solidFill>
                <a:srgbClr val="004040"/>
              </a:solidFill>
              <a:latin typeface="Comic Sans MS - 23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100" y="4876800"/>
            <a:ext cx="4604765" cy="70788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  <a:latin typeface="Comic Sans MS - 27"/>
              </a:rPr>
              <a:t>definition of angle and how classify them</a:t>
            </a:r>
            <a:endParaRPr lang="en-US" sz="2000">
              <a:solidFill>
                <a:srgbClr val="FF0000"/>
              </a:solidFill>
              <a:latin typeface="Comic Sans MS - 27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23483" y="1347216"/>
            <a:ext cx="1874520" cy="953897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45200" y="495300"/>
            <a:ext cx="1625600" cy="863600"/>
          </a:xfrm>
          <a:prstGeom prst="line">
            <a:avLst/>
          </a:prstGeom>
          <a:ln w="76200" cap="flat" cmpd="sng" algn="ctr">
            <a:solidFill>
              <a:srgbClr val="FFFF00"/>
            </a:solidFill>
            <a:prstDash val="solid"/>
            <a:round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hlinkClick r:id="rId2"/>
          </p:cNvPr>
          <p:cNvSpPr txBox="1"/>
          <p:nvPr/>
        </p:nvSpPr>
        <p:spPr>
          <a:xfrm>
            <a:off x="2628900" y="292100"/>
            <a:ext cx="9931400" cy="212365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6600" smtClean="0">
                <a:solidFill>
                  <a:srgbClr val="000000"/>
                </a:solidFill>
                <a:latin typeface="Garamond - 88"/>
              </a:rPr>
              <a:t>1.4 Angles</a:t>
            </a:r>
          </a:p>
          <a:p>
            <a:endParaRPr lang="en-US" sz="6600">
              <a:solidFill>
                <a:srgbClr val="000000"/>
              </a:solidFill>
              <a:latin typeface="Garamond - 88"/>
            </a:endParaRPr>
          </a:p>
        </p:txBody>
      </p:sp>
    </p:spTree>
    <p:extLst>
      <p:ext uri="{BB962C8B-B14F-4D97-AF65-F5344CB8AC3E}">
        <p14:creationId xmlns:p14="http://schemas.microsoft.com/office/powerpoint/2010/main" val="40834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700"/>
            <a:ext cx="10160000" cy="31092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8248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336</Words>
  <Application>Microsoft Office PowerPoint</Application>
  <PresentationFormat>Custom</PresentationFormat>
  <Paragraphs>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Arial - 16</vt:lpstr>
      <vt:lpstr>Comic Sans MS - 18</vt:lpstr>
      <vt:lpstr>Garamond - 47</vt:lpstr>
      <vt:lpstr>Garamond - 48</vt:lpstr>
      <vt:lpstr>Arial - 35</vt:lpstr>
      <vt:lpstr>Arial - 34</vt:lpstr>
      <vt:lpstr>Arial - 24</vt:lpstr>
      <vt:lpstr>Calibri</vt:lpstr>
      <vt:lpstr>Comic Sans MS - 24</vt:lpstr>
      <vt:lpstr>Arial - 33</vt:lpstr>
      <vt:lpstr>Comic Sans MS - 36</vt:lpstr>
      <vt:lpstr>Arial - 23</vt:lpstr>
      <vt:lpstr>Comic Sans MS - 23</vt:lpstr>
      <vt:lpstr>Comic Sans MS - 27</vt:lpstr>
      <vt:lpstr>Garamond - 28</vt:lpstr>
      <vt:lpstr>Garamond - 38</vt:lpstr>
      <vt:lpstr>Arial - 36</vt:lpstr>
      <vt:lpstr>Garamond - 88</vt:lpstr>
      <vt:lpstr>Times New Roman - 68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FITZGERALD JR</dc:creator>
  <cp:lastModifiedBy>WAYNE FITZGERALD JR</cp:lastModifiedBy>
  <cp:revision>23</cp:revision>
  <dcterms:created xsi:type="dcterms:W3CDTF">2015-01-08T15:49:14Z</dcterms:created>
  <dcterms:modified xsi:type="dcterms:W3CDTF">2017-08-29T18:46:26Z</dcterms:modified>
</cp:coreProperties>
</file>