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1" r:id="rId16"/>
    <p:sldId id="282" r:id="rId17"/>
    <p:sldId id="283" r:id="rId18"/>
    <p:sldId id="307" r:id="rId19"/>
    <p:sldId id="288" r:id="rId20"/>
    <p:sldId id="308" r:id="rId21"/>
    <p:sldId id="289" r:id="rId22"/>
    <p:sldId id="309" r:id="rId23"/>
    <p:sldId id="310" r:id="rId24"/>
    <p:sldId id="311" r:id="rId25"/>
    <p:sldId id="290" r:id="rId26"/>
    <p:sldId id="291" r:id="rId27"/>
    <p:sldId id="293" r:id="rId28"/>
    <p:sldId id="312" r:id="rId29"/>
    <p:sldId id="294" r:id="rId30"/>
    <p:sldId id="292" r:id="rId31"/>
    <p:sldId id="313" r:id="rId32"/>
    <p:sldId id="263" r:id="rId33"/>
    <p:sldId id="314" r:id="rId34"/>
    <p:sldId id="295" r:id="rId35"/>
    <p:sldId id="315" r:id="rId36"/>
    <p:sldId id="296" r:id="rId37"/>
    <p:sldId id="297" r:id="rId38"/>
    <p:sldId id="264" r:id="rId39"/>
    <p:sldId id="265" r:id="rId40"/>
    <p:sldId id="269" r:id="rId41"/>
    <p:sldId id="268" r:id="rId42"/>
    <p:sldId id="270" r:id="rId43"/>
    <p:sldId id="271" r:id="rId44"/>
    <p:sldId id="272" r:id="rId45"/>
    <p:sldId id="273" r:id="rId46"/>
    <p:sldId id="274" r:id="rId47"/>
    <p:sldId id="316" r:id="rId48"/>
    <p:sldId id="299" r:id="rId49"/>
    <p:sldId id="301" r:id="rId50"/>
    <p:sldId id="275" r:id="rId51"/>
    <p:sldId id="317" r:id="rId52"/>
    <p:sldId id="302" r:id="rId53"/>
    <p:sldId id="303" r:id="rId54"/>
    <p:sldId id="318" r:id="rId55"/>
    <p:sldId id="319" r:id="rId56"/>
    <p:sldId id="304" r:id="rId57"/>
    <p:sldId id="305" r:id="rId58"/>
    <p:sldId id="306" r:id="rId59"/>
    <p:sldId id="276" r:id="rId60"/>
    <p:sldId id="277" r:id="rId61"/>
    <p:sldId id="280" r:id="rId62"/>
    <p:sldId id="278" r:id="rId63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64"/>
      <p:bold r:id="rId65"/>
      <p:italic r:id="rId66"/>
      <p:boldItalic r:id="rId67"/>
    </p:embeddedFont>
    <p:embeddedFont>
      <p:font typeface="Helvetica" panose="020B0604020202020204" pitchFamily="34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  <p:embeddedFont>
      <p:font typeface="Palatino Linotype" panose="02040502050505030304" pitchFamily="18" charset="0"/>
      <p:regular r:id="rId74"/>
      <p:bold r:id="rId75"/>
      <p:italic r:id="rId76"/>
      <p:bold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3" autoAdjust="0"/>
    <p:restoredTop sz="94660"/>
  </p:normalViewPr>
  <p:slideViewPr>
    <p:cSldViewPr snapToGrid="0">
      <p:cViewPr>
        <p:scale>
          <a:sx n="57" d="100"/>
          <a:sy n="57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font" Target="fonts/font21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9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4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6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0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0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9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90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06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44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87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6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89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69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496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74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080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675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8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0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33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3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1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6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8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5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6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0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7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1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4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9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63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7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1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6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6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5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70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0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8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2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2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25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2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9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40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733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8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15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8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00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0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16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3281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88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4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70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10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22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1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47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3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5047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4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9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9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1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4156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7721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291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6574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333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53450" cy="4800600"/>
          </a:xfrm>
        </p:spPr>
        <p:txBody>
          <a:bodyPr/>
          <a:lstStyle/>
          <a:p>
            <a:r>
              <a:rPr lang="en-US" sz="2600" dirty="0" smtClean="0"/>
              <a:t>One way to measure GDP is to add together the total amounts of money spent in the economy in each of the following categories: </a:t>
            </a:r>
          </a:p>
          <a:p>
            <a:pPr lvl="1"/>
            <a:r>
              <a:rPr lang="en-US" sz="2525" i="1" dirty="0"/>
              <a:t>C</a:t>
            </a:r>
            <a:r>
              <a:rPr lang="en-US" sz="2525" i="1" dirty="0" smtClean="0"/>
              <a:t>onsumer spending</a:t>
            </a:r>
            <a:r>
              <a:rPr lang="en-US" sz="2525" dirty="0" smtClean="0"/>
              <a:t> – everything people buy for personal use</a:t>
            </a:r>
          </a:p>
          <a:p>
            <a:pPr lvl="1"/>
            <a:r>
              <a:rPr lang="en-US" sz="2525" i="1" dirty="0" smtClean="0"/>
              <a:t>Business spending</a:t>
            </a:r>
            <a:r>
              <a:rPr lang="en-US" sz="2525" dirty="0" smtClean="0"/>
              <a:t> – all purchases made for capital goods and construction; also called </a:t>
            </a:r>
            <a:r>
              <a:rPr lang="en-US" sz="2525" i="1" dirty="0" smtClean="0"/>
              <a:t>investment spending</a:t>
            </a:r>
          </a:p>
          <a:p>
            <a:pPr lvl="1"/>
            <a:r>
              <a:rPr lang="en-US" sz="2525" i="1" dirty="0" smtClean="0"/>
              <a:t>Government spending</a:t>
            </a:r>
            <a:r>
              <a:rPr lang="en-US" sz="2525" dirty="0" smtClean="0"/>
              <a:t> – spending by national, state, and local governments</a:t>
            </a:r>
          </a:p>
          <a:p>
            <a:pPr lvl="1"/>
            <a:r>
              <a:rPr lang="en-US" sz="2525" i="1" dirty="0"/>
              <a:t>N</a:t>
            </a:r>
            <a:r>
              <a:rPr lang="en-US" sz="2525" i="1" dirty="0" smtClean="0"/>
              <a:t>et exports</a:t>
            </a:r>
            <a:r>
              <a:rPr lang="en-US" sz="2525" dirty="0" smtClean="0"/>
              <a:t> – country’s exports minus imports</a:t>
            </a:r>
          </a:p>
        </p:txBody>
      </p:sp>
    </p:spTree>
    <p:extLst>
      <p:ext uri="{BB962C8B-B14F-4D97-AF65-F5344CB8AC3E}">
        <p14:creationId xmlns:p14="http://schemas.microsoft.com/office/powerpoint/2010/main" val="66686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326" y="5991529"/>
            <a:ext cx="4410075" cy="238125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Source: US Bureau of Economic Analysis; 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1" y="2036975"/>
            <a:ext cx="6229350" cy="39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economic growth rate </a:t>
            </a:r>
            <a:r>
              <a:rPr lang="en-US" sz="2600" dirty="0" smtClean="0"/>
              <a:t>shows the amount and direction of the change in GDP for a specific time period</a:t>
            </a:r>
          </a:p>
          <a:p>
            <a:pPr lvl="1"/>
            <a:r>
              <a:rPr lang="en-US" sz="2525" dirty="0" smtClean="0"/>
              <a:t>Above average GDP means economy is growing</a:t>
            </a:r>
          </a:p>
          <a:p>
            <a:pPr lvl="1"/>
            <a:r>
              <a:rPr lang="en-US" sz="2525" dirty="0" smtClean="0"/>
              <a:t>Below average GDP means economy is weakening</a:t>
            </a:r>
          </a:p>
          <a:p>
            <a:r>
              <a:rPr lang="en-US" sz="2600" dirty="0" smtClean="0"/>
              <a:t>[(GDP for time 2 – GDP for time 1) ÷ GDP time 1] × 100 = economic growth rate 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579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5" y="5969197"/>
            <a:ext cx="4200525" cy="28269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Source: US Bureau of </a:t>
            </a:r>
            <a:r>
              <a:rPr lang="en-US" sz="1000" dirty="0"/>
              <a:t>Economic Analysis; Goodheart-Willcox </a:t>
            </a:r>
            <a:r>
              <a:rPr lang="en-US" sz="1000" dirty="0" smtClean="0"/>
              <a:t>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22550"/>
            <a:ext cx="5848350" cy="38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Inflation </a:t>
            </a:r>
            <a:r>
              <a:rPr lang="en-US" sz="2600" dirty="0" smtClean="0"/>
              <a:t>is the general rise in prices throughout an economy </a:t>
            </a:r>
          </a:p>
          <a:p>
            <a:pPr lvl="1"/>
            <a:r>
              <a:rPr lang="en-US" sz="2525" dirty="0" smtClean="0"/>
              <a:t>Reduces purchasing power of money</a:t>
            </a:r>
          </a:p>
          <a:p>
            <a:pPr lvl="1"/>
            <a:r>
              <a:rPr lang="en-US" sz="2525" b="1" dirty="0" smtClean="0"/>
              <a:t>Inflation rate </a:t>
            </a:r>
            <a:r>
              <a:rPr lang="en-US" sz="2525" dirty="0" smtClean="0"/>
              <a:t>is calculated as the rate of change in prices over a period of time, usually monthly or yearly, and expressed as a percent </a:t>
            </a:r>
          </a:p>
        </p:txBody>
      </p:sp>
    </p:spTree>
    <p:extLst>
      <p:ext uri="{BB962C8B-B14F-4D97-AF65-F5344CB8AC3E}">
        <p14:creationId xmlns:p14="http://schemas.microsoft.com/office/powerpoint/2010/main" val="397208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525" i="1" dirty="0" smtClean="0"/>
              <a:t>Price stability</a:t>
            </a:r>
            <a:r>
              <a:rPr lang="en-US" sz="2525" dirty="0" smtClean="0"/>
              <a:t> is when the prices of products in the marketplace are changing very slowly or not at all</a:t>
            </a:r>
          </a:p>
          <a:p>
            <a:pPr lvl="1"/>
            <a:r>
              <a:rPr lang="en-US" sz="2525" dirty="0"/>
              <a:t>Reflected as an inflation rate of about zero to three percent</a:t>
            </a:r>
          </a:p>
          <a:p>
            <a:pPr lvl="1"/>
            <a:r>
              <a:rPr lang="en-US" sz="2525" dirty="0"/>
              <a:t>Usually considered good for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525" dirty="0"/>
              <a:t>The </a:t>
            </a:r>
            <a:r>
              <a:rPr lang="en-US" sz="2525" b="1" dirty="0"/>
              <a:t>consumer price index (CPI) </a:t>
            </a:r>
            <a:r>
              <a:rPr lang="en-US" sz="2525" dirty="0"/>
              <a:t>is a measure of the average change in the prices paid by consumers for typical consumer goods and services over </a:t>
            </a:r>
            <a:r>
              <a:rPr lang="en-US" sz="2525" dirty="0" smtClean="0"/>
              <a:t>time</a:t>
            </a:r>
          </a:p>
          <a:p>
            <a:pPr lvl="1"/>
            <a:r>
              <a:rPr lang="en-US" sz="2525" dirty="0"/>
              <a:t>Most widely used indicator of inflation</a:t>
            </a:r>
          </a:p>
          <a:p>
            <a:pPr lvl="1"/>
            <a:r>
              <a:rPr lang="en-US" sz="2525" dirty="0"/>
              <a:t>Compiled by the US Bureau of Labor Statistics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4" y="6276975"/>
            <a:ext cx="1890369" cy="24765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550" y="1847850"/>
            <a:ext cx="46005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</a:t>
            </a:r>
            <a:r>
              <a:rPr lang="en-US" sz="2600" dirty="0" smtClean="0"/>
              <a:t>evere inflation is also called </a:t>
            </a:r>
            <a:r>
              <a:rPr lang="en-US" sz="2600" i="1" dirty="0" smtClean="0"/>
              <a:t>double-digit inflation</a:t>
            </a:r>
            <a:endParaRPr lang="en-US" sz="2600" dirty="0" smtClean="0"/>
          </a:p>
          <a:p>
            <a:r>
              <a:rPr lang="en-US" sz="2600" i="1" dirty="0" smtClean="0"/>
              <a:t>Hyperinflation</a:t>
            </a:r>
            <a:r>
              <a:rPr lang="en-US" sz="2600" dirty="0" smtClean="0"/>
              <a:t> is an extremely rapid, out-of-control rise in inflation</a:t>
            </a:r>
            <a:endParaRPr lang="en-US" sz="2600" i="1" dirty="0" smtClean="0"/>
          </a:p>
          <a:p>
            <a:r>
              <a:rPr lang="en-US" sz="2600" b="1" dirty="0" smtClean="0"/>
              <a:t>Deflation </a:t>
            </a:r>
            <a:r>
              <a:rPr lang="en-US" sz="2600" dirty="0" smtClean="0"/>
              <a:t>is a general decline in prices throughout an economy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3625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Interest </a:t>
            </a:r>
            <a:r>
              <a:rPr lang="en-US" sz="2600" dirty="0" smtClean="0"/>
              <a:t>is the amount a borrower pays to a lender for a loan </a:t>
            </a:r>
            <a:endParaRPr lang="en-US" sz="2525" b="1" dirty="0"/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interest rate </a:t>
            </a:r>
            <a:r>
              <a:rPr lang="en-US" sz="2600" dirty="0" smtClean="0"/>
              <a:t>represents the cost of a loan and is expressed as a percent of the amount borrowed </a:t>
            </a:r>
          </a:p>
        </p:txBody>
      </p:sp>
    </p:spTree>
    <p:extLst>
      <p:ext uri="{BB962C8B-B14F-4D97-AF65-F5344CB8AC3E}">
        <p14:creationId xmlns:p14="http://schemas.microsoft.com/office/powerpoint/2010/main" val="373953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Economic </a:t>
            </a:r>
          </a:p>
          <a:p>
            <a:r>
              <a:rPr lang="en-US" sz="5700" dirty="0" smtClean="0"/>
              <a:t>Activity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6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83398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All the people in the nation who are capable of working and want to work are called the </a:t>
            </a:r>
            <a:r>
              <a:rPr lang="en-US" sz="2600" b="1" dirty="0" smtClean="0"/>
              <a:t>labor force</a:t>
            </a:r>
          </a:p>
          <a:p>
            <a:pPr lvl="1"/>
            <a:r>
              <a:rPr lang="en-US" sz="2525" dirty="0" smtClean="0"/>
              <a:t>Does not include children, individuals who are retired, or people who choose not to work</a:t>
            </a:r>
          </a:p>
          <a:p>
            <a:pPr lvl="1"/>
            <a:r>
              <a:rPr lang="en-US" sz="2525" dirty="0" smtClean="0"/>
              <a:t>Includes civilian workers and those who are in the military</a:t>
            </a:r>
          </a:p>
          <a:p>
            <a:r>
              <a:rPr lang="en-US" sz="2600" dirty="0" smtClean="0"/>
              <a:t>Labor is important in an economy</a:t>
            </a:r>
          </a:p>
        </p:txBody>
      </p:sp>
    </p:spTree>
    <p:extLst>
      <p:ext uri="{BB962C8B-B14F-4D97-AF65-F5344CB8AC3E}">
        <p14:creationId xmlns:p14="http://schemas.microsoft.com/office/powerpoint/2010/main" val="339987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civilian labor force is divided into two categories</a:t>
            </a:r>
          </a:p>
          <a:p>
            <a:pPr lvl="1"/>
            <a:r>
              <a:rPr lang="en-US" sz="2450" i="1" dirty="0" smtClean="0"/>
              <a:t>Employed</a:t>
            </a:r>
            <a:r>
              <a:rPr lang="en-US" sz="2450" dirty="0" smtClean="0"/>
              <a:t> includes everyone who is working</a:t>
            </a:r>
          </a:p>
          <a:p>
            <a:pPr lvl="1"/>
            <a:r>
              <a:rPr lang="en-US" sz="2450" i="1" dirty="0" smtClean="0"/>
              <a:t>Unemployed</a:t>
            </a:r>
            <a:r>
              <a:rPr lang="en-US" sz="2450" dirty="0" smtClean="0"/>
              <a:t> includes those who do not have a job, but are actively looking for one</a:t>
            </a:r>
            <a:endParaRPr lang="en-US" sz="2450" i="1" dirty="0" smtClean="0"/>
          </a:p>
          <a:p>
            <a:r>
              <a:rPr lang="en-US" sz="2600" dirty="0" smtClean="0"/>
              <a:t>The </a:t>
            </a:r>
            <a:r>
              <a:rPr lang="en-US" sz="2600" b="1" dirty="0"/>
              <a:t>unemployment rate </a:t>
            </a:r>
            <a:r>
              <a:rPr lang="en-US" sz="2600" dirty="0"/>
              <a:t>is the percentage of the civilian labor force that is </a:t>
            </a:r>
            <a:r>
              <a:rPr lang="en-US" sz="2600" dirty="0" smtClean="0"/>
              <a:t>unemployed</a:t>
            </a:r>
          </a:p>
          <a:p>
            <a:r>
              <a:rPr lang="en-US" sz="2600" dirty="0" smtClean="0"/>
              <a:t>If every person who is willing and able to work has a job, the economy would be at </a:t>
            </a:r>
            <a:r>
              <a:rPr lang="en-US" sz="2600" i="1" dirty="0" smtClean="0"/>
              <a:t>full employment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8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Productivity</a:t>
            </a:r>
            <a:r>
              <a:rPr lang="en-US" sz="2600" dirty="0" smtClean="0"/>
              <a:t> is a measure of a worker’s production in a specific amount of time</a:t>
            </a:r>
          </a:p>
          <a:p>
            <a:r>
              <a:rPr lang="en-US" sz="2600" b="1" dirty="0" smtClean="0"/>
              <a:t>Specialization </a:t>
            </a:r>
            <a:r>
              <a:rPr lang="en-US" sz="2600" dirty="0" smtClean="0"/>
              <a:t>is focusing on the production of specific goods so more products can be produced with the same amount of labor</a:t>
            </a:r>
          </a:p>
          <a:p>
            <a:pPr lvl="1"/>
            <a:r>
              <a:rPr lang="en-US" sz="2525" dirty="0" smtClean="0"/>
              <a:t>Often centered on the factors of production</a:t>
            </a:r>
          </a:p>
          <a:p>
            <a:pPr lvl="1"/>
            <a:r>
              <a:rPr lang="en-US" sz="2525" dirty="0" smtClean="0"/>
              <a:t>Can also apply to labor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8849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stock market</a:t>
            </a:r>
            <a:r>
              <a:rPr lang="en-US" sz="2600" dirty="0" smtClean="0"/>
              <a:t> is a system and marketplace for buying and selling stocks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stock </a:t>
            </a:r>
            <a:r>
              <a:rPr lang="en-US" sz="2525" dirty="0" smtClean="0"/>
              <a:t>represents the right of ownership in a corporation</a:t>
            </a:r>
          </a:p>
          <a:p>
            <a:pPr lvl="2"/>
            <a:r>
              <a:rPr lang="en-US" sz="2450" dirty="0" smtClean="0"/>
              <a:t>Ownership of a corporation is divided into </a:t>
            </a:r>
            <a:r>
              <a:rPr lang="en-US" sz="2450" i="1" dirty="0" smtClean="0"/>
              <a:t>shares</a:t>
            </a:r>
          </a:p>
          <a:p>
            <a:pPr lvl="2"/>
            <a:r>
              <a:rPr lang="en-US" sz="2450" dirty="0" smtClean="0"/>
              <a:t>People who buy shares of stock in a company are called </a:t>
            </a:r>
            <a:r>
              <a:rPr lang="en-US" sz="2450" i="1" dirty="0" smtClean="0"/>
              <a:t>stockholders</a:t>
            </a:r>
            <a:r>
              <a:rPr lang="en-US" sz="2450" dirty="0" smtClean="0"/>
              <a:t>, or </a:t>
            </a:r>
            <a:r>
              <a:rPr lang="en-US" sz="2450" i="1" dirty="0" smtClean="0"/>
              <a:t>shareholders</a:t>
            </a:r>
          </a:p>
          <a:p>
            <a:pPr lvl="1"/>
            <a:r>
              <a:rPr lang="en-US" sz="2525" dirty="0" smtClean="0"/>
              <a:t>When the value increases, it indicates the value of businesses is rising</a:t>
            </a:r>
          </a:p>
        </p:txBody>
      </p:sp>
    </p:spTree>
    <p:extLst>
      <p:ext uri="{BB962C8B-B14F-4D97-AF65-F5344CB8AC3E}">
        <p14:creationId xmlns:p14="http://schemas.microsoft.com/office/powerpoint/2010/main" val="171105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600" dirty="0"/>
              <a:t>A </a:t>
            </a:r>
            <a:r>
              <a:rPr lang="en-US" sz="2600" i="1" dirty="0"/>
              <a:t>bond</a:t>
            </a:r>
            <a:r>
              <a:rPr lang="en-US" sz="2600" dirty="0"/>
              <a:t> is a certificate of debt issued by an organization or a </a:t>
            </a:r>
            <a:r>
              <a:rPr lang="en-US" sz="2600" dirty="0" smtClean="0"/>
              <a:t>government</a:t>
            </a:r>
          </a:p>
          <a:p>
            <a:pPr lvl="1"/>
            <a:r>
              <a:rPr lang="en-US" sz="2525" dirty="0" smtClean="0"/>
              <a:t>Sold to investors</a:t>
            </a:r>
          </a:p>
          <a:p>
            <a:pPr lvl="1"/>
            <a:r>
              <a:rPr lang="en-US" sz="2525" dirty="0" smtClean="0"/>
              <a:t>Can be traded in a market among investors</a:t>
            </a:r>
          </a:p>
          <a:p>
            <a:pPr lvl="2"/>
            <a:r>
              <a:rPr lang="en-US" sz="2450" i="1" dirty="0" smtClean="0"/>
              <a:t>Trading</a:t>
            </a:r>
            <a:r>
              <a:rPr lang="en-US" sz="2450" dirty="0" smtClean="0"/>
              <a:t> means to buy or sell</a:t>
            </a:r>
          </a:p>
          <a:p>
            <a:pPr lvl="2"/>
            <a:r>
              <a:rPr lang="en-US" sz="2450" dirty="0" smtClean="0"/>
              <a:t>There are markets for various corporate and government bonds</a:t>
            </a:r>
            <a:endParaRPr lang="en-US" sz="2450" dirty="0"/>
          </a:p>
          <a:p>
            <a:pPr marL="557212" lvl="2" indent="-257175"/>
            <a:endParaRPr lang="en-US" sz="2525" dirty="0" smtClean="0"/>
          </a:p>
          <a:p>
            <a:pPr marL="300037" lvl="2" indent="0">
              <a:buNone/>
            </a:pPr>
            <a:endParaRPr lang="en-US" sz="2525" dirty="0"/>
          </a:p>
          <a:p>
            <a:pPr marL="257175" lvl="1" indent="-257175">
              <a:buFont typeface="Arial" charset="0"/>
              <a:buChar char="•"/>
            </a:pPr>
            <a:endParaRPr lang="en-US" sz="237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8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Alternating periods of expansion and contraction in the economy are called the </a:t>
            </a:r>
            <a:r>
              <a:rPr lang="en-US" sz="2600" b="1" dirty="0" smtClean="0"/>
              <a:t>business cycle</a:t>
            </a:r>
            <a:endParaRPr lang="en-US" sz="2600" dirty="0" smtClean="0"/>
          </a:p>
          <a:p>
            <a:r>
              <a:rPr lang="en-US" sz="2600" dirty="0" smtClean="0"/>
              <a:t>Four stages </a:t>
            </a:r>
          </a:p>
          <a:p>
            <a:pPr lvl="1"/>
            <a:r>
              <a:rPr lang="en-US" sz="2525" dirty="0" smtClean="0"/>
              <a:t>Expansion</a:t>
            </a:r>
          </a:p>
          <a:p>
            <a:pPr lvl="1"/>
            <a:r>
              <a:rPr lang="en-US" sz="2525" dirty="0" smtClean="0"/>
              <a:t>Peak </a:t>
            </a:r>
          </a:p>
          <a:p>
            <a:pPr lvl="1"/>
            <a:r>
              <a:rPr lang="en-US" sz="2525" dirty="0" smtClean="0"/>
              <a:t>Recession </a:t>
            </a:r>
          </a:p>
          <a:p>
            <a:pPr lvl="1"/>
            <a:r>
              <a:rPr lang="en-US" sz="2525" dirty="0" smtClean="0"/>
              <a:t>Trough 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39085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Business </a:t>
            </a:r>
            <a:r>
              <a:rPr lang="en-US" sz="4000" dirty="0" smtClean="0"/>
              <a:t>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325" y="6270530"/>
            <a:ext cx="1838325" cy="225521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932050"/>
            <a:ext cx="5372100" cy="43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19075"/>
            <a:ext cx="8534400" cy="1295400"/>
          </a:xfrm>
        </p:spPr>
        <p:txBody>
          <a:bodyPr/>
          <a:lstStyle/>
          <a:p>
            <a:r>
              <a:rPr lang="en-US" sz="4000" dirty="0" smtClean="0"/>
              <a:t>Business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Economic </a:t>
            </a:r>
            <a:r>
              <a:rPr lang="en-US" sz="2525" b="1" dirty="0" smtClean="0"/>
              <a:t>expansion </a:t>
            </a:r>
            <a:r>
              <a:rPr lang="en-US" sz="2525" dirty="0" smtClean="0"/>
              <a:t>is a period in which the economy is growing and the GDP is rising</a:t>
            </a:r>
          </a:p>
          <a:p>
            <a:pPr lvl="1"/>
            <a:r>
              <a:rPr lang="en-US" sz="2450" dirty="0" smtClean="0"/>
              <a:t>Usually begins with an increase in consumer demand for goods and services</a:t>
            </a:r>
          </a:p>
          <a:p>
            <a:pPr lvl="1"/>
            <a:r>
              <a:rPr lang="en-US" sz="2450" i="1" dirty="0" smtClean="0"/>
              <a:t>Prosperity</a:t>
            </a:r>
            <a:r>
              <a:rPr lang="en-US" sz="2450" dirty="0" smtClean="0"/>
              <a:t> is a time of growth and financial well-being</a:t>
            </a:r>
            <a:endParaRPr lang="en-US" sz="2450" i="1" dirty="0" smtClean="0"/>
          </a:p>
          <a:p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3726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Business Cycle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peak </a:t>
            </a:r>
            <a:r>
              <a:rPr lang="en-US" sz="2600" dirty="0"/>
              <a:t>is the highest point in the business cycle and marks the end of </a:t>
            </a:r>
            <a:r>
              <a:rPr lang="en-US" sz="2600" dirty="0" smtClean="0"/>
              <a:t>expansion</a:t>
            </a:r>
          </a:p>
          <a:p>
            <a:pPr lvl="1"/>
            <a:r>
              <a:rPr lang="en-US" sz="2525" dirty="0" smtClean="0"/>
              <a:t>Consumer demand for goods and services starts to slow</a:t>
            </a:r>
          </a:p>
          <a:p>
            <a:pPr lvl="1"/>
            <a:r>
              <a:rPr lang="en-US" sz="2525" dirty="0" smtClean="0"/>
              <a:t>Businesses react by reducing production and workers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/>
              <a:t>Recession </a:t>
            </a:r>
            <a:r>
              <a:rPr lang="en-US" sz="2525" dirty="0"/>
              <a:t>is a period of significant decline in the total output, income, employment, and trade in an </a:t>
            </a:r>
            <a:r>
              <a:rPr lang="en-US" sz="2525" dirty="0" smtClean="0"/>
              <a:t>economy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contraction</a:t>
            </a:r>
            <a:r>
              <a:rPr lang="en-US" sz="2450" dirty="0" smtClean="0"/>
              <a:t> is a decline </a:t>
            </a:r>
            <a:endParaRPr lang="en-US" sz="2450" dirty="0"/>
          </a:p>
          <a:p>
            <a:pPr lvl="1"/>
            <a:r>
              <a:rPr lang="en-US" sz="2450" dirty="0"/>
              <a:t>A period of economic contraction that is severe and lasts a long time is called a </a:t>
            </a:r>
            <a:r>
              <a:rPr lang="en-US" sz="2450" b="1" dirty="0" smtClean="0"/>
              <a:t>depression</a:t>
            </a:r>
            <a:endParaRPr lang="en-US" sz="2450" dirty="0"/>
          </a:p>
          <a:p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76795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6.1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Economic Measurement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74259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 </a:t>
            </a:r>
            <a:r>
              <a:rPr lang="en-US" sz="2525" b="1" dirty="0" smtClean="0"/>
              <a:t>trough </a:t>
            </a:r>
            <a:r>
              <a:rPr lang="en-US" sz="2525" dirty="0" smtClean="0"/>
              <a:t>is the lowest stage of a business cycle and marks the end of a recession </a:t>
            </a:r>
          </a:p>
          <a:p>
            <a:r>
              <a:rPr lang="en-US" sz="2525" dirty="0" smtClean="0"/>
              <a:t>The period of expansion that follows a trough is called </a:t>
            </a:r>
            <a:r>
              <a:rPr lang="en-US" sz="2525" i="1" dirty="0" smtClean="0"/>
              <a:t>economic recovery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36558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295400"/>
          </a:xfrm>
        </p:spPr>
        <p:txBody>
          <a:bodyPr/>
          <a:lstStyle/>
          <a:p>
            <a:r>
              <a:rPr lang="en-US" sz="4000" dirty="0" smtClean="0"/>
              <a:t>Economic Indicators and the Business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leading indicator</a:t>
            </a:r>
            <a:r>
              <a:rPr lang="en-US" sz="2600" dirty="0" smtClean="0"/>
              <a:t> changes </a:t>
            </a:r>
            <a:r>
              <a:rPr lang="en-US" sz="2600" i="1" dirty="0" smtClean="0"/>
              <a:t>before</a:t>
            </a:r>
            <a:r>
              <a:rPr lang="en-US" sz="2600" dirty="0" smtClean="0"/>
              <a:t> a change in economic activity </a:t>
            </a:r>
          </a:p>
          <a:p>
            <a:pPr lvl="1"/>
            <a:r>
              <a:rPr lang="en-US" sz="2525" dirty="0" smtClean="0"/>
              <a:t>Example: stock market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lagging indicator </a:t>
            </a:r>
            <a:r>
              <a:rPr lang="en-US" sz="2600" dirty="0" smtClean="0"/>
              <a:t>changes </a:t>
            </a:r>
            <a:r>
              <a:rPr lang="en-US" sz="2600" i="1" dirty="0" smtClean="0"/>
              <a:t>after</a:t>
            </a:r>
            <a:r>
              <a:rPr lang="en-US" sz="2600" dirty="0" smtClean="0"/>
              <a:t> a change in economic activity </a:t>
            </a:r>
          </a:p>
          <a:p>
            <a:pPr lvl="1"/>
            <a:r>
              <a:rPr lang="en-US" sz="2525" dirty="0"/>
              <a:t> </a:t>
            </a:r>
            <a:r>
              <a:rPr lang="en-US" sz="2525" dirty="0" smtClean="0"/>
              <a:t>Example: unemployment rate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coincident indicator </a:t>
            </a:r>
            <a:r>
              <a:rPr lang="en-US" sz="2600" dirty="0" smtClean="0"/>
              <a:t>changes </a:t>
            </a:r>
            <a:r>
              <a:rPr lang="en-US" sz="2600" i="1" dirty="0" smtClean="0"/>
              <a:t>at the same time</a:t>
            </a:r>
            <a:r>
              <a:rPr lang="en-US" sz="2600" dirty="0" smtClean="0"/>
              <a:t> as a change in economic activity </a:t>
            </a:r>
          </a:p>
          <a:p>
            <a:pPr lvl="1"/>
            <a:r>
              <a:rPr lang="en-US" sz="2525" dirty="0"/>
              <a:t> </a:t>
            </a:r>
            <a:r>
              <a:rPr lang="en-US" sz="2525" dirty="0" smtClean="0"/>
              <a:t>Examples: GDP and inflation rate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52599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a healthy 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healthy economy is one that is </a:t>
            </a:r>
            <a:r>
              <a:rPr lang="en-US" sz="2800" dirty="0" smtClean="0">
                <a:solidFill>
                  <a:srgbClr val="00B0F0"/>
                </a:solidFill>
              </a:rPr>
              <a:t>experiencing </a:t>
            </a:r>
            <a:r>
              <a:rPr lang="en-US" sz="2800" dirty="0">
                <a:solidFill>
                  <a:srgbClr val="00B0F0"/>
                </a:solidFill>
              </a:rPr>
              <a:t>growth through high </a:t>
            </a:r>
            <a:r>
              <a:rPr lang="en-US" sz="2800" dirty="0" smtClean="0">
                <a:solidFill>
                  <a:srgbClr val="00B0F0"/>
                </a:solidFill>
              </a:rPr>
              <a:t>productivity</a:t>
            </a:r>
            <a:r>
              <a:rPr lang="en-US" sz="2800" dirty="0">
                <a:solidFill>
                  <a:srgbClr val="00B0F0"/>
                </a:solidFill>
              </a:rPr>
              <a:t>, a high rate of </a:t>
            </a:r>
            <a:r>
              <a:rPr lang="en-US" sz="2800" dirty="0" smtClean="0">
                <a:solidFill>
                  <a:srgbClr val="00B0F0"/>
                </a:solidFill>
              </a:rPr>
              <a:t>employment</a:t>
            </a:r>
            <a:r>
              <a:rPr lang="en-US" sz="2800" dirty="0">
                <a:solidFill>
                  <a:srgbClr val="00B0F0"/>
                </a:solidFill>
              </a:rPr>
              <a:t>, and stable prices in the </a:t>
            </a:r>
            <a:r>
              <a:rPr lang="en-US" sz="2800" dirty="0" smtClean="0">
                <a:solidFill>
                  <a:srgbClr val="00B0F0"/>
                </a:solidFill>
              </a:rPr>
              <a:t>market.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State the most significant effect of rising inflation.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most significant effect of inflation is that it reduces the purchasing power of </a:t>
            </a:r>
            <a:r>
              <a:rPr lang="en-US" sz="2800" dirty="0" smtClean="0">
                <a:solidFill>
                  <a:srgbClr val="00B0F0"/>
                </a:solidFill>
              </a:rPr>
              <a:t>money.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6.1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601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per capita </a:t>
            </a:r>
            <a:r>
              <a:rPr lang="en-US" sz="2800" dirty="0" smtClean="0"/>
              <a:t>GDP, </a:t>
            </a:r>
            <a:r>
              <a:rPr lang="en-US" sz="2800" dirty="0"/>
              <a:t>and what </a:t>
            </a:r>
            <a:r>
              <a:rPr lang="en-US" sz="2800" dirty="0" smtClean="0"/>
              <a:t>does </a:t>
            </a:r>
            <a:r>
              <a:rPr lang="en-US" sz="2800" dirty="0"/>
              <a:t>it </a:t>
            </a:r>
            <a:r>
              <a:rPr lang="en-US" sz="2800" dirty="0" smtClean="0"/>
              <a:t>show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Per </a:t>
            </a:r>
            <a:r>
              <a:rPr lang="en-US" sz="2800" dirty="0">
                <a:solidFill>
                  <a:srgbClr val="00B0F0"/>
                </a:solidFill>
              </a:rPr>
              <a:t>capita GDP is the GDP of a </a:t>
            </a:r>
            <a:r>
              <a:rPr lang="en-US" sz="2800" dirty="0" smtClean="0">
                <a:solidFill>
                  <a:srgbClr val="00B0F0"/>
                </a:solidFill>
              </a:rPr>
              <a:t>nation, divided </a:t>
            </a:r>
            <a:r>
              <a:rPr lang="en-US" sz="2800" dirty="0">
                <a:solidFill>
                  <a:srgbClr val="00B0F0"/>
                </a:solidFill>
              </a:rPr>
              <a:t>by </a:t>
            </a:r>
            <a:r>
              <a:rPr lang="en-US" sz="2800" dirty="0" smtClean="0">
                <a:solidFill>
                  <a:srgbClr val="00B0F0"/>
                </a:solidFill>
              </a:rPr>
              <a:t>the nation’s </a:t>
            </a:r>
            <a:r>
              <a:rPr lang="en-US" sz="2800" dirty="0">
                <a:solidFill>
                  <a:srgbClr val="00B0F0"/>
                </a:solidFill>
              </a:rPr>
              <a:t>population. It shows the </a:t>
            </a:r>
            <a:r>
              <a:rPr lang="en-US" sz="2800" dirty="0" smtClean="0">
                <a:solidFill>
                  <a:srgbClr val="00B0F0"/>
                </a:solidFill>
              </a:rPr>
              <a:t>amount </a:t>
            </a:r>
            <a:r>
              <a:rPr lang="en-US" sz="2800" dirty="0">
                <a:solidFill>
                  <a:srgbClr val="00B0F0"/>
                </a:solidFill>
              </a:rPr>
              <a:t>of economic output for each </a:t>
            </a:r>
            <a:r>
              <a:rPr lang="en-US" sz="2800" dirty="0" smtClean="0">
                <a:solidFill>
                  <a:srgbClr val="00B0F0"/>
                </a:solidFill>
              </a:rPr>
              <a:t>person </a:t>
            </a:r>
            <a:r>
              <a:rPr lang="en-US" sz="2800" dirty="0">
                <a:solidFill>
                  <a:srgbClr val="00B0F0"/>
                </a:solidFill>
              </a:rPr>
              <a:t>in the country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097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meant by </a:t>
            </a:r>
            <a:r>
              <a:rPr lang="en-US" sz="2800" i="1" dirty="0"/>
              <a:t>full employment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If </a:t>
            </a:r>
            <a:r>
              <a:rPr lang="en-US" sz="2800" dirty="0">
                <a:solidFill>
                  <a:srgbClr val="00B0F0"/>
                </a:solidFill>
              </a:rPr>
              <a:t>every person who is willing and able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work has a job, the economy would </a:t>
            </a:r>
            <a:r>
              <a:rPr lang="en-US" sz="2800" dirty="0" smtClean="0">
                <a:solidFill>
                  <a:srgbClr val="00B0F0"/>
                </a:solidFill>
              </a:rPr>
              <a:t>be </a:t>
            </a:r>
            <a:r>
              <a:rPr lang="en-US" sz="2800" dirty="0">
                <a:solidFill>
                  <a:srgbClr val="00B0F0"/>
                </a:solidFill>
              </a:rPr>
              <a:t>at full employment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Name the type of economic indicator that changes </a:t>
            </a:r>
            <a:r>
              <a:rPr lang="en-US" sz="2800" i="1" dirty="0"/>
              <a:t>after</a:t>
            </a:r>
            <a:r>
              <a:rPr lang="en-US" sz="2800" dirty="0"/>
              <a:t> a change in economic activity.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lagging indicator.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250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6.2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Government and the Economy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3902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6.2-1 Describe four basic market structures. </a:t>
            </a:r>
          </a:p>
          <a:p>
            <a:r>
              <a:rPr lang="en-US" sz="2800" dirty="0" smtClean="0"/>
              <a:t>6.2-2 Identify the role of government in the US economy.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5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market structure</a:t>
            </a:r>
          </a:p>
          <a:p>
            <a:r>
              <a:rPr lang="en-US" sz="2800" dirty="0" smtClean="0"/>
              <a:t>monopoly</a:t>
            </a:r>
          </a:p>
          <a:p>
            <a:r>
              <a:rPr lang="en-US" sz="2800" dirty="0" smtClean="0"/>
              <a:t>oligopoly </a:t>
            </a:r>
          </a:p>
          <a:p>
            <a:r>
              <a:rPr lang="en-US" sz="2800" dirty="0" smtClean="0"/>
              <a:t>monopolistic competition</a:t>
            </a:r>
          </a:p>
          <a:p>
            <a:r>
              <a:rPr lang="en-US" sz="2800" dirty="0" smtClean="0"/>
              <a:t>perfect competition </a:t>
            </a:r>
          </a:p>
          <a:p>
            <a:r>
              <a:rPr lang="en-US" sz="2800" dirty="0" smtClean="0"/>
              <a:t>price competition </a:t>
            </a:r>
          </a:p>
          <a:p>
            <a:r>
              <a:rPr lang="en-US" sz="2800" dirty="0" smtClean="0"/>
              <a:t>nonprice competition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fiscal policy </a:t>
            </a:r>
          </a:p>
          <a:p>
            <a:r>
              <a:rPr lang="en-US" sz="2800" dirty="0" smtClean="0"/>
              <a:t>monetary policy</a:t>
            </a:r>
          </a:p>
          <a:p>
            <a:r>
              <a:rPr lang="en-US" sz="2800" dirty="0" smtClean="0"/>
              <a:t>Federal Reserve System</a:t>
            </a:r>
          </a:p>
          <a:p>
            <a:r>
              <a:rPr lang="en-US" sz="2800" dirty="0" smtClean="0"/>
              <a:t>money supply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rice-fixing</a:t>
            </a:r>
          </a:p>
          <a:p>
            <a:r>
              <a:rPr lang="en-US" sz="2800" dirty="0" smtClean="0"/>
              <a:t>collusion</a:t>
            </a:r>
          </a:p>
          <a:p>
            <a:r>
              <a:rPr lang="en-US" sz="2800" dirty="0" smtClean="0"/>
              <a:t>externality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6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do governments exist in our society?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</a:t>
            </a:r>
            <a:r>
              <a:rPr lang="en-US" sz="4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Market structure </a:t>
            </a:r>
            <a:r>
              <a:rPr lang="en-US" sz="2600" dirty="0" smtClean="0"/>
              <a:t>is how a market is organized based on the number of businesses competing for sales in an industry </a:t>
            </a:r>
          </a:p>
          <a:p>
            <a:pPr lvl="1"/>
            <a:r>
              <a:rPr lang="en-US" sz="2525" dirty="0" smtClean="0"/>
              <a:t>Monopolies </a:t>
            </a:r>
          </a:p>
          <a:p>
            <a:pPr lvl="1"/>
            <a:r>
              <a:rPr lang="en-US" sz="2525" dirty="0" smtClean="0"/>
              <a:t>Oligopolies </a:t>
            </a:r>
          </a:p>
          <a:p>
            <a:pPr lvl="1"/>
            <a:r>
              <a:rPr lang="en-US" sz="2525" dirty="0" smtClean="0"/>
              <a:t>Monopolistic competition </a:t>
            </a:r>
          </a:p>
          <a:p>
            <a:pPr lvl="1"/>
            <a:r>
              <a:rPr lang="en-US" sz="2525" dirty="0" smtClean="0"/>
              <a:t>Perfect competition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0408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6.1-1 Identify common indicators used to measure economic activity. </a:t>
            </a:r>
          </a:p>
          <a:p>
            <a:r>
              <a:rPr lang="en-US" sz="2800" dirty="0" smtClean="0"/>
              <a:t>6.1-2 Describe the four stages of the business cycle.</a:t>
            </a:r>
          </a:p>
          <a:p>
            <a:r>
              <a:rPr lang="en-US" sz="2800" dirty="0" smtClean="0"/>
              <a:t>6.1-3 Explain three classifications of economic indicators.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136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49" y="6252643"/>
            <a:ext cx="1905001" cy="242287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30278"/>
            <a:ext cx="3086100" cy="4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 </a:t>
            </a:r>
            <a:r>
              <a:rPr lang="en-US" sz="2525" b="1" dirty="0" smtClean="0"/>
              <a:t>monopoly </a:t>
            </a:r>
            <a:r>
              <a:rPr lang="en-US" sz="2525" dirty="0" smtClean="0"/>
              <a:t>is a market structure with one business that has complete control of a market’s entire supply of a product </a:t>
            </a:r>
          </a:p>
          <a:p>
            <a:r>
              <a:rPr lang="en-US" sz="2525" dirty="0" smtClean="0"/>
              <a:t>An </a:t>
            </a:r>
            <a:r>
              <a:rPr lang="en-US" sz="2525" b="1" dirty="0" smtClean="0"/>
              <a:t>oligopoly </a:t>
            </a:r>
            <a:r>
              <a:rPr lang="en-US" sz="2525" dirty="0" smtClean="0"/>
              <a:t>is a market structure with a small number of businesses selling the same or similar products</a:t>
            </a:r>
          </a:p>
          <a:p>
            <a:r>
              <a:rPr lang="en-US" sz="2525" b="1" dirty="0"/>
              <a:t>Monopolistic competition</a:t>
            </a:r>
            <a:r>
              <a:rPr lang="en-US" sz="2525" dirty="0"/>
              <a:t>, or </a:t>
            </a:r>
            <a:r>
              <a:rPr lang="en-US" sz="2525" i="1" dirty="0"/>
              <a:t>imperfect competition</a:t>
            </a:r>
            <a:r>
              <a:rPr lang="en-US" sz="2525" dirty="0"/>
              <a:t>,</a:t>
            </a:r>
            <a:r>
              <a:rPr lang="en-US" sz="2525" b="1" dirty="0"/>
              <a:t> </a:t>
            </a:r>
            <a:r>
              <a:rPr lang="en-US" sz="2525" dirty="0"/>
              <a:t>is a large number of businesses selling </a:t>
            </a:r>
            <a:r>
              <a:rPr lang="en-US" sz="2525" dirty="0" smtClean="0"/>
              <a:t>similar—but </a:t>
            </a:r>
            <a:r>
              <a:rPr lang="en-US" sz="2525" dirty="0"/>
              <a:t>not the same—products </a:t>
            </a:r>
            <a:r>
              <a:rPr lang="en-US" sz="2525" dirty="0" smtClean="0"/>
              <a:t>at </a:t>
            </a:r>
            <a:r>
              <a:rPr lang="en-US" sz="2525" dirty="0"/>
              <a:t>different </a:t>
            </a:r>
            <a:r>
              <a:rPr lang="en-US" sz="2525" dirty="0" smtClean="0"/>
              <a:t>prices </a:t>
            </a:r>
            <a:endParaRPr lang="en-US" sz="2525" dirty="0"/>
          </a:p>
          <a:p>
            <a:r>
              <a:rPr lang="en-US" sz="2525" b="1" dirty="0"/>
              <a:t>Perfect competition </a:t>
            </a:r>
            <a:r>
              <a:rPr lang="en-US" sz="2525" dirty="0"/>
              <a:t>is characterized by a large number of businesses selling the same </a:t>
            </a:r>
            <a:r>
              <a:rPr lang="en-US" sz="2525" dirty="0" smtClean="0"/>
              <a:t>products </a:t>
            </a:r>
            <a:r>
              <a:rPr lang="en-US" sz="2525" dirty="0"/>
              <a:t>at the same </a:t>
            </a:r>
            <a:r>
              <a:rPr lang="en-US" sz="2525" dirty="0" smtClean="0"/>
              <a:t>prices  </a:t>
            </a:r>
          </a:p>
        </p:txBody>
      </p:sp>
    </p:spTree>
    <p:extLst>
      <p:ext uri="{BB962C8B-B14F-4D97-AF65-F5344CB8AC3E}">
        <p14:creationId xmlns:p14="http://schemas.microsoft.com/office/powerpoint/2010/main" val="2390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Structure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Price competition </a:t>
            </a:r>
            <a:r>
              <a:rPr lang="en-US" sz="2525" dirty="0" smtClean="0"/>
              <a:t>is when a lower price is the main reason for customers to buy from one business over another </a:t>
            </a:r>
          </a:p>
          <a:p>
            <a:r>
              <a:rPr lang="en-US" sz="2525" b="1" dirty="0" err="1" smtClean="0"/>
              <a:t>Nonprice</a:t>
            </a:r>
            <a:r>
              <a:rPr lang="en-US" sz="2525" b="1" dirty="0" smtClean="0"/>
              <a:t> competition </a:t>
            </a:r>
            <a:r>
              <a:rPr lang="en-US" sz="2525" dirty="0" smtClean="0"/>
              <a:t>is when strategies other than price are used to attract customers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31730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486775" cy="1295400"/>
          </a:xfrm>
        </p:spPr>
        <p:txBody>
          <a:bodyPr/>
          <a:lstStyle/>
          <a:p>
            <a:r>
              <a:rPr lang="en-US" sz="4000" dirty="0" smtClean="0"/>
              <a:t>Role of Government in the US Economy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Acts as a </a:t>
            </a:r>
            <a:r>
              <a:rPr lang="en-US" sz="2600" i="1" dirty="0" smtClean="0"/>
              <a:t>regulator</a:t>
            </a:r>
          </a:p>
          <a:p>
            <a:r>
              <a:rPr lang="en-US" sz="2600" dirty="0" smtClean="0"/>
              <a:t>Acts as a </a:t>
            </a:r>
            <a:r>
              <a:rPr lang="en-US" sz="2600" i="1" dirty="0" smtClean="0"/>
              <a:t>provider</a:t>
            </a:r>
            <a:endParaRPr lang="en-US" sz="2600" dirty="0" smtClean="0"/>
          </a:p>
          <a:p>
            <a:pPr lvl="1"/>
            <a:r>
              <a:rPr lang="en-US" sz="2525" dirty="0"/>
              <a:t>Provides public goods and services </a:t>
            </a:r>
          </a:p>
          <a:p>
            <a:pPr lvl="1"/>
            <a:r>
              <a:rPr lang="en-US" sz="2525" dirty="0"/>
              <a:t>Provides a legal framework </a:t>
            </a:r>
          </a:p>
          <a:p>
            <a:r>
              <a:rPr lang="en-US" sz="2600" dirty="0" smtClean="0"/>
              <a:t>Manages the economy </a:t>
            </a:r>
          </a:p>
          <a:p>
            <a:r>
              <a:rPr lang="en-US" sz="2600" dirty="0" smtClean="0"/>
              <a:t>Promotes competition</a:t>
            </a:r>
          </a:p>
          <a:p>
            <a:r>
              <a:rPr lang="en-US" sz="2600" dirty="0" smtClean="0"/>
              <a:t>Corrects for externalities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065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Government in the US </a:t>
            </a:r>
            <a:r>
              <a:rPr lang="en-US" sz="4000" dirty="0" smtClean="0"/>
              <a:t>Economy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 Managing the economy</a:t>
            </a:r>
          </a:p>
          <a:p>
            <a:pPr lvl="1"/>
            <a:r>
              <a:rPr lang="en-US" sz="2525" dirty="0" smtClean="0"/>
              <a:t>Fiscal policy</a:t>
            </a:r>
          </a:p>
          <a:p>
            <a:pPr lvl="1"/>
            <a:r>
              <a:rPr lang="en-US" sz="2525" dirty="0" smtClean="0"/>
              <a:t>Monetary policy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112581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" y="22860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Fiscal policy </a:t>
            </a:r>
            <a:r>
              <a:rPr lang="en-US" sz="2600" dirty="0" smtClean="0"/>
              <a:t>is the tax spending decisions made by the president and Congress</a:t>
            </a:r>
          </a:p>
          <a:p>
            <a:pPr lvl="1"/>
            <a:r>
              <a:rPr lang="en-US" sz="2525" dirty="0" smtClean="0"/>
              <a:t>Used to boost the economy when it is weak </a:t>
            </a:r>
          </a:p>
          <a:p>
            <a:pPr lvl="1"/>
            <a:r>
              <a:rPr lang="en-US" sz="2525" dirty="0" smtClean="0"/>
              <a:t>Used to reduce the extreme highs and lows of the business cycle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5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" y="22860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Monetary policy </a:t>
            </a:r>
            <a:r>
              <a:rPr lang="en-US" sz="2600" dirty="0" smtClean="0"/>
              <a:t>regulates the supply of money and interest rates by a central bank in an economy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Federal Reserve System </a:t>
            </a:r>
            <a:r>
              <a:rPr lang="en-US" sz="2525" dirty="0" smtClean="0"/>
              <a:t>is the central bank of the United States, created by Congress in 1913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Fed</a:t>
            </a:r>
            <a:r>
              <a:rPr lang="en-US" sz="2525" dirty="0" smtClean="0"/>
              <a:t> looks at many economic indicators to evaluate the condition of the economy</a:t>
            </a:r>
          </a:p>
          <a:p>
            <a:pPr lvl="1"/>
            <a:r>
              <a:rPr lang="en-US" sz="2525" b="1" dirty="0" smtClean="0"/>
              <a:t>Money supply </a:t>
            </a:r>
            <a:r>
              <a:rPr lang="en-US" sz="2525" dirty="0" smtClean="0"/>
              <a:t>is the total money circulating at any one time in a country </a:t>
            </a:r>
          </a:p>
        </p:txBody>
      </p:sp>
    </p:spTree>
    <p:extLst>
      <p:ext uri="{BB962C8B-B14F-4D97-AF65-F5344CB8AC3E}">
        <p14:creationId xmlns:p14="http://schemas.microsoft.com/office/powerpoint/2010/main" val="1521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Government in the US Economy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Providing public goods and services</a:t>
            </a:r>
          </a:p>
          <a:p>
            <a:pPr lvl="1"/>
            <a:r>
              <a:rPr lang="en-US" sz="2525" dirty="0" smtClean="0"/>
              <a:t>Governmental agencies collect taxes to pay for them</a:t>
            </a:r>
          </a:p>
          <a:p>
            <a:pPr lvl="1"/>
            <a:r>
              <a:rPr lang="en-US" sz="2525" dirty="0" smtClean="0"/>
              <a:t>Main motives in a market economy are money and profit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47452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Providing a legal framework</a:t>
            </a:r>
          </a:p>
          <a:p>
            <a:pPr lvl="1"/>
            <a:r>
              <a:rPr lang="en-US" sz="2525" dirty="0" smtClean="0"/>
              <a:t>Necessary for a market economy to function</a:t>
            </a:r>
          </a:p>
          <a:p>
            <a:pPr lvl="1"/>
            <a:r>
              <a:rPr lang="en-US" sz="2525" dirty="0" smtClean="0"/>
              <a:t>Needed to define and enforce property rights and provide for public safety</a:t>
            </a:r>
          </a:p>
        </p:txBody>
      </p:sp>
    </p:spTree>
    <p:extLst>
      <p:ext uri="{BB962C8B-B14F-4D97-AF65-F5344CB8AC3E}">
        <p14:creationId xmlns:p14="http://schemas.microsoft.com/office/powerpoint/2010/main" val="1107002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765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Promoting competition</a:t>
            </a:r>
          </a:p>
          <a:p>
            <a:pPr lvl="1"/>
            <a:r>
              <a:rPr lang="en-US" sz="2525" i="1" dirty="0" smtClean="0"/>
              <a:t>Antitrust laws</a:t>
            </a:r>
            <a:r>
              <a:rPr lang="en-US" sz="2525" dirty="0" smtClean="0"/>
              <a:t> promote fair trade, open markets, and competition among businesses</a:t>
            </a:r>
            <a:endParaRPr lang="en-US" sz="2525" i="1" dirty="0" smtClean="0"/>
          </a:p>
          <a:p>
            <a:pPr lvl="1"/>
            <a:r>
              <a:rPr lang="en-US" sz="2525" b="1" dirty="0" smtClean="0"/>
              <a:t>Price-fixing </a:t>
            </a:r>
            <a:r>
              <a:rPr lang="en-US" sz="2525" dirty="0" smtClean="0"/>
              <a:t>occurs when two or more businesses in an industry agree to sell the same product or service at a set price </a:t>
            </a:r>
          </a:p>
          <a:p>
            <a:pPr lvl="1"/>
            <a:r>
              <a:rPr lang="en-US" sz="2525" dirty="0" smtClean="0"/>
              <a:t>When two or more businesses work together to remove their competition, set prices, and control distribution, it is called </a:t>
            </a:r>
            <a:r>
              <a:rPr lang="en-US" sz="2525" b="1" dirty="0" smtClean="0"/>
              <a:t>collusion</a:t>
            </a:r>
            <a:r>
              <a:rPr lang="en-US" sz="2525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49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gross domestic product (GDP)</a:t>
            </a:r>
          </a:p>
          <a:p>
            <a:r>
              <a:rPr lang="en-US" sz="2800" dirty="0" smtClean="0"/>
              <a:t>standard of living</a:t>
            </a:r>
          </a:p>
          <a:p>
            <a:r>
              <a:rPr lang="en-US" sz="2800" dirty="0" smtClean="0"/>
              <a:t>inflation</a:t>
            </a:r>
          </a:p>
          <a:p>
            <a:r>
              <a:rPr lang="en-US" sz="2800" dirty="0" smtClean="0"/>
              <a:t>inflation rate</a:t>
            </a:r>
          </a:p>
          <a:p>
            <a:r>
              <a:rPr lang="en-US" sz="2800" dirty="0" smtClean="0"/>
              <a:t>consumer price index (CPI)</a:t>
            </a:r>
          </a:p>
          <a:p>
            <a:r>
              <a:rPr lang="en-US" sz="2800" dirty="0" smtClean="0"/>
              <a:t>deflation</a:t>
            </a:r>
          </a:p>
          <a:p>
            <a:r>
              <a:rPr lang="en-US" sz="2800" dirty="0" smtClean="0"/>
              <a:t>interest</a:t>
            </a:r>
          </a:p>
          <a:p>
            <a:r>
              <a:rPr lang="en-US" sz="2800" dirty="0" smtClean="0"/>
              <a:t>interest rate </a:t>
            </a:r>
          </a:p>
          <a:p>
            <a:r>
              <a:rPr lang="en-US" sz="2800" dirty="0" smtClean="0"/>
              <a:t>labor force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unemployment rate</a:t>
            </a:r>
          </a:p>
          <a:p>
            <a:r>
              <a:rPr lang="en-US" sz="2800" dirty="0" smtClean="0"/>
              <a:t>specialization</a:t>
            </a:r>
          </a:p>
          <a:p>
            <a:r>
              <a:rPr lang="en-US" sz="2800" dirty="0" smtClean="0"/>
              <a:t>stock market</a:t>
            </a:r>
          </a:p>
          <a:p>
            <a:r>
              <a:rPr lang="en-US" sz="2800" dirty="0" smtClean="0"/>
              <a:t>business cycle</a:t>
            </a:r>
          </a:p>
          <a:p>
            <a:r>
              <a:rPr lang="en-US" sz="2800" dirty="0" smtClean="0"/>
              <a:t>expansion</a:t>
            </a:r>
          </a:p>
          <a:p>
            <a:r>
              <a:rPr lang="en-US" sz="2800" dirty="0" smtClean="0"/>
              <a:t>peak</a:t>
            </a:r>
          </a:p>
          <a:p>
            <a:r>
              <a:rPr lang="en-US" sz="2800" dirty="0" smtClean="0"/>
              <a:t>recession</a:t>
            </a:r>
          </a:p>
          <a:p>
            <a:r>
              <a:rPr lang="en-US" sz="2800" dirty="0" smtClean="0"/>
              <a:t>depression</a:t>
            </a:r>
          </a:p>
          <a:p>
            <a:r>
              <a:rPr lang="en-US" sz="2800" dirty="0" smtClean="0"/>
              <a:t>trough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968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4" y="238125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7238" y="5638800"/>
            <a:ext cx="3800476" cy="34290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Source: US Department of Justice; </a:t>
            </a:r>
            <a:r>
              <a:rPr lang="en-US" sz="1000" dirty="0"/>
              <a:t>Goodheart-Willcox 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705" r="1336" b="1988"/>
          <a:stretch/>
        </p:blipFill>
        <p:spPr>
          <a:xfrm>
            <a:off x="876300" y="2409825"/>
            <a:ext cx="7381876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8878957" cy="1295400"/>
          </a:xfrm>
        </p:spPr>
        <p:txBody>
          <a:bodyPr/>
          <a:lstStyle/>
          <a:p>
            <a:r>
              <a:rPr lang="en-US" sz="4000" dirty="0" smtClean="0"/>
              <a:t>Role of Government in the US Economy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Correcting for externalities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externality </a:t>
            </a:r>
            <a:r>
              <a:rPr lang="en-US" sz="2525" dirty="0" smtClean="0"/>
              <a:t>is something that is not directly connected to an economic activity, but that affects people</a:t>
            </a:r>
          </a:p>
          <a:p>
            <a:pPr lvl="1"/>
            <a:r>
              <a:rPr lang="en-US" sz="2525" dirty="0" smtClean="0"/>
              <a:t>Government can impose fines and taxes on industries to reduce externalities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95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Which </a:t>
            </a:r>
            <a:r>
              <a:rPr lang="en-US" sz="2800" dirty="0"/>
              <a:t>market structure </a:t>
            </a:r>
            <a:r>
              <a:rPr lang="en-US" sz="2800" dirty="0" smtClean="0"/>
              <a:t>is characterized </a:t>
            </a:r>
            <a:r>
              <a:rPr lang="en-US" sz="2800" dirty="0"/>
              <a:t>by a large number of </a:t>
            </a:r>
            <a:r>
              <a:rPr lang="en-US" sz="2800" dirty="0" smtClean="0"/>
              <a:t>businesses </a:t>
            </a:r>
            <a:r>
              <a:rPr lang="en-US" sz="2800" dirty="0"/>
              <a:t>selling similar—but not the same—products </a:t>
            </a:r>
            <a:r>
              <a:rPr lang="en-US" sz="2800" dirty="0" smtClean="0"/>
              <a:t>at </a:t>
            </a:r>
            <a:r>
              <a:rPr lang="en-US" sz="2800" dirty="0"/>
              <a:t>different </a:t>
            </a:r>
            <a:r>
              <a:rPr lang="en-US" sz="2800" dirty="0" smtClean="0"/>
              <a:t>prices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Monopolistic </a:t>
            </a:r>
            <a:r>
              <a:rPr lang="en-US" sz="2800" dirty="0">
                <a:solidFill>
                  <a:srgbClr val="00B0F0"/>
                </a:solidFill>
              </a:rPr>
              <a:t>competition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6.2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830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Distinguish </a:t>
            </a:r>
            <a:r>
              <a:rPr lang="en-US" sz="2800" dirty="0"/>
              <a:t>between </a:t>
            </a:r>
            <a:r>
              <a:rPr lang="en-US" sz="2800" dirty="0" smtClean="0"/>
              <a:t>price </a:t>
            </a:r>
            <a:r>
              <a:rPr lang="en-US" sz="2800" dirty="0"/>
              <a:t>and </a:t>
            </a:r>
            <a:r>
              <a:rPr lang="en-US" sz="2800" dirty="0" err="1"/>
              <a:t>nonprice</a:t>
            </a:r>
            <a:r>
              <a:rPr lang="en-US" sz="2800" dirty="0"/>
              <a:t> </a:t>
            </a:r>
            <a:r>
              <a:rPr lang="en-US" sz="2800" dirty="0" smtClean="0"/>
              <a:t>competition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Price </a:t>
            </a:r>
            <a:r>
              <a:rPr lang="en-US" sz="2800" dirty="0">
                <a:solidFill>
                  <a:srgbClr val="00B0F0"/>
                </a:solidFill>
              </a:rPr>
              <a:t>competition is when a lower price is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main reason for customers to buy from </a:t>
            </a:r>
            <a:r>
              <a:rPr lang="en-US" sz="2800" dirty="0" smtClean="0">
                <a:solidFill>
                  <a:srgbClr val="00B0F0"/>
                </a:solidFill>
              </a:rPr>
              <a:t>one </a:t>
            </a:r>
            <a:r>
              <a:rPr lang="en-US" sz="2800" dirty="0">
                <a:solidFill>
                  <a:srgbClr val="00B0F0"/>
                </a:solidFill>
              </a:rPr>
              <a:t>business over another. </a:t>
            </a:r>
            <a:r>
              <a:rPr lang="en-US" sz="2800" dirty="0" err="1">
                <a:solidFill>
                  <a:srgbClr val="00B0F0"/>
                </a:solidFill>
              </a:rPr>
              <a:t>Nonprice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competition </a:t>
            </a:r>
            <a:r>
              <a:rPr lang="en-US" sz="2800" dirty="0">
                <a:solidFill>
                  <a:srgbClr val="00B0F0"/>
                </a:solidFill>
              </a:rPr>
              <a:t>is when strategies other than </a:t>
            </a:r>
            <a:r>
              <a:rPr lang="en-US" sz="2800" dirty="0" smtClean="0">
                <a:solidFill>
                  <a:srgbClr val="00B0F0"/>
                </a:solidFill>
              </a:rPr>
              <a:t>price </a:t>
            </a:r>
            <a:r>
              <a:rPr lang="en-US" sz="2800" dirty="0">
                <a:solidFill>
                  <a:srgbClr val="00B0F0"/>
                </a:solidFill>
              </a:rPr>
              <a:t>are used to attract customers.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16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does the government manage </a:t>
            </a:r>
            <a:r>
              <a:rPr lang="en-US" sz="2800" dirty="0" smtClean="0"/>
              <a:t>the </a:t>
            </a:r>
            <a:r>
              <a:rPr lang="en-US" sz="2800" dirty="0"/>
              <a:t>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government takes a role to </a:t>
            </a:r>
            <a:r>
              <a:rPr lang="en-US" sz="2800" dirty="0" smtClean="0">
                <a:solidFill>
                  <a:srgbClr val="00B0F0"/>
                </a:solidFill>
              </a:rPr>
              <a:t>manage </a:t>
            </a:r>
            <a:r>
              <a:rPr lang="en-US" sz="2800" dirty="0">
                <a:solidFill>
                  <a:srgbClr val="00B0F0"/>
                </a:solidFill>
              </a:rPr>
              <a:t>the economy. This is </a:t>
            </a:r>
            <a:r>
              <a:rPr lang="en-US" sz="2800" dirty="0" smtClean="0">
                <a:solidFill>
                  <a:srgbClr val="00B0F0"/>
                </a:solidFill>
              </a:rPr>
              <a:t>done through </a:t>
            </a:r>
            <a:r>
              <a:rPr lang="en-US" sz="2800" dirty="0">
                <a:solidFill>
                  <a:srgbClr val="00B0F0"/>
                </a:solidFill>
              </a:rPr>
              <a:t>fiscal and monetary </a:t>
            </a:r>
            <a:r>
              <a:rPr lang="en-US" sz="2800" dirty="0" smtClean="0">
                <a:solidFill>
                  <a:srgbClr val="00B0F0"/>
                </a:solidFill>
              </a:rPr>
              <a:t>policies.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two major policies are used by the government to manage the economy?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Fiscal </a:t>
            </a:r>
            <a:r>
              <a:rPr lang="en-US" sz="2800" dirty="0">
                <a:solidFill>
                  <a:srgbClr val="00B0F0"/>
                </a:solidFill>
              </a:rPr>
              <a:t>policy and monetary policy.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261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Name </a:t>
            </a:r>
            <a:r>
              <a:rPr lang="en-US" sz="2800" dirty="0"/>
              <a:t>one antitrust law.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Sherman Antitrust Act, Clayton </a:t>
            </a:r>
            <a:r>
              <a:rPr lang="en-US" sz="2800" dirty="0" smtClean="0">
                <a:solidFill>
                  <a:srgbClr val="00B0F0"/>
                </a:solidFill>
              </a:rPr>
              <a:t>Antitrust </a:t>
            </a:r>
            <a:r>
              <a:rPr lang="en-US" sz="2800" dirty="0">
                <a:solidFill>
                  <a:srgbClr val="00B0F0"/>
                </a:solidFill>
              </a:rPr>
              <a:t>Act, and Federal Trade </a:t>
            </a:r>
            <a:r>
              <a:rPr lang="en-US" sz="2800" dirty="0" smtClean="0">
                <a:solidFill>
                  <a:srgbClr val="00B0F0"/>
                </a:solidFill>
              </a:rPr>
              <a:t>Commission </a:t>
            </a:r>
            <a:r>
              <a:rPr lang="en-US" sz="2800" dirty="0">
                <a:solidFill>
                  <a:srgbClr val="00B0F0"/>
                </a:solidFill>
              </a:rPr>
              <a:t>Act.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6.2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1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can past economic data reveal about the future?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32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Economic activity </a:t>
            </a:r>
            <a:r>
              <a:rPr lang="en-US" sz="2600" dirty="0" smtClean="0"/>
              <a:t>is the production, distribution, and consumption of products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healthy economy </a:t>
            </a:r>
            <a:r>
              <a:rPr lang="en-US" sz="2525" dirty="0" smtClean="0"/>
              <a:t>is one that is experiencing growth through high productivity, a high rate of employment, and stable prices in the market 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indicator</a:t>
            </a:r>
            <a:r>
              <a:rPr lang="en-US" sz="2525" dirty="0" smtClean="0"/>
              <a:t> shows the condition or existence of something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92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Gross domestic product (GDP) </a:t>
            </a:r>
            <a:r>
              <a:rPr lang="en-US" sz="2600" dirty="0" smtClean="0"/>
              <a:t>is the market value of all final products produced in a country during a specific period of time</a:t>
            </a:r>
          </a:p>
          <a:p>
            <a:pPr lvl="1"/>
            <a:r>
              <a:rPr lang="en-US" sz="2525" dirty="0" smtClean="0"/>
              <a:t>Also known as </a:t>
            </a:r>
            <a:r>
              <a:rPr lang="en-US" sz="2525" i="1" dirty="0" smtClean="0"/>
              <a:t>economic output </a:t>
            </a:r>
          </a:p>
          <a:p>
            <a:pPr lvl="1"/>
            <a:r>
              <a:rPr lang="en-US" sz="2525" dirty="0" smtClean="0"/>
              <a:t>Measured in dollars</a:t>
            </a:r>
          </a:p>
          <a:p>
            <a:pPr lvl="1"/>
            <a:r>
              <a:rPr lang="en-US" sz="2525" dirty="0" smtClean="0"/>
              <a:t>One of the most closely followed economic indicators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378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Indicators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Per capita GDP</a:t>
            </a:r>
            <a:r>
              <a:rPr lang="en-US" sz="2600" dirty="0" smtClean="0"/>
              <a:t> is the GDP of a nation, divided by its population </a:t>
            </a:r>
          </a:p>
          <a:p>
            <a:pPr lvl="1"/>
            <a:r>
              <a:rPr lang="en-US" sz="2525" dirty="0" smtClean="0"/>
              <a:t>Shows the amount of economic output for each person in the country</a:t>
            </a:r>
          </a:p>
          <a:p>
            <a:pPr lvl="1"/>
            <a:r>
              <a:rPr lang="en-US" sz="2525" dirty="0" smtClean="0"/>
              <a:t>One way to measure a country’s standard of living</a:t>
            </a:r>
          </a:p>
          <a:p>
            <a:pPr lvl="2"/>
            <a:r>
              <a:rPr lang="en-US" sz="2450" b="1" dirty="0" smtClean="0"/>
              <a:t>Standard of living </a:t>
            </a:r>
            <a:r>
              <a:rPr lang="en-US" sz="2450" dirty="0" smtClean="0"/>
              <a:t>refers to the financial well-being of the average person in a country </a:t>
            </a:r>
          </a:p>
          <a:p>
            <a:pPr lvl="2"/>
            <a:r>
              <a:rPr lang="en-US" sz="2450" dirty="0" smtClean="0"/>
              <a:t>Increasing this is one of a government’s goals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2311501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1838</Words>
  <Application>Microsoft Office PowerPoint</Application>
  <PresentationFormat>On-screen Show (4:3)</PresentationFormat>
  <Paragraphs>247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6.1 </vt:lpstr>
      <vt:lpstr>Learning Objectives </vt:lpstr>
      <vt:lpstr>Key Terms</vt:lpstr>
      <vt:lpstr>Essential Question </vt:lpstr>
      <vt:lpstr>Economic Indicators </vt:lpstr>
      <vt:lpstr>Economic Indicators (Continued)</vt:lpstr>
      <vt:lpstr>Economic Indicators (Continued) </vt:lpstr>
      <vt:lpstr>Economic Indicators (Continued) </vt:lpstr>
      <vt:lpstr>Economic Indicators (Continued) </vt:lpstr>
      <vt:lpstr>Economic Indicators (Continued)</vt:lpstr>
      <vt:lpstr>Economic Indicators (Continued)</vt:lpstr>
      <vt:lpstr>Economic Indicators (Continued) </vt:lpstr>
      <vt:lpstr>Economic Indicators (Continued)</vt:lpstr>
      <vt:lpstr>Economic Indicators (Continued)</vt:lpstr>
      <vt:lpstr>Economic Indicators (Continued)</vt:lpstr>
      <vt:lpstr>Economic Indicators (Continued) </vt:lpstr>
      <vt:lpstr>Economic Indicators (Continued) </vt:lpstr>
      <vt:lpstr>Economic Indicators (Continued)</vt:lpstr>
      <vt:lpstr>Economic Indicators (Continued)</vt:lpstr>
      <vt:lpstr>Economic Indicators (Continued) </vt:lpstr>
      <vt:lpstr>Economic Indicators (Continued) </vt:lpstr>
      <vt:lpstr>Economic Indicators (Continued) </vt:lpstr>
      <vt:lpstr>Business Cycle</vt:lpstr>
      <vt:lpstr>Business Cycle (Continued)</vt:lpstr>
      <vt:lpstr>Business Cycle (Continued)</vt:lpstr>
      <vt:lpstr>Business Cycle (Continued)</vt:lpstr>
      <vt:lpstr>Business Cycle (Continued)</vt:lpstr>
      <vt:lpstr>Business Cycle (Continued)</vt:lpstr>
      <vt:lpstr>Economic Indicators and the Business Cycle</vt:lpstr>
      <vt:lpstr>Section 6.1 Review</vt:lpstr>
      <vt:lpstr>Section 6.1 Review (Continued) </vt:lpstr>
      <vt:lpstr>Section 6.1 Review (Continued) </vt:lpstr>
      <vt:lpstr>Section 6.2</vt:lpstr>
      <vt:lpstr>Learning Objectives</vt:lpstr>
      <vt:lpstr>Key Terms </vt:lpstr>
      <vt:lpstr>Essential Question </vt:lpstr>
      <vt:lpstr>Market Structure</vt:lpstr>
      <vt:lpstr>Market Structure (Continued)</vt:lpstr>
      <vt:lpstr>Market Structure (Continued)</vt:lpstr>
      <vt:lpstr>Market Structure (Continued)</vt:lpstr>
      <vt:lpstr>Role of Government in the US Economy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Role of Government in the US Economy (Continued)</vt:lpstr>
      <vt:lpstr>Section 6.2 Review</vt:lpstr>
      <vt:lpstr>Section 6.2 Review (Continued)</vt:lpstr>
      <vt:lpstr>Section 6.2 Review (Continued)</vt:lpstr>
      <vt:lpstr>Section 6.2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2017-11-08T21:51:07Z</dcterms:created>
  <dcterms:modified xsi:type="dcterms:W3CDTF">2018-04-19T15:44:00Z</dcterms:modified>
</cp:coreProperties>
</file>